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x-wav"/>
  <Default Extension="gif" ContentType="image/gif"/>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4"/>
  </p:notesMasterIdLst>
  <p:handoutMasterIdLst>
    <p:handoutMasterId r:id="rId95"/>
  </p:handoutMasterIdLst>
  <p:sldIdLst>
    <p:sldId id="277" r:id="rId2"/>
    <p:sldId id="302" r:id="rId3"/>
    <p:sldId id="303" r:id="rId4"/>
    <p:sldId id="304" r:id="rId5"/>
    <p:sldId id="305" r:id="rId6"/>
    <p:sldId id="306" r:id="rId7"/>
    <p:sldId id="307" r:id="rId8"/>
    <p:sldId id="308" r:id="rId9"/>
    <p:sldId id="309" r:id="rId10"/>
    <p:sldId id="310" r:id="rId11"/>
    <p:sldId id="311" r:id="rId12"/>
    <p:sldId id="312" r:id="rId13"/>
    <p:sldId id="313" r:id="rId14"/>
    <p:sldId id="314" r:id="rId15"/>
    <p:sldId id="315" r:id="rId16"/>
    <p:sldId id="316" r:id="rId17"/>
    <p:sldId id="317" r:id="rId18"/>
    <p:sldId id="318" r:id="rId19"/>
    <p:sldId id="319" r:id="rId20"/>
    <p:sldId id="320" r:id="rId21"/>
    <p:sldId id="321" r:id="rId22"/>
    <p:sldId id="322" r:id="rId23"/>
    <p:sldId id="323" r:id="rId24"/>
    <p:sldId id="324" r:id="rId25"/>
    <p:sldId id="325" r:id="rId26"/>
    <p:sldId id="326" r:id="rId27"/>
    <p:sldId id="327" r:id="rId28"/>
    <p:sldId id="328" r:id="rId29"/>
    <p:sldId id="329" r:id="rId30"/>
    <p:sldId id="330" r:id="rId31"/>
    <p:sldId id="331" r:id="rId32"/>
    <p:sldId id="332" r:id="rId33"/>
    <p:sldId id="333" r:id="rId34"/>
    <p:sldId id="334" r:id="rId35"/>
    <p:sldId id="335" r:id="rId36"/>
    <p:sldId id="336" r:id="rId37"/>
    <p:sldId id="337" r:id="rId38"/>
    <p:sldId id="338" r:id="rId39"/>
    <p:sldId id="339" r:id="rId40"/>
    <p:sldId id="340" r:id="rId41"/>
    <p:sldId id="341" r:id="rId42"/>
    <p:sldId id="342" r:id="rId43"/>
    <p:sldId id="343" r:id="rId44"/>
    <p:sldId id="344" r:id="rId45"/>
    <p:sldId id="345" r:id="rId46"/>
    <p:sldId id="346" r:id="rId47"/>
    <p:sldId id="347" r:id="rId48"/>
    <p:sldId id="348" r:id="rId49"/>
    <p:sldId id="349" r:id="rId50"/>
    <p:sldId id="350" r:id="rId51"/>
    <p:sldId id="351" r:id="rId52"/>
    <p:sldId id="352" r:id="rId53"/>
    <p:sldId id="404" r:id="rId54"/>
    <p:sldId id="353" r:id="rId55"/>
    <p:sldId id="354" r:id="rId56"/>
    <p:sldId id="355" r:id="rId57"/>
    <p:sldId id="358" r:id="rId58"/>
    <p:sldId id="359" r:id="rId59"/>
    <p:sldId id="360" r:id="rId60"/>
    <p:sldId id="361" r:id="rId61"/>
    <p:sldId id="362" r:id="rId62"/>
    <p:sldId id="363" r:id="rId63"/>
    <p:sldId id="370" r:id="rId64"/>
    <p:sldId id="371" r:id="rId65"/>
    <p:sldId id="372" r:id="rId66"/>
    <p:sldId id="403" r:id="rId67"/>
    <p:sldId id="373" r:id="rId68"/>
    <p:sldId id="374" r:id="rId69"/>
    <p:sldId id="375" r:id="rId70"/>
    <p:sldId id="376" r:id="rId71"/>
    <p:sldId id="377" r:id="rId72"/>
    <p:sldId id="395" r:id="rId73"/>
    <p:sldId id="396" r:id="rId74"/>
    <p:sldId id="397" r:id="rId75"/>
    <p:sldId id="398" r:id="rId76"/>
    <p:sldId id="400" r:id="rId77"/>
    <p:sldId id="401" r:id="rId78"/>
    <p:sldId id="378" r:id="rId79"/>
    <p:sldId id="379" r:id="rId80"/>
    <p:sldId id="380" r:id="rId81"/>
    <p:sldId id="381" r:id="rId82"/>
    <p:sldId id="382" r:id="rId83"/>
    <p:sldId id="383" r:id="rId84"/>
    <p:sldId id="384" r:id="rId85"/>
    <p:sldId id="385" r:id="rId86"/>
    <p:sldId id="386" r:id="rId87"/>
    <p:sldId id="387" r:id="rId88"/>
    <p:sldId id="388" r:id="rId89"/>
    <p:sldId id="389" r:id="rId90"/>
    <p:sldId id="390" r:id="rId91"/>
    <p:sldId id="391" r:id="rId92"/>
    <p:sldId id="392" r:id="rId9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00" autoAdjust="0"/>
    <p:restoredTop sz="94660"/>
  </p:normalViewPr>
  <p:slideViewPr>
    <p:cSldViewPr snapToGrid="0">
      <p:cViewPr varScale="1">
        <p:scale>
          <a:sx n="73" d="100"/>
          <a:sy n="73" d="100"/>
        </p:scale>
        <p:origin x="1352" y="192"/>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101" d="100"/>
          <a:sy n="101" d="100"/>
        </p:scale>
        <p:origin x="2904" y="11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0.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D322C11-9844-4221-962D-0CAD913B9FD8}" type="datetimeFigureOut">
              <a:rPr lang="zh-CN" altLang="en-US" smtClean="0"/>
              <a:t>2018/3/7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D3F6A5D-4C10-4D02-B003-0B0F34985708}" type="slidenum">
              <a:rPr lang="zh-CN" altLang="en-US" smtClean="0"/>
              <a:t>‹#›</a:t>
            </a:fld>
            <a:endParaRPr lang="zh-CN" altLang="en-US"/>
          </a:p>
        </p:txBody>
      </p:sp>
    </p:spTree>
    <p:extLst>
      <p:ext uri="{BB962C8B-B14F-4D97-AF65-F5344CB8AC3E}">
        <p14:creationId xmlns:p14="http://schemas.microsoft.com/office/powerpoint/2010/main" val="31347660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9D4B25-D918-4C67-9E47-468BBA7D5BD0}" type="datetimeFigureOut">
              <a:rPr lang="zh-CN" altLang="en-US" smtClean="0"/>
              <a:t>2018/3/7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FA8379-8300-4906-A8EA-36074FB52FE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xfrm>
            <a:off x="917575" y="744538"/>
            <a:ext cx="4962525" cy="3722687"/>
          </a:xfrm>
          <a:ln/>
        </p:spPr>
      </p:sp>
      <p:sp>
        <p:nvSpPr>
          <p:cNvPr id="942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未来</a:t>
            </a:r>
            <a:r>
              <a:rPr lang="zh-CN" altLang="en-US" b="1"/>
              <a:t>第四次</a:t>
            </a:r>
            <a:r>
              <a:rPr lang="zh-CN" altLang="en-US"/>
              <a:t>与第五次工业革命之展望</a:t>
            </a:r>
            <a:br>
              <a:rPr lang="zh-CN" altLang="en-US"/>
            </a:br>
            <a:br>
              <a:rPr lang="zh-CN" altLang="en-US"/>
            </a:br>
            <a:r>
              <a:rPr lang="zh-CN" altLang="en-US"/>
              <a:t>回顾前</a:t>
            </a:r>
            <a:r>
              <a:rPr lang="zh-CN" altLang="en-US" b="1"/>
              <a:t>三次工业革命</a:t>
            </a:r>
            <a:r>
              <a:rPr lang="zh-CN" altLang="en-US"/>
              <a:t>的产生发展的历程，可以得出一些结论。根据这些结论，可以展望</a:t>
            </a:r>
            <a:r>
              <a:rPr lang="zh-CN" altLang="en-US" b="1"/>
              <a:t>第四次</a:t>
            </a:r>
            <a:r>
              <a:rPr lang="zh-CN" altLang="en-US"/>
              <a:t>、五次</a:t>
            </a:r>
            <a:r>
              <a:rPr lang="en-US" altLang="zh-CN">
                <a:latin typeface="Arial" panose="020B0604020202020204" pitchFamily="34" charset="0"/>
              </a:rPr>
              <a:t>……</a:t>
            </a:r>
            <a:r>
              <a:rPr lang="zh-CN" altLang="en-US"/>
              <a:t>以后的工业革命的前景。</a:t>
            </a:r>
            <a:br>
              <a:rPr lang="zh-CN" altLang="en-US"/>
            </a:br>
            <a:br>
              <a:rPr lang="zh-CN" altLang="en-US"/>
            </a:br>
            <a:r>
              <a:rPr lang="en-US" altLang="zh-CN"/>
              <a:t>1</a:t>
            </a:r>
            <a:r>
              <a:rPr lang="zh-CN" altLang="en-US"/>
              <a:t>、 后一次工业革命在前一次工业革命的发展壮大时期产生萌芽。例如电学在蒸汽时代就诞生发展的萌芽，增加了很多新的发现。</a:t>
            </a:r>
            <a:br>
              <a:rPr lang="zh-CN" altLang="en-US"/>
            </a:br>
            <a:r>
              <a:rPr lang="en-US" altLang="zh-CN"/>
              <a:t>2</a:t>
            </a:r>
            <a:r>
              <a:rPr lang="zh-CN" altLang="en-US"/>
              <a:t>、 每一次工业革命都带来社会面貌和生产领域的根本改观，促进了生产力的巨大进步。</a:t>
            </a:r>
            <a:br>
              <a:rPr lang="zh-CN" altLang="en-US"/>
            </a:br>
            <a:r>
              <a:rPr lang="en-US" altLang="zh-CN"/>
              <a:t>3</a:t>
            </a:r>
            <a:r>
              <a:rPr lang="zh-CN" altLang="en-US"/>
              <a:t>、 每次工业革命都是解决了上次工业革命带来的悬而未决的问题。如电的广泛应用填补了能源需求大、但又无法应用蒸汽的行业和生活领域，或者是应用蒸汽动力效率很低的领域。</a:t>
            </a:r>
            <a:br>
              <a:rPr lang="zh-CN" altLang="en-US"/>
            </a:br>
            <a:r>
              <a:rPr lang="en-US" altLang="zh-CN"/>
              <a:t>4</a:t>
            </a:r>
            <a:r>
              <a:rPr lang="zh-CN" altLang="en-US"/>
              <a:t>、 每次工业革命的产生都发展都是一个自然的过程。例如蒸汽机被广泛运用于纺织业，采矿业、运输业等等。因为那时存在巨大的社会需求，即生产力与社会需求出现了矛盾，所以才要求生产力的变革。而社会也为蒸汽机的发明准备了条件。例如热力学的成熟，冶金业的发展，手工业一定程度的繁荣与发展等，都为后来发明蒸汽机做出了铺垫。</a:t>
            </a:r>
            <a:br>
              <a:rPr lang="zh-CN" altLang="en-US"/>
            </a:br>
            <a:br>
              <a:rPr lang="zh-CN" altLang="en-US"/>
            </a:br>
            <a:r>
              <a:rPr lang="zh-CN" altLang="en-US" b="1"/>
              <a:t>第四次</a:t>
            </a:r>
            <a:r>
              <a:rPr lang="zh-CN" altLang="en-US"/>
              <a:t>工业革命会以什么为核心，这个问题需要根据现实的情况做出解答。笔者在这里试大胆做一猜想。所谓核心，必然是属于广泛的基础性的领域，必然是新的领域，必然是能带来生产力巨大进步的领域。现代科学技术的发展，已经解决了很多问题，比如用机器代替人的体力，延伸人的耳、目、手、足等等，但还有很多问题没有解决。例如机器还不能具有人的智能，，还不能真正的做到听说读写，理解自然语言，即还不具有真正意义上的智能化；机器还不具有小型化，即纳米水平的机器人；还不具有特定的功能，人类到现在还不能制造出类似昆虫的能飞行的机器人，因为无法制造出达到高速振动翅膀性能的装置；人类还不能快速有效的改造自我的某些方面，如记忆力，如性格。如体力，而只能依照外界环境对人进行锻炼，这种效果是很缓慢的；人类还不能随意制造出身上的某个零件；人类还不能直接聆听他人内心的想法；人类还不能很快的学完一些课程，例如五年的课程半年学完</a:t>
            </a:r>
            <a:r>
              <a:rPr lang="en-US" altLang="zh-CN">
                <a:latin typeface="Arial" panose="020B0604020202020204" pitchFamily="34" charset="0"/>
              </a:rPr>
              <a:t>……</a:t>
            </a:r>
            <a:br>
              <a:rPr lang="en-US" altLang="zh-CN"/>
            </a:br>
            <a:br>
              <a:rPr lang="en-US" altLang="zh-CN"/>
            </a:br>
            <a:r>
              <a:rPr lang="zh-CN" altLang="en-US"/>
              <a:t>其中有些问题是属于整个社会的问题，体现了全体社会的基本需求。而这些需求是在前几次工业革命的基础上产生的。例如蒸汽机的出现对煤矿运输业提出了更高的要求，运输业的发展对通讯业提出了更高的要求，通讯业的发展对制造业又提出了更高的要求，制造业的发展对精密仪器仪表、自动控制提出了更高的要求</a:t>
            </a:r>
            <a:r>
              <a:rPr lang="en-US" altLang="zh-CN">
                <a:latin typeface="Arial" panose="020B0604020202020204" pitchFamily="34" charset="0"/>
              </a:rPr>
              <a:t>……</a:t>
            </a:r>
            <a:r>
              <a:rPr lang="zh-CN" altLang="en-US"/>
              <a:t>未来的工业革命也必然是因为上次工业革命对它们提出的更高要求。</a:t>
            </a:r>
            <a:br>
              <a:rPr lang="zh-CN" altLang="en-US"/>
            </a:br>
            <a:br>
              <a:rPr lang="zh-CN" altLang="en-US"/>
            </a:br>
            <a:r>
              <a:rPr lang="zh-CN" altLang="en-US"/>
              <a:t>那么</a:t>
            </a:r>
            <a:r>
              <a:rPr lang="zh-CN" altLang="en-US" b="1"/>
              <a:t>第四次</a:t>
            </a:r>
            <a:r>
              <a:rPr lang="zh-CN" altLang="en-US"/>
              <a:t>工业革命的发生在什么行业上呢？先看化学工程类的行业。现代化学对新材料、新的高功能分子都提出了自己的要求。在节省能源上，各国的政策也是一样的。再看机电工程业、通讯业、计算机业，它们对自动控制、人工智能、信息处理上都提出了自己很高的要求。例如现代社会不是信息不足，而是信息污染，信息过剩，如何面对巨大的信息和有限的信息处理能力就是一个很突出的矛盾。再看环境领域。现在尽管各国对环境问题都比较重视，但该问题依然非常突出。农药的污染、汽车尾气的污染、工业生产带来的废水、废气、废物依然不容忽视。还有一些行业，笔者就不例举了。</a:t>
            </a:r>
            <a:br>
              <a:rPr lang="zh-CN" altLang="en-US"/>
            </a:br>
            <a:br>
              <a:rPr lang="zh-CN" altLang="en-US"/>
            </a:br>
            <a:r>
              <a:rPr lang="zh-CN" altLang="en-US"/>
              <a:t>这些问题的产生，迫切要求新的行业的兴起，来解决这些问题。目前，除了各行业人员的努力，另有一行业对这些问题的解决都很好的前景，这就是生物工程。它的应用面宽，前景广阔。例如在环境业中，生物农药可取代有污染的化学农药，一些微生物可分解工业三废，一些植物对吸收废气，改善空气也有很好的作用，那么将这些植物改造一下，能否使它们在污染处理能力上更高呢？是很有可能的。又如人工智能，它的发展只有在对人脑机理有确切认识之后才能可能有大的突破，一些生物传感器只有依靠生物工程才能生产，生物计算机也是未来的发展方向。再看化学工程业，化学生产效率的提高离不开强效催化剂，而现在已知，酶的催化能力最强，酶的研究与生产将为化学带来革命。新材料，高功能分子上，生物材料，生物大分子具有很好的优势。生物工程，是对生物产品的制造，它可以是生产，加工，研制和改造，它的巨大发展，必将对各行业产生冲击性的影响。对人的生理和心理的改造也将产生巨大的影响，而人本身就是生产力的核心要素之一。因此，生物工程有可能成为未来</a:t>
            </a:r>
            <a:r>
              <a:rPr lang="zh-CN" altLang="en-US" b="1"/>
              <a:t>第四次</a:t>
            </a:r>
            <a:r>
              <a:rPr lang="zh-CN" altLang="en-US"/>
              <a:t>工业革命的核心。但目前还不是。</a:t>
            </a:r>
            <a:br>
              <a:rPr lang="zh-CN" altLang="en-US"/>
            </a:br>
            <a:br>
              <a:rPr lang="zh-CN" altLang="en-US"/>
            </a:br>
            <a:r>
              <a:rPr lang="zh-CN" altLang="en-US"/>
              <a:t>第五次工业革命的核心在我看来只有人工智能可选，非它莫属。因为机器的发展必将代替人的脑力劳动。各种定理、结论的得出，经验的归纳，材料的整理，信息的归类和消化，文章的草拟都可以由人工智能机器来完成，机器的高度自动化，必将带来一场更深刻、更广泛的科学技术革命，必将对各行业产生巨大的推动作用。</a:t>
            </a:r>
            <a:br>
              <a:rPr lang="zh-CN" altLang="en-US"/>
            </a:br>
            <a:br>
              <a:rPr lang="zh-CN" altLang="en-US"/>
            </a:br>
            <a:r>
              <a:rPr lang="zh-CN" altLang="en-US"/>
              <a:t>随着科学的发展，人类的政治、经济、法律、道德、艺术、教育、社会风气等等也将发生一系列的变化，这些暂不在本文讨论范围之内。总之科学技术的发展为人类社会带来的深刻的变化，对</a:t>
            </a:r>
            <a:r>
              <a:rPr lang="zh-CN" altLang="en-US" b="1"/>
              <a:t>第四次</a:t>
            </a:r>
            <a:r>
              <a:rPr lang="zh-CN" altLang="en-US"/>
              <a:t>、第五次科学技术革命的预见可以使我们对未来做好更充分的心理准备，更使我们充满信心，迎接科学风暴的到来！</a:t>
            </a:r>
          </a:p>
        </p:txBody>
      </p:sp>
    </p:spTree>
    <p:extLst>
      <p:ext uri="{BB962C8B-B14F-4D97-AF65-F5344CB8AC3E}">
        <p14:creationId xmlns:p14="http://schemas.microsoft.com/office/powerpoint/2010/main" val="3281765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xfrm>
            <a:off x="917575" y="744538"/>
            <a:ext cx="4962525" cy="3722687"/>
          </a:xfrm>
          <a:ln/>
        </p:spPr>
      </p:sp>
      <p:sp>
        <p:nvSpPr>
          <p:cNvPr id="1013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Tree>
    <p:extLst>
      <p:ext uri="{BB962C8B-B14F-4D97-AF65-F5344CB8AC3E}">
        <p14:creationId xmlns:p14="http://schemas.microsoft.com/office/powerpoint/2010/main" val="24939248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xfrm>
            <a:off x="917575" y="744538"/>
            <a:ext cx="4962525" cy="3722687"/>
          </a:xfrm>
          <a:ln/>
        </p:spPr>
      </p:sp>
      <p:sp>
        <p:nvSpPr>
          <p:cNvPr id="1024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Tree>
    <p:extLst>
      <p:ext uri="{BB962C8B-B14F-4D97-AF65-F5344CB8AC3E}">
        <p14:creationId xmlns:p14="http://schemas.microsoft.com/office/powerpoint/2010/main" val="13010648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xfrm>
            <a:off x="917575" y="744538"/>
            <a:ext cx="4962525" cy="3722687"/>
          </a:xfrm>
          <a:ln/>
        </p:spPr>
      </p:sp>
      <p:sp>
        <p:nvSpPr>
          <p:cNvPr id="1054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未来</a:t>
            </a:r>
            <a:r>
              <a:rPr lang="zh-CN" altLang="en-US" b="1"/>
              <a:t>第四次</a:t>
            </a:r>
            <a:r>
              <a:rPr lang="zh-CN" altLang="en-US"/>
              <a:t>与第五次工业革命之展望</a:t>
            </a:r>
            <a:br>
              <a:rPr lang="zh-CN" altLang="en-US"/>
            </a:br>
            <a:br>
              <a:rPr lang="zh-CN" altLang="en-US"/>
            </a:br>
            <a:r>
              <a:rPr lang="zh-CN" altLang="en-US"/>
              <a:t>回顾前</a:t>
            </a:r>
            <a:r>
              <a:rPr lang="zh-CN" altLang="en-US" b="1"/>
              <a:t>三次工业革命</a:t>
            </a:r>
            <a:r>
              <a:rPr lang="zh-CN" altLang="en-US"/>
              <a:t>的产生发展的历程，可以得出一些结论。根据这些结论，可以展望</a:t>
            </a:r>
            <a:r>
              <a:rPr lang="zh-CN" altLang="en-US" b="1"/>
              <a:t>第四次</a:t>
            </a:r>
            <a:r>
              <a:rPr lang="zh-CN" altLang="en-US"/>
              <a:t>、五次</a:t>
            </a:r>
            <a:r>
              <a:rPr lang="en-US" altLang="zh-CN">
                <a:latin typeface="Arial" panose="020B0604020202020204" pitchFamily="34" charset="0"/>
              </a:rPr>
              <a:t>……</a:t>
            </a:r>
            <a:r>
              <a:rPr lang="zh-CN" altLang="en-US"/>
              <a:t>以后的工业革命的前景。</a:t>
            </a:r>
            <a:br>
              <a:rPr lang="zh-CN" altLang="en-US"/>
            </a:br>
            <a:br>
              <a:rPr lang="zh-CN" altLang="en-US"/>
            </a:br>
            <a:r>
              <a:rPr lang="en-US" altLang="zh-CN"/>
              <a:t>1</a:t>
            </a:r>
            <a:r>
              <a:rPr lang="zh-CN" altLang="en-US"/>
              <a:t>、 后一次工业革命在前一次工业革命的发展壮大时期产生萌芽。例如电学在蒸汽时代就诞生发展的萌芽，增加了很多新的发现。</a:t>
            </a:r>
            <a:br>
              <a:rPr lang="zh-CN" altLang="en-US"/>
            </a:br>
            <a:r>
              <a:rPr lang="en-US" altLang="zh-CN"/>
              <a:t>2</a:t>
            </a:r>
            <a:r>
              <a:rPr lang="zh-CN" altLang="en-US"/>
              <a:t>、 每一次工业革命都带来社会面貌和生产领域的根本改观，促进了生产力的巨大进步。</a:t>
            </a:r>
            <a:br>
              <a:rPr lang="zh-CN" altLang="en-US"/>
            </a:br>
            <a:r>
              <a:rPr lang="en-US" altLang="zh-CN"/>
              <a:t>3</a:t>
            </a:r>
            <a:r>
              <a:rPr lang="zh-CN" altLang="en-US"/>
              <a:t>、 每次工业革命都是解决了上次工业革命带来的悬而未决的问题。如电的广泛应用填补了能源需求大、但又无法应用蒸汽的行业和生活领域，或者是应用蒸汽动力效率很低的领域。</a:t>
            </a:r>
            <a:br>
              <a:rPr lang="zh-CN" altLang="en-US"/>
            </a:br>
            <a:r>
              <a:rPr lang="en-US" altLang="zh-CN"/>
              <a:t>4</a:t>
            </a:r>
            <a:r>
              <a:rPr lang="zh-CN" altLang="en-US"/>
              <a:t>、 每次工业革命的产生都发展都是一个自然的过程。例如蒸汽机被广泛运用于纺织业，采矿业、运输业等等。因为那时存在巨大的社会需求，即生产力与社会需求出现了矛盾，所以才要求生产力的变革。而社会也为蒸汽机的发明准备了条件。例如热力学的成熟，冶金业的发展，手工业一定程度的繁荣与发展等，都为后来发明蒸汽机做出了铺垫。</a:t>
            </a:r>
            <a:br>
              <a:rPr lang="zh-CN" altLang="en-US"/>
            </a:br>
            <a:br>
              <a:rPr lang="zh-CN" altLang="en-US"/>
            </a:br>
            <a:r>
              <a:rPr lang="zh-CN" altLang="en-US" b="1"/>
              <a:t>第四次</a:t>
            </a:r>
            <a:r>
              <a:rPr lang="zh-CN" altLang="en-US"/>
              <a:t>工业革命会以什么为核心，这个问题需要根据现实的情况做出解答。笔者在这里试大胆做一猜想。所谓核心，必然是属于广泛的基础性的领域，必然是新的领域，必然是能带来生产力巨大进步的领域。现代科学技术的发展，已经解决了很多问题，比如用机器代替人的体力，延伸人的耳、目、手、足等等，但还有很多问题没有解决。例如机器还不能具有人的智能，，还不能真正的做到听说读写，理解自然语言，即还不具有真正意义上的智能化；机器还不具有小型化，即纳米水平的机器人；还不具有特定的功能，人类到现在还不能制造出类似昆虫的能飞行的机器人，因为无法制造出达到高速振动翅膀性能的装置；人类还不能快速有效的改造自我的某些方面，如记忆力，如性格。如体力，而只能依照外界环境对人进行锻炼，这种效果是很缓慢的；人类还不能随意制造出身上的某个零件；人类还不能直接聆听他人内心的想法；人类还不能很快的学完一些课程，例如五年的课程半年学完</a:t>
            </a:r>
            <a:r>
              <a:rPr lang="en-US" altLang="zh-CN">
                <a:latin typeface="Arial" panose="020B0604020202020204" pitchFamily="34" charset="0"/>
              </a:rPr>
              <a:t>……</a:t>
            </a:r>
            <a:br>
              <a:rPr lang="en-US" altLang="zh-CN"/>
            </a:br>
            <a:br>
              <a:rPr lang="en-US" altLang="zh-CN"/>
            </a:br>
            <a:r>
              <a:rPr lang="zh-CN" altLang="en-US"/>
              <a:t>其中有些问题是属于整个社会的问题，体现了全体社会的基本需求。而这些需求是在前几次工业革命的基础上产生的。例如蒸汽机的出现对煤矿运输业提出了更高的要求，运输业的发展对通讯业提出了更高的要求，通讯业的发展对制造业又提出了更高的要求，制造业的发展对精密仪器仪表、自动控制提出了更高的要求</a:t>
            </a:r>
            <a:r>
              <a:rPr lang="en-US" altLang="zh-CN">
                <a:latin typeface="Arial" panose="020B0604020202020204" pitchFamily="34" charset="0"/>
              </a:rPr>
              <a:t>……</a:t>
            </a:r>
            <a:r>
              <a:rPr lang="zh-CN" altLang="en-US"/>
              <a:t>未来的工业革命也必然是因为上次工业革命对它们提出的更高要求。</a:t>
            </a:r>
            <a:br>
              <a:rPr lang="zh-CN" altLang="en-US"/>
            </a:br>
            <a:br>
              <a:rPr lang="zh-CN" altLang="en-US"/>
            </a:br>
            <a:r>
              <a:rPr lang="zh-CN" altLang="en-US"/>
              <a:t>那么</a:t>
            </a:r>
            <a:r>
              <a:rPr lang="zh-CN" altLang="en-US" b="1"/>
              <a:t>第四次</a:t>
            </a:r>
            <a:r>
              <a:rPr lang="zh-CN" altLang="en-US"/>
              <a:t>工业革命的发生在什么行业上呢？先看化学工程类的行业。现代化学对新材料、新的高功能分子都提出了自己的要求。在节省能源上，各国的政策也是一样的。再看机电工程业、通讯业、计算机业，它们对自动控制、人工智能、信息处理上都提出了自己很高的要求。例如现代社会不是信息不足，而是信息污染，信息过剩，如何面对巨大的信息和有限的信息处理能力就是一个很突出的矛盾。再看环境领域。现在尽管各国对环境问题都比较重视，但该问题依然非常突出。农药的污染、汽车尾气的污染、工业生产带来的废水、废气、废物依然不容忽视。还有一些行业，笔者就不例举了。</a:t>
            </a:r>
            <a:br>
              <a:rPr lang="zh-CN" altLang="en-US"/>
            </a:br>
            <a:br>
              <a:rPr lang="zh-CN" altLang="en-US"/>
            </a:br>
            <a:r>
              <a:rPr lang="zh-CN" altLang="en-US"/>
              <a:t>这些问题的产生，迫切要求新的行业的兴起，来解决这些问题。目前，除了各行业人员的努力，另有一行业对这些问题的解决都很好的前景，这就是生物工程。它的应用面宽，前景广阔。例如在环境业中，生物农药可取代有污染的化学农药，一些微生物可分解工业三废，一些植物对吸收废气，改善空气也有很好的作用，那么将这些植物改造一下，能否使它们在污染处理能力上更高呢？是很有可能的。又如人工智能，它的发展只有在对人脑机理有确切认识之后才能可能有大的突破，一些生物传感器只有依靠生物工程才能生产，生物计算机也是未来的发展方向。再看化学工程业，化学生产效率的提高离不开强效催化剂，而现在已知，酶的催化能力最强，酶的研究与生产将为化学带来革命。新材料，高功能分子上，生物材料，生物大分子具有很好的优势。生物工程，是对生物产品的制造，它可以是生产，加工，研制和改造，它的巨大发展，必将对各行业产生冲击性的影响。对人的生理和心理的改造也将产生巨大的影响，而人本身就是生产力的核心要素之一。因此，生物工程有可能成为未来</a:t>
            </a:r>
            <a:r>
              <a:rPr lang="zh-CN" altLang="en-US" b="1"/>
              <a:t>第四次</a:t>
            </a:r>
            <a:r>
              <a:rPr lang="zh-CN" altLang="en-US"/>
              <a:t>工业革命的核心。但目前还不是。</a:t>
            </a:r>
            <a:br>
              <a:rPr lang="zh-CN" altLang="en-US"/>
            </a:br>
            <a:br>
              <a:rPr lang="zh-CN" altLang="en-US"/>
            </a:br>
            <a:r>
              <a:rPr lang="zh-CN" altLang="en-US"/>
              <a:t>第五次工业革命的核心在我看来只有人工智能可选，非它莫属。因为机器的发展必将代替人的脑力劳动。各种定理、结论的得出，经验的归纳，材料的整理，信息的归类和消化，文章的草拟都可以由人工智能机器来完成，机器的高度自动化，必将带来一场更深刻、更广泛的科学技术革命，必将对各行业产生巨大的推动作用。</a:t>
            </a:r>
            <a:br>
              <a:rPr lang="zh-CN" altLang="en-US"/>
            </a:br>
            <a:br>
              <a:rPr lang="zh-CN" altLang="en-US"/>
            </a:br>
            <a:r>
              <a:rPr lang="zh-CN" altLang="en-US"/>
              <a:t>随着科学的发展，人类的政治、经济、法律、道德、艺术、教育、社会风气等等也将发生一系列的变化，这些暂不在本文讨论范围之内。总之科学技术的发展为人类社会带来的深刻的变化，对</a:t>
            </a:r>
            <a:r>
              <a:rPr lang="zh-CN" altLang="en-US" b="1"/>
              <a:t>第四次</a:t>
            </a:r>
            <a:r>
              <a:rPr lang="zh-CN" altLang="en-US"/>
              <a:t>、第五次科学技术革命的预见可以使我们对未来做好更充分的心理准备，更使我们充满信心，迎接科学风暴的到来！</a:t>
            </a:r>
          </a:p>
        </p:txBody>
      </p:sp>
    </p:spTree>
    <p:extLst>
      <p:ext uri="{BB962C8B-B14F-4D97-AF65-F5344CB8AC3E}">
        <p14:creationId xmlns:p14="http://schemas.microsoft.com/office/powerpoint/2010/main" val="9634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p:cNvSpPr>
            <a:spLocks noGrp="1" noRot="1" noChangeAspect="1" noTextEdit="1"/>
          </p:cNvSpPr>
          <p:nvPr>
            <p:ph type="sldImg"/>
          </p:nvPr>
        </p:nvSpPr>
        <p:spPr>
          <a:xfrm>
            <a:off x="917575" y="744538"/>
            <a:ext cx="4962525" cy="3722687"/>
          </a:xfrm>
          <a:ln/>
        </p:spPr>
      </p:sp>
      <p:sp>
        <p:nvSpPr>
          <p:cNvPr id="1064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fr-FR" altLang="zh-CN"/>
              <a:t>Bourne’s Identity</a:t>
            </a:r>
            <a:r>
              <a:rPr lang="zh-CN" altLang="fr-FR"/>
              <a:t>（波恩的身份）</a:t>
            </a:r>
            <a:r>
              <a:rPr lang="zh-CN" altLang="en-US"/>
              <a:t>里的掌纹识别</a:t>
            </a:r>
            <a:r>
              <a:rPr lang="zh-CN" altLang="fr-FR"/>
              <a:t>。</a:t>
            </a:r>
            <a:endParaRPr lang="zh-CN" altLang="en-US"/>
          </a:p>
        </p:txBody>
      </p:sp>
      <p:sp>
        <p:nvSpPr>
          <p:cNvPr id="1065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D19FE052-4846-4776-8BA9-321B3970EAA2}" type="slidenum">
              <a:rPr lang="en-US" altLang="zh-CN" sz="1200" b="0"/>
              <a:pPr eaLnBrk="1" hangingPunct="1"/>
              <a:t>86</a:t>
            </a:fld>
            <a:endParaRPr lang="en-US" altLang="zh-CN" sz="1200" b="0"/>
          </a:p>
        </p:txBody>
      </p:sp>
    </p:spTree>
    <p:extLst>
      <p:ext uri="{BB962C8B-B14F-4D97-AF65-F5344CB8AC3E}">
        <p14:creationId xmlns:p14="http://schemas.microsoft.com/office/powerpoint/2010/main" val="1660173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7575" y="744538"/>
            <a:ext cx="4962525" cy="3722687"/>
          </a:xfrm>
        </p:spPr>
      </p:sp>
      <p:sp>
        <p:nvSpPr>
          <p:cNvPr id="3" name="备注占位符 2"/>
          <p:cNvSpPr>
            <a:spLocks noGrp="1"/>
          </p:cNvSpPr>
          <p:nvPr>
            <p:ph type="body" idx="1"/>
          </p:nvPr>
        </p:nvSpPr>
        <p:spPr/>
        <p:txBody>
          <a:bodyPr/>
          <a:lstStyle/>
          <a:p>
            <a:r>
              <a:rPr lang="en-US" altLang="zh-CN" dirty="0"/>
              <a:t>http://www.zhihu.com/question/20951799</a:t>
            </a:r>
            <a:endParaRPr lang="zh-CN" altLang="en-US" dirty="0"/>
          </a:p>
        </p:txBody>
      </p:sp>
      <p:sp>
        <p:nvSpPr>
          <p:cNvPr id="4" name="灯片编号占位符 3"/>
          <p:cNvSpPr>
            <a:spLocks noGrp="1"/>
          </p:cNvSpPr>
          <p:nvPr>
            <p:ph type="sldNum" sz="quarter" idx="10"/>
          </p:nvPr>
        </p:nvSpPr>
        <p:spPr/>
        <p:txBody>
          <a:bodyPr/>
          <a:lstStyle/>
          <a:p>
            <a:fld id="{447E1D7F-1642-45AC-B1DF-27AD62F10671}" type="slidenum">
              <a:rPr lang="en-US" altLang="zh-CN" smtClean="0"/>
              <a:pPr/>
              <a:t>20</a:t>
            </a:fld>
            <a:endParaRPr lang="en-US" altLang="zh-CN"/>
          </a:p>
        </p:txBody>
      </p:sp>
    </p:spTree>
    <p:extLst>
      <p:ext uri="{BB962C8B-B14F-4D97-AF65-F5344CB8AC3E}">
        <p14:creationId xmlns:p14="http://schemas.microsoft.com/office/powerpoint/2010/main" val="2253567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xfrm>
            <a:off x="919163" y="744538"/>
            <a:ext cx="4960937" cy="3721100"/>
          </a:xfrm>
          <a:ln/>
        </p:spPr>
      </p:sp>
      <p:sp>
        <p:nvSpPr>
          <p:cNvPr id="95235" name="Rectangle 3"/>
          <p:cNvSpPr>
            <a:spLocks noGrp="1" noChangeArrowheads="1"/>
          </p:cNvSpPr>
          <p:nvPr>
            <p:ph type="body" idx="1"/>
          </p:nvPr>
        </p:nvSpPr>
        <p:spPr>
          <a:xfrm>
            <a:off x="908050" y="4716463"/>
            <a:ext cx="4981575" cy="44656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51" tIns="45875" rIns="91751" bIns="45875"/>
          <a:lstStyle/>
          <a:p>
            <a:pPr eaLnBrk="1" hangingPunct="1"/>
            <a:endParaRPr lang="en-US" altLang="zh-CN"/>
          </a:p>
        </p:txBody>
      </p:sp>
    </p:spTree>
    <p:extLst>
      <p:ext uri="{BB962C8B-B14F-4D97-AF65-F5344CB8AC3E}">
        <p14:creationId xmlns:p14="http://schemas.microsoft.com/office/powerpoint/2010/main" val="978207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xfrm>
            <a:off x="917575" y="744538"/>
            <a:ext cx="4962525" cy="3722687"/>
          </a:xfrm>
          <a:ln/>
        </p:spPr>
      </p:sp>
      <p:sp>
        <p:nvSpPr>
          <p:cNvPr id="1044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Tree>
    <p:extLst>
      <p:ext uri="{BB962C8B-B14F-4D97-AF65-F5344CB8AC3E}">
        <p14:creationId xmlns:p14="http://schemas.microsoft.com/office/powerpoint/2010/main" val="997111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xfrm>
            <a:off x="917575" y="744538"/>
            <a:ext cx="4962525" cy="3722687"/>
          </a:xfrm>
          <a:ln/>
        </p:spPr>
      </p:sp>
      <p:sp>
        <p:nvSpPr>
          <p:cNvPr id="962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未来</a:t>
            </a:r>
            <a:r>
              <a:rPr lang="zh-CN" altLang="en-US" b="1"/>
              <a:t>第四次</a:t>
            </a:r>
            <a:r>
              <a:rPr lang="zh-CN" altLang="en-US"/>
              <a:t>与第五次工业革命之展望</a:t>
            </a:r>
            <a:br>
              <a:rPr lang="zh-CN" altLang="en-US"/>
            </a:br>
            <a:br>
              <a:rPr lang="zh-CN" altLang="en-US"/>
            </a:br>
            <a:r>
              <a:rPr lang="zh-CN" altLang="en-US"/>
              <a:t>回顾前</a:t>
            </a:r>
            <a:r>
              <a:rPr lang="zh-CN" altLang="en-US" b="1"/>
              <a:t>三次工业革命</a:t>
            </a:r>
            <a:r>
              <a:rPr lang="zh-CN" altLang="en-US"/>
              <a:t>的产生发展的历程，可以得出一些结论。根据这些结论，可以展望</a:t>
            </a:r>
            <a:r>
              <a:rPr lang="zh-CN" altLang="en-US" b="1"/>
              <a:t>第四次</a:t>
            </a:r>
            <a:r>
              <a:rPr lang="zh-CN" altLang="en-US"/>
              <a:t>、五次</a:t>
            </a:r>
            <a:r>
              <a:rPr lang="en-US" altLang="zh-CN">
                <a:latin typeface="Arial" panose="020B0604020202020204" pitchFamily="34" charset="0"/>
              </a:rPr>
              <a:t>……</a:t>
            </a:r>
            <a:r>
              <a:rPr lang="zh-CN" altLang="en-US"/>
              <a:t>以后的工业革命的前景。</a:t>
            </a:r>
            <a:br>
              <a:rPr lang="zh-CN" altLang="en-US"/>
            </a:br>
            <a:br>
              <a:rPr lang="zh-CN" altLang="en-US"/>
            </a:br>
            <a:r>
              <a:rPr lang="en-US" altLang="zh-CN"/>
              <a:t>1</a:t>
            </a:r>
            <a:r>
              <a:rPr lang="zh-CN" altLang="en-US"/>
              <a:t>、 后一次工业革命在前一次工业革命的发展壮大时期产生萌芽。例如电学在蒸汽时代就诞生发展的萌芽，增加了很多新的发现。</a:t>
            </a:r>
            <a:br>
              <a:rPr lang="zh-CN" altLang="en-US"/>
            </a:br>
            <a:r>
              <a:rPr lang="en-US" altLang="zh-CN"/>
              <a:t>2</a:t>
            </a:r>
            <a:r>
              <a:rPr lang="zh-CN" altLang="en-US"/>
              <a:t>、 每一次工业革命都带来社会面貌和生产领域的根本改观，促进了生产力的巨大进步。</a:t>
            </a:r>
            <a:br>
              <a:rPr lang="zh-CN" altLang="en-US"/>
            </a:br>
            <a:r>
              <a:rPr lang="en-US" altLang="zh-CN"/>
              <a:t>3</a:t>
            </a:r>
            <a:r>
              <a:rPr lang="zh-CN" altLang="en-US"/>
              <a:t>、 每次工业革命都是解决了上次工业革命带来的悬而未决的问题。如电的广泛应用填补了能源需求大、但又无法应用蒸汽的行业和生活领域，或者是应用蒸汽动力效率很低的领域。</a:t>
            </a:r>
            <a:br>
              <a:rPr lang="zh-CN" altLang="en-US"/>
            </a:br>
            <a:r>
              <a:rPr lang="en-US" altLang="zh-CN"/>
              <a:t>4</a:t>
            </a:r>
            <a:r>
              <a:rPr lang="zh-CN" altLang="en-US"/>
              <a:t>、 每次工业革命的产生都发展都是一个自然的过程。例如蒸汽机被广泛运用于纺织业，采矿业、运输业等等。因为那时存在巨大的社会需求，即生产力与社会需求出现了矛盾，所以才要求生产力的变革。而社会也为蒸汽机的发明准备了条件。例如热力学的成熟，冶金业的发展，手工业一定程度的繁荣与发展等，都为后来发明蒸汽机做出了铺垫。</a:t>
            </a:r>
            <a:br>
              <a:rPr lang="zh-CN" altLang="en-US"/>
            </a:br>
            <a:br>
              <a:rPr lang="zh-CN" altLang="en-US"/>
            </a:br>
            <a:r>
              <a:rPr lang="zh-CN" altLang="en-US" b="1"/>
              <a:t>第四次</a:t>
            </a:r>
            <a:r>
              <a:rPr lang="zh-CN" altLang="en-US"/>
              <a:t>工业革命会以什么为核心，这个问题需要根据现实的情况做出解答。笔者在这里试大胆做一猜想。所谓核心，必然是属于广泛的基础性的领域，必然是新的领域，必然是能带来生产力巨大进步的领域。现代科学技术的发展，已经解决了很多问题，比如用机器代替人的体力，延伸人的耳、目、手、足等等，但还有很多问题没有解决。例如机器还不能具有人的智能，，还不能真正的做到听说读写，理解自然语言，即还不具有真正意义上的智能化；机器还不具有小型化，即纳米水平的机器人；还不具有特定的功能，人类到现在还不能制造出类似昆虫的能飞行的机器人，因为无法制造出达到高速振动翅膀性能的装置；人类还不能快速有效的改造自我的某些方面，如记忆力，如性格。如体力，而只能依照外界环境对人进行锻炼，这种效果是很缓慢的；人类还不能随意制造出身上的某个零件；人类还不能直接聆听他人内心的想法；人类还不能很快的学完一些课程，例如五年的课程半年学完</a:t>
            </a:r>
            <a:r>
              <a:rPr lang="en-US" altLang="zh-CN">
                <a:latin typeface="Arial" panose="020B0604020202020204" pitchFamily="34" charset="0"/>
              </a:rPr>
              <a:t>……</a:t>
            </a:r>
            <a:br>
              <a:rPr lang="en-US" altLang="zh-CN"/>
            </a:br>
            <a:br>
              <a:rPr lang="en-US" altLang="zh-CN"/>
            </a:br>
            <a:r>
              <a:rPr lang="zh-CN" altLang="en-US"/>
              <a:t>其中有些问题是属于整个社会的问题，体现了全体社会的基本需求。而这些需求是在前几次工业革命的基础上产生的。例如蒸汽机的出现对煤矿运输业提出了更高的要求，运输业的发展对通讯业提出了更高的要求，通讯业的发展对制造业又提出了更高的要求，制造业的发展对精密仪器仪表、自动控制提出了更高的要求</a:t>
            </a:r>
            <a:r>
              <a:rPr lang="en-US" altLang="zh-CN">
                <a:latin typeface="Arial" panose="020B0604020202020204" pitchFamily="34" charset="0"/>
              </a:rPr>
              <a:t>……</a:t>
            </a:r>
            <a:r>
              <a:rPr lang="zh-CN" altLang="en-US"/>
              <a:t>未来的工业革命也必然是因为上次工业革命对它们提出的更高要求。</a:t>
            </a:r>
            <a:br>
              <a:rPr lang="zh-CN" altLang="en-US"/>
            </a:br>
            <a:br>
              <a:rPr lang="zh-CN" altLang="en-US"/>
            </a:br>
            <a:r>
              <a:rPr lang="zh-CN" altLang="en-US"/>
              <a:t>那么</a:t>
            </a:r>
            <a:r>
              <a:rPr lang="zh-CN" altLang="en-US" b="1"/>
              <a:t>第四次</a:t>
            </a:r>
            <a:r>
              <a:rPr lang="zh-CN" altLang="en-US"/>
              <a:t>工业革命的发生在什么行业上呢？先看化学工程类的行业。现代化学对新材料、新的高功能分子都提出了自己的要求。在节省能源上，各国的政策也是一样的。再看机电工程业、通讯业、计算机业，它们对自动控制、人工智能、信息处理上都提出了自己很高的要求。例如现代社会不是信息不足，而是信息污染，信息过剩，如何面对巨大的信息和有限的信息处理能力就是一个很突出的矛盾。再看环境领域。现在尽管各国对环境问题都比较重视，但该问题依然非常突出。农药的污染、汽车尾气的污染、工业生产带来的废水、废气、废物依然不容忽视。还有一些行业，笔者就不例举了。</a:t>
            </a:r>
            <a:br>
              <a:rPr lang="zh-CN" altLang="en-US"/>
            </a:br>
            <a:br>
              <a:rPr lang="zh-CN" altLang="en-US"/>
            </a:br>
            <a:r>
              <a:rPr lang="zh-CN" altLang="en-US"/>
              <a:t>这些问题的产生，迫切要求新的行业的兴起，来解决这些问题。目前，除了各行业人员的努力，另有一行业对这些问题的解决都很好的前景，这就是生物工程。它的应用面宽，前景广阔。例如在环境业中，生物农药可取代有污染的化学农药，一些微生物可分解工业三废，一些植物对吸收废气，改善空气也有很好的作用，那么将这些植物改造一下，能否使它们在污染处理能力上更高呢？是很有可能的。又如人工智能，它的发展只有在对人脑机理有确切认识之后才能可能有大的突破，一些生物传感器只有依靠生物工程才能生产，生物计算机也是未来的发展方向。再看化学工程业，化学生产效率的提高离不开强效催化剂，而现在已知，酶的催化能力最强，酶的研究与生产将为化学带来革命。新材料，高功能分子上，生物材料，生物大分子具有很好的优势。生物工程，是对生物产品的制造，它可以是生产，加工，研制和改造，它的巨大发展，必将对各行业产生冲击性的影响。对人的生理和心理的改造也将产生巨大的影响，而人本身就是生产力的核心要素之一。因此，生物工程有可能成为未来</a:t>
            </a:r>
            <a:r>
              <a:rPr lang="zh-CN" altLang="en-US" b="1"/>
              <a:t>第四次</a:t>
            </a:r>
            <a:r>
              <a:rPr lang="zh-CN" altLang="en-US"/>
              <a:t>工业革命的核心。但目前还不是。</a:t>
            </a:r>
            <a:br>
              <a:rPr lang="zh-CN" altLang="en-US"/>
            </a:br>
            <a:br>
              <a:rPr lang="zh-CN" altLang="en-US"/>
            </a:br>
            <a:r>
              <a:rPr lang="zh-CN" altLang="en-US"/>
              <a:t>第五次工业革命的核心在我看来只有人工智能可选，非它莫属。因为机器的发展必将代替人的脑力劳动。各种定理、结论的得出，经验的归纳，材料的整理，信息的归类和消化，文章的草拟都可以由人工智能机器来完成，机器的高度自动化，必将带来一场更深刻、更广泛的科学技术革命，必将对各行业产生巨大的推动作用。</a:t>
            </a:r>
            <a:br>
              <a:rPr lang="zh-CN" altLang="en-US"/>
            </a:br>
            <a:br>
              <a:rPr lang="zh-CN" altLang="en-US"/>
            </a:br>
            <a:r>
              <a:rPr lang="zh-CN" altLang="en-US"/>
              <a:t>随着科学的发展，人类的政治、经济、法律、道德、艺术、教育、社会风气等等也将发生一系列的变化，这些暂不在本文讨论范围之内。总之科学技术的发展为人类社会带来的深刻的变化，对</a:t>
            </a:r>
            <a:r>
              <a:rPr lang="zh-CN" altLang="en-US" b="1"/>
              <a:t>第四次</a:t>
            </a:r>
            <a:r>
              <a:rPr lang="zh-CN" altLang="en-US"/>
              <a:t>、第五次科学技术革命的预见可以使我们对未来做好更充分的心理准备，更使我们充满信心，迎接科学风暴的到来！</a:t>
            </a:r>
          </a:p>
        </p:txBody>
      </p:sp>
    </p:spTree>
    <p:extLst>
      <p:ext uri="{BB962C8B-B14F-4D97-AF65-F5344CB8AC3E}">
        <p14:creationId xmlns:p14="http://schemas.microsoft.com/office/powerpoint/2010/main" val="3650683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xfrm>
            <a:off x="917575" y="744538"/>
            <a:ext cx="4962525" cy="3722687"/>
          </a:xfrm>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未来</a:t>
            </a:r>
            <a:r>
              <a:rPr lang="zh-CN" altLang="en-US" b="1"/>
              <a:t>第四次</a:t>
            </a:r>
            <a:r>
              <a:rPr lang="zh-CN" altLang="en-US"/>
              <a:t>与第五次工业革命之展望</a:t>
            </a:r>
            <a:br>
              <a:rPr lang="zh-CN" altLang="en-US"/>
            </a:br>
            <a:br>
              <a:rPr lang="zh-CN" altLang="en-US"/>
            </a:br>
            <a:r>
              <a:rPr lang="zh-CN" altLang="en-US"/>
              <a:t>回顾前</a:t>
            </a:r>
            <a:r>
              <a:rPr lang="zh-CN" altLang="en-US" b="1"/>
              <a:t>三次工业革命</a:t>
            </a:r>
            <a:r>
              <a:rPr lang="zh-CN" altLang="en-US"/>
              <a:t>的产生发展的历程，可以得出一些结论。根据这些结论，可以展望</a:t>
            </a:r>
            <a:r>
              <a:rPr lang="zh-CN" altLang="en-US" b="1"/>
              <a:t>第四次</a:t>
            </a:r>
            <a:r>
              <a:rPr lang="zh-CN" altLang="en-US"/>
              <a:t>、五次</a:t>
            </a:r>
            <a:r>
              <a:rPr lang="en-US" altLang="zh-CN">
                <a:latin typeface="Arial" panose="020B0604020202020204" pitchFamily="34" charset="0"/>
              </a:rPr>
              <a:t>……</a:t>
            </a:r>
            <a:r>
              <a:rPr lang="zh-CN" altLang="en-US"/>
              <a:t>以后的工业革命的前景。</a:t>
            </a:r>
            <a:br>
              <a:rPr lang="zh-CN" altLang="en-US"/>
            </a:br>
            <a:br>
              <a:rPr lang="zh-CN" altLang="en-US"/>
            </a:br>
            <a:r>
              <a:rPr lang="en-US" altLang="zh-CN"/>
              <a:t>1</a:t>
            </a:r>
            <a:r>
              <a:rPr lang="zh-CN" altLang="en-US"/>
              <a:t>、 后一次工业革命在前一次工业革命的发展壮大时期产生萌芽。例如电学在蒸汽时代就诞生发展的萌芽，增加了很多新的发现。</a:t>
            </a:r>
            <a:br>
              <a:rPr lang="zh-CN" altLang="en-US"/>
            </a:br>
            <a:r>
              <a:rPr lang="en-US" altLang="zh-CN"/>
              <a:t>2</a:t>
            </a:r>
            <a:r>
              <a:rPr lang="zh-CN" altLang="en-US"/>
              <a:t>、 每一次工业革命都带来社会面貌和生产领域的根本改观，促进了生产力的巨大进步。</a:t>
            </a:r>
            <a:br>
              <a:rPr lang="zh-CN" altLang="en-US"/>
            </a:br>
            <a:r>
              <a:rPr lang="en-US" altLang="zh-CN"/>
              <a:t>3</a:t>
            </a:r>
            <a:r>
              <a:rPr lang="zh-CN" altLang="en-US"/>
              <a:t>、 每次工业革命都是解决了上次工业革命带来的悬而未决的问题。如电的广泛应用填补了能源需求大、但又无法应用蒸汽的行业和生活领域，或者是应用蒸汽动力效率很低的领域。</a:t>
            </a:r>
            <a:br>
              <a:rPr lang="zh-CN" altLang="en-US"/>
            </a:br>
            <a:r>
              <a:rPr lang="en-US" altLang="zh-CN"/>
              <a:t>4</a:t>
            </a:r>
            <a:r>
              <a:rPr lang="zh-CN" altLang="en-US"/>
              <a:t>、 每次工业革命的产生都发展都是一个自然的过程。例如蒸汽机被广泛运用于纺织业，采矿业、运输业等等。因为那时存在巨大的社会需求，即生产力与社会需求出现了矛盾，所以才要求生产力的变革。而社会也为蒸汽机的发明准备了条件。例如热力学的成熟，冶金业的发展，手工业一定程度的繁荣与发展等，都为后来发明蒸汽机做出了铺垫。</a:t>
            </a:r>
            <a:br>
              <a:rPr lang="zh-CN" altLang="en-US"/>
            </a:br>
            <a:br>
              <a:rPr lang="zh-CN" altLang="en-US"/>
            </a:br>
            <a:r>
              <a:rPr lang="zh-CN" altLang="en-US" b="1"/>
              <a:t>第四次</a:t>
            </a:r>
            <a:r>
              <a:rPr lang="zh-CN" altLang="en-US"/>
              <a:t>工业革命会以什么为核心，这个问题需要根据现实的情况做出解答。笔者在这里试大胆做一猜想。所谓核心，必然是属于广泛的基础性的领域，必然是新的领域，必然是能带来生产力巨大进步的领域。现代科学技术的发展，已经解决了很多问题，比如用机器代替人的体力，延伸人的耳、目、手、足等等，但还有很多问题没有解决。例如机器还不能具有人的智能，，还不能真正的做到听说读写，理解自然语言，即还不具有真正意义上的智能化；机器还不具有小型化，即纳米水平的机器人；还不具有特定的功能，人类到现在还不能制造出类似昆虫的能飞行的机器人，因为无法制造出达到高速振动翅膀性能的装置；人类还不能快速有效的改造自我的某些方面，如记忆力，如性格。如体力，而只能依照外界环境对人进行锻炼，这种效果是很缓慢的；人类还不能随意制造出身上的某个零件；人类还不能直接聆听他人内心的想法；人类还不能很快的学完一些课程，例如五年的课程半年学完</a:t>
            </a:r>
            <a:r>
              <a:rPr lang="en-US" altLang="zh-CN">
                <a:latin typeface="Arial" panose="020B0604020202020204" pitchFamily="34" charset="0"/>
              </a:rPr>
              <a:t>……</a:t>
            </a:r>
            <a:br>
              <a:rPr lang="en-US" altLang="zh-CN"/>
            </a:br>
            <a:br>
              <a:rPr lang="en-US" altLang="zh-CN"/>
            </a:br>
            <a:r>
              <a:rPr lang="zh-CN" altLang="en-US"/>
              <a:t>其中有些问题是属于整个社会的问题，体现了全体社会的基本需求。而这些需求是在前几次工业革命的基础上产生的。例如蒸汽机的出现对煤矿运输业提出了更高的要求，运输业的发展对通讯业提出了更高的要求，通讯业的发展对制造业又提出了更高的要求，制造业的发展对精密仪器仪表、自动控制提出了更高的要求</a:t>
            </a:r>
            <a:r>
              <a:rPr lang="en-US" altLang="zh-CN">
                <a:latin typeface="Arial" panose="020B0604020202020204" pitchFamily="34" charset="0"/>
              </a:rPr>
              <a:t>……</a:t>
            </a:r>
            <a:r>
              <a:rPr lang="zh-CN" altLang="en-US"/>
              <a:t>未来的工业革命也必然是因为上次工业革命对它们提出的更高要求。</a:t>
            </a:r>
            <a:br>
              <a:rPr lang="zh-CN" altLang="en-US"/>
            </a:br>
            <a:br>
              <a:rPr lang="zh-CN" altLang="en-US"/>
            </a:br>
            <a:r>
              <a:rPr lang="zh-CN" altLang="en-US"/>
              <a:t>那么</a:t>
            </a:r>
            <a:r>
              <a:rPr lang="zh-CN" altLang="en-US" b="1"/>
              <a:t>第四次</a:t>
            </a:r>
            <a:r>
              <a:rPr lang="zh-CN" altLang="en-US"/>
              <a:t>工业革命的发生在什么行业上呢？先看化学工程类的行业。现代化学对新材料、新的高功能分子都提出了自己的要求。在节省能源上，各国的政策也是一样的。再看机电工程业、通讯业、计算机业，它们对自动控制、人工智能、信息处理上都提出了自己很高的要求。例如现代社会不是信息不足，而是信息污染，信息过剩，如何面对巨大的信息和有限的信息处理能力就是一个很突出的矛盾。再看环境领域。现在尽管各国对环境问题都比较重视，但该问题依然非常突出。农药的污染、汽车尾气的污染、工业生产带来的废水、废气、废物依然不容忽视。还有一些行业，笔者就不例举了。</a:t>
            </a:r>
            <a:br>
              <a:rPr lang="zh-CN" altLang="en-US"/>
            </a:br>
            <a:br>
              <a:rPr lang="zh-CN" altLang="en-US"/>
            </a:br>
            <a:r>
              <a:rPr lang="zh-CN" altLang="en-US"/>
              <a:t>这些问题的产生，迫切要求新的行业的兴起，来解决这些问题。目前，除了各行业人员的努力，另有一行业对这些问题的解决都很好的前景，这就是生物工程。它的应用面宽，前景广阔。例如在环境业中，生物农药可取代有污染的化学农药，一些微生物可分解工业三废，一些植物对吸收废气，改善空气也有很好的作用，那么将这些植物改造一下，能否使它们在污染处理能力上更高呢？是很有可能的。又如人工智能，它的发展只有在对人脑机理有确切认识之后才能可能有大的突破，一些生物传感器只有依靠生物工程才能生产，生物计算机也是未来的发展方向。再看化学工程业，化学生产效率的提高离不开强效催化剂，而现在已知，酶的催化能力最强，酶的研究与生产将为化学带来革命。新材料，高功能分子上，生物材料，生物大分子具有很好的优势。生物工程，是对生物产品的制造，它可以是生产，加工，研制和改造，它的巨大发展，必将对各行业产生冲击性的影响。对人的生理和心理的改造也将产生巨大的影响，而人本身就是生产力的核心要素之一。因此，生物工程有可能成为未来</a:t>
            </a:r>
            <a:r>
              <a:rPr lang="zh-CN" altLang="en-US" b="1"/>
              <a:t>第四次</a:t>
            </a:r>
            <a:r>
              <a:rPr lang="zh-CN" altLang="en-US"/>
              <a:t>工业革命的核心。但目前还不是。</a:t>
            </a:r>
            <a:br>
              <a:rPr lang="zh-CN" altLang="en-US"/>
            </a:br>
            <a:br>
              <a:rPr lang="zh-CN" altLang="en-US"/>
            </a:br>
            <a:r>
              <a:rPr lang="zh-CN" altLang="en-US"/>
              <a:t>第五次工业革命的核心在我看来只有人工智能可选，非它莫属。因为机器的发展必将代替人的脑力劳动。各种定理、结论的得出，经验的归纳，材料的整理，信息的归类和消化，文章的草拟都可以由人工智能机器来完成，机器的高度自动化，必将带来一场更深刻、更广泛的科学技术革命，必将对各行业产生巨大的推动作用。</a:t>
            </a:r>
            <a:br>
              <a:rPr lang="zh-CN" altLang="en-US"/>
            </a:br>
            <a:br>
              <a:rPr lang="zh-CN" altLang="en-US"/>
            </a:br>
            <a:r>
              <a:rPr lang="zh-CN" altLang="en-US"/>
              <a:t>随着科学的发展，人类的政治、经济、法律、道德、艺术、教育、社会风气等等也将发生一系列的变化，这些暂不在本文讨论范围之内。总之科学技术的发展为人类社会带来的深刻的变化，对</a:t>
            </a:r>
            <a:r>
              <a:rPr lang="zh-CN" altLang="en-US" b="1"/>
              <a:t>第四次</a:t>
            </a:r>
            <a:r>
              <a:rPr lang="zh-CN" altLang="en-US"/>
              <a:t>、第五次科学技术革命的预见可以使我们对未来做好更充分的心理准备，更使我们充满信心，迎接科学风暴的到来！</a:t>
            </a:r>
          </a:p>
        </p:txBody>
      </p:sp>
    </p:spTree>
    <p:extLst>
      <p:ext uri="{BB962C8B-B14F-4D97-AF65-F5344CB8AC3E}">
        <p14:creationId xmlns:p14="http://schemas.microsoft.com/office/powerpoint/2010/main" val="16248644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xfrm>
            <a:off x="917575" y="744538"/>
            <a:ext cx="4962525" cy="3722687"/>
          </a:xfrm>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Tree>
    <p:extLst>
      <p:ext uri="{BB962C8B-B14F-4D97-AF65-F5344CB8AC3E}">
        <p14:creationId xmlns:p14="http://schemas.microsoft.com/office/powerpoint/2010/main" val="4191826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xfrm>
            <a:off x="917575" y="744538"/>
            <a:ext cx="4962525" cy="3722687"/>
          </a:xfrm>
          <a:ln/>
        </p:spPr>
      </p:sp>
      <p:sp>
        <p:nvSpPr>
          <p:cNvPr id="993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未来</a:t>
            </a:r>
            <a:r>
              <a:rPr lang="zh-CN" altLang="en-US" b="1"/>
              <a:t>第四次</a:t>
            </a:r>
            <a:r>
              <a:rPr lang="zh-CN" altLang="en-US"/>
              <a:t>与第五次工业革命之展望</a:t>
            </a:r>
            <a:br>
              <a:rPr lang="zh-CN" altLang="en-US"/>
            </a:br>
            <a:br>
              <a:rPr lang="zh-CN" altLang="en-US"/>
            </a:br>
            <a:r>
              <a:rPr lang="zh-CN" altLang="en-US"/>
              <a:t>回顾前</a:t>
            </a:r>
            <a:r>
              <a:rPr lang="zh-CN" altLang="en-US" b="1"/>
              <a:t>三次工业革命</a:t>
            </a:r>
            <a:r>
              <a:rPr lang="zh-CN" altLang="en-US"/>
              <a:t>的产生发展的历程，可以得出一些结论。根据这些结论，可以展望</a:t>
            </a:r>
            <a:r>
              <a:rPr lang="zh-CN" altLang="en-US" b="1"/>
              <a:t>第四次</a:t>
            </a:r>
            <a:r>
              <a:rPr lang="zh-CN" altLang="en-US"/>
              <a:t>、五次</a:t>
            </a:r>
            <a:r>
              <a:rPr lang="en-US" altLang="zh-CN">
                <a:latin typeface="Arial" panose="020B0604020202020204" pitchFamily="34" charset="0"/>
              </a:rPr>
              <a:t>……</a:t>
            </a:r>
            <a:r>
              <a:rPr lang="zh-CN" altLang="en-US"/>
              <a:t>以后的工业革命的前景。</a:t>
            </a:r>
            <a:br>
              <a:rPr lang="zh-CN" altLang="en-US"/>
            </a:br>
            <a:br>
              <a:rPr lang="zh-CN" altLang="en-US"/>
            </a:br>
            <a:r>
              <a:rPr lang="en-US" altLang="zh-CN"/>
              <a:t>1</a:t>
            </a:r>
            <a:r>
              <a:rPr lang="zh-CN" altLang="en-US"/>
              <a:t>、 后一次工业革命在前一次工业革命的发展壮大时期产生萌芽。例如电学在蒸汽时代就诞生发展的萌芽，增加了很多新的发现。</a:t>
            </a:r>
            <a:br>
              <a:rPr lang="zh-CN" altLang="en-US"/>
            </a:br>
            <a:r>
              <a:rPr lang="en-US" altLang="zh-CN"/>
              <a:t>2</a:t>
            </a:r>
            <a:r>
              <a:rPr lang="zh-CN" altLang="en-US"/>
              <a:t>、 每一次工业革命都带来社会面貌和生产领域的根本改观，促进了生产力的巨大进步。</a:t>
            </a:r>
            <a:br>
              <a:rPr lang="zh-CN" altLang="en-US"/>
            </a:br>
            <a:r>
              <a:rPr lang="en-US" altLang="zh-CN"/>
              <a:t>3</a:t>
            </a:r>
            <a:r>
              <a:rPr lang="zh-CN" altLang="en-US"/>
              <a:t>、 每次工业革命都是解决了上次工业革命带来的悬而未决的问题。如电的广泛应用填补了能源需求大、但又无法应用蒸汽的行业和生活领域，或者是应用蒸汽动力效率很低的领域。</a:t>
            </a:r>
            <a:br>
              <a:rPr lang="zh-CN" altLang="en-US"/>
            </a:br>
            <a:r>
              <a:rPr lang="en-US" altLang="zh-CN"/>
              <a:t>4</a:t>
            </a:r>
            <a:r>
              <a:rPr lang="zh-CN" altLang="en-US"/>
              <a:t>、 每次工业革命的产生都发展都是一个自然的过程。例如蒸汽机被广泛运用于纺织业，采矿业、运输业等等。因为那时存在巨大的社会需求，即生产力与社会需求出现了矛盾，所以才要求生产力的变革。而社会也为蒸汽机的发明准备了条件。例如热力学的成熟，冶金业的发展，手工业一定程度的繁荣与发展等，都为后来发明蒸汽机做出了铺垫。</a:t>
            </a:r>
            <a:br>
              <a:rPr lang="zh-CN" altLang="en-US"/>
            </a:br>
            <a:br>
              <a:rPr lang="zh-CN" altLang="en-US"/>
            </a:br>
            <a:r>
              <a:rPr lang="zh-CN" altLang="en-US" b="1"/>
              <a:t>第四次</a:t>
            </a:r>
            <a:r>
              <a:rPr lang="zh-CN" altLang="en-US"/>
              <a:t>工业革命会以什么为核心，这个问题需要根据现实的情况做出解答。笔者在这里试大胆做一猜想。所谓核心，必然是属于广泛的基础性的领域，必然是新的领域，必然是能带来生产力巨大进步的领域。现代科学技术的发展，已经解决了很多问题，比如用机器代替人的体力，延伸人的耳、目、手、足等等，但还有很多问题没有解决。例如机器还不能具有人的智能，，还不能真正的做到听说读写，理解自然语言，即还不具有真正意义上的智能化；机器还不具有小型化，即纳米水平的机器人；还不具有特定的功能，人类到现在还不能制造出类似昆虫的能飞行的机器人，因为无法制造出达到高速振动翅膀性能的装置；人类还不能快速有效的改造自我的某些方面，如记忆力，如性格。如体力，而只能依照外界环境对人进行锻炼，这种效果是很缓慢的；人类还不能随意制造出身上的某个零件；人类还不能直接聆听他人内心的想法；人类还不能很快的学完一些课程，例如五年的课程半年学完</a:t>
            </a:r>
            <a:r>
              <a:rPr lang="en-US" altLang="zh-CN">
                <a:latin typeface="Arial" panose="020B0604020202020204" pitchFamily="34" charset="0"/>
              </a:rPr>
              <a:t>……</a:t>
            </a:r>
            <a:br>
              <a:rPr lang="en-US" altLang="zh-CN"/>
            </a:br>
            <a:br>
              <a:rPr lang="en-US" altLang="zh-CN"/>
            </a:br>
            <a:r>
              <a:rPr lang="zh-CN" altLang="en-US"/>
              <a:t>其中有些问题是属于整个社会的问题，体现了全体社会的基本需求。而这些需求是在前几次工业革命的基础上产生的。例如蒸汽机的出现对煤矿运输业提出了更高的要求，运输业的发展对通讯业提出了更高的要求，通讯业的发展对制造业又提出了更高的要求，制造业的发展对精密仪器仪表、自动控制提出了更高的要求</a:t>
            </a:r>
            <a:r>
              <a:rPr lang="en-US" altLang="zh-CN">
                <a:latin typeface="Arial" panose="020B0604020202020204" pitchFamily="34" charset="0"/>
              </a:rPr>
              <a:t>……</a:t>
            </a:r>
            <a:r>
              <a:rPr lang="zh-CN" altLang="en-US"/>
              <a:t>未来的工业革命也必然是因为上次工业革命对它们提出的更高要求。</a:t>
            </a:r>
            <a:br>
              <a:rPr lang="zh-CN" altLang="en-US"/>
            </a:br>
            <a:br>
              <a:rPr lang="zh-CN" altLang="en-US"/>
            </a:br>
            <a:r>
              <a:rPr lang="zh-CN" altLang="en-US"/>
              <a:t>那么</a:t>
            </a:r>
            <a:r>
              <a:rPr lang="zh-CN" altLang="en-US" b="1"/>
              <a:t>第四次</a:t>
            </a:r>
            <a:r>
              <a:rPr lang="zh-CN" altLang="en-US"/>
              <a:t>工业革命的发生在什么行业上呢？先看化学工程类的行业。现代化学对新材料、新的高功能分子都提出了自己的要求。在节省能源上，各国的政策也是一样的。再看机电工程业、通讯业、计算机业，它们对自动控制、人工智能、信息处理上都提出了自己很高的要求。例如现代社会不是信息不足，而是信息污染，信息过剩，如何面对巨大的信息和有限的信息处理能力就是一个很突出的矛盾。再看环境领域。现在尽管各国对环境问题都比较重视，但该问题依然非常突出。农药的污染、汽车尾气的污染、工业生产带来的废水、废气、废物依然不容忽视。还有一些行业，笔者就不例举了。</a:t>
            </a:r>
            <a:br>
              <a:rPr lang="zh-CN" altLang="en-US"/>
            </a:br>
            <a:br>
              <a:rPr lang="zh-CN" altLang="en-US"/>
            </a:br>
            <a:r>
              <a:rPr lang="zh-CN" altLang="en-US"/>
              <a:t>这些问题的产生，迫切要求新的行业的兴起，来解决这些问题。目前，除了各行业人员的努力，另有一行业对这些问题的解决都很好的前景，这就是生物工程。它的应用面宽，前景广阔。例如在环境业中，生物农药可取代有污染的化学农药，一些微生物可分解工业三废，一些植物对吸收废气，改善空气也有很好的作用，那么将这些植物改造一下，能否使它们在污染处理能力上更高呢？是很有可能的。又如人工智能，它的发展只有在对人脑机理有确切认识之后才能可能有大的突破，一些生物传感器只有依靠生物工程才能生产，生物计算机也是未来的发展方向。再看化学工程业，化学生产效率的提高离不开强效催化剂，而现在已知，酶的催化能力最强，酶的研究与生产将为化学带来革命。新材料，高功能分子上，生物材料，生物大分子具有很好的优势。生物工程，是对生物产品的制造，它可以是生产，加工，研制和改造，它的巨大发展，必将对各行业产生冲击性的影响。对人的生理和心理的改造也将产生巨大的影响，而人本身就是生产力的核心要素之一。因此，生物工程有可能成为未来</a:t>
            </a:r>
            <a:r>
              <a:rPr lang="zh-CN" altLang="en-US" b="1"/>
              <a:t>第四次</a:t>
            </a:r>
            <a:r>
              <a:rPr lang="zh-CN" altLang="en-US"/>
              <a:t>工业革命的核心。但目前还不是。</a:t>
            </a:r>
            <a:br>
              <a:rPr lang="zh-CN" altLang="en-US"/>
            </a:br>
            <a:br>
              <a:rPr lang="zh-CN" altLang="en-US"/>
            </a:br>
            <a:r>
              <a:rPr lang="zh-CN" altLang="en-US"/>
              <a:t>第五次工业革命的核心在我看来只有人工智能可选，非它莫属。因为机器的发展必将代替人的脑力劳动。各种定理、结论的得出，经验的归纳，材料的整理，信息的归类和消化，文章的草拟都可以由人工智能机器来完成，机器的高度自动化，必将带来一场更深刻、更广泛的科学技术革命，必将对各行业产生巨大的推动作用。</a:t>
            </a:r>
            <a:br>
              <a:rPr lang="zh-CN" altLang="en-US"/>
            </a:br>
            <a:br>
              <a:rPr lang="zh-CN" altLang="en-US"/>
            </a:br>
            <a:r>
              <a:rPr lang="zh-CN" altLang="en-US"/>
              <a:t>随着科学的发展，人类的政治、经济、法律、道德、艺术、教育、社会风气等等也将发生一系列的变化，这些暂不在本文讨论范围之内。总之科学技术的发展为人类社会带来的深刻的变化，对</a:t>
            </a:r>
            <a:r>
              <a:rPr lang="zh-CN" altLang="en-US" b="1"/>
              <a:t>第四次</a:t>
            </a:r>
            <a:r>
              <a:rPr lang="zh-CN" altLang="en-US"/>
              <a:t>、第五次科学技术革命的预见可以使我们对未来做好更充分的心理准备，更使我们充满信心，迎接科学风暴的到来！</a:t>
            </a:r>
          </a:p>
        </p:txBody>
      </p:sp>
    </p:spTree>
    <p:extLst>
      <p:ext uri="{BB962C8B-B14F-4D97-AF65-F5344CB8AC3E}">
        <p14:creationId xmlns:p14="http://schemas.microsoft.com/office/powerpoint/2010/main" val="220428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xfrm>
            <a:off x="917575" y="744538"/>
            <a:ext cx="4962525" cy="3722687"/>
          </a:xfrm>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p>
        </p:txBody>
      </p:sp>
    </p:spTree>
    <p:extLst>
      <p:ext uri="{BB962C8B-B14F-4D97-AF65-F5344CB8AC3E}">
        <p14:creationId xmlns:p14="http://schemas.microsoft.com/office/powerpoint/2010/main" val="263176122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7" name="Group 4"/>
          <p:cNvGrpSpPr>
            <a:grpSpLocks noChangeAspect="1"/>
          </p:cNvGrpSpPr>
          <p:nvPr userDrawn="1"/>
        </p:nvGrpSpPr>
        <p:grpSpPr bwMode="auto">
          <a:xfrm rot="10800000">
            <a:off x="8296690" y="0"/>
            <a:ext cx="847310" cy="1211810"/>
            <a:chOff x="2009" y="192"/>
            <a:chExt cx="3664" cy="3932"/>
          </a:xfrm>
        </p:grpSpPr>
        <p:sp>
          <p:nvSpPr>
            <p:cNvPr id="8" name="AutoShape 3"/>
            <p:cNvSpPr>
              <a:spLocks noChangeAspect="1" noChangeArrowheads="1" noTextEdit="1"/>
            </p:cNvSpPr>
            <p:nvPr/>
          </p:nvSpPr>
          <p:spPr bwMode="auto">
            <a:xfrm>
              <a:off x="2009" y="196"/>
              <a:ext cx="3662" cy="3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cs typeface="+mn-ea"/>
                <a:sym typeface="+mn-lt"/>
              </a:endParaRPr>
            </a:p>
          </p:txBody>
        </p:sp>
        <p:pic>
          <p:nvPicPr>
            <p:cNvPr id="9"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11" y="3821"/>
              <a:ext cx="844"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11" y="3906"/>
              <a:ext cx="580"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11" y="2550"/>
              <a:ext cx="290" cy="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11" y="2721"/>
              <a:ext cx="205" cy="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11" y="192"/>
              <a:ext cx="3662" cy="3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69" y="3839"/>
              <a:ext cx="579"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11" y="3471"/>
              <a:ext cx="271"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OverObj">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187325"/>
            <a:ext cx="8229600" cy="708025"/>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077913"/>
            <a:ext cx="8229600" cy="25384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7200" y="3768725"/>
            <a:ext cx="8229600" cy="2540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1"/>
          </p:nvPr>
        </p:nvSpPr>
        <p:spPr>
          <a:ln/>
        </p:spPr>
        <p:txBody>
          <a:bodyPr/>
          <a:lstStyle>
            <a:lvl1pPr>
              <a:defRPr/>
            </a:lvl1pPr>
          </a:lstStyle>
          <a:p>
            <a:fld id="{9D258310-AEE6-4AF3-9590-F0F8B4A09019}" type="slidenum">
              <a:rPr lang="en-US" altLang="zh-CN"/>
              <a:pPr/>
              <a:t>‹#›</a:t>
            </a:fld>
            <a:endParaRPr lang="en-US" altLang="zh-CN"/>
          </a:p>
        </p:txBody>
      </p:sp>
    </p:spTree>
    <p:extLst>
      <p:ext uri="{BB962C8B-B14F-4D97-AF65-F5344CB8AC3E}">
        <p14:creationId xmlns:p14="http://schemas.microsoft.com/office/powerpoint/2010/main" val="2914306870"/>
      </p:ext>
    </p:extLst>
  </p:cSld>
  <p:clrMapOvr>
    <a:masterClrMapping/>
  </p:clrMapOvr>
  <p:transition>
    <p:sndAc>
      <p:stSnd>
        <p:snd r:embed="rId1" name="camera.wav"/>
      </p:stSnd>
    </p:sndAc>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pPr>
              <a:defRPr/>
            </a:pPr>
            <a:endParaRPr lang="en-US" altLang="zh-CN"/>
          </a:p>
        </p:txBody>
      </p:sp>
      <p:sp>
        <p:nvSpPr>
          <p:cNvPr id="3" name="KSO_FT"/>
          <p:cNvSpPr>
            <a:spLocks noGrp="1"/>
          </p:cNvSpPr>
          <p:nvPr>
            <p:ph type="ftr" sz="quarter" idx="11"/>
          </p:nvPr>
        </p:nvSpPr>
        <p:spPr/>
        <p:txBody>
          <a:bodyPr/>
          <a:lstStyle/>
          <a:p>
            <a:endParaRPr lang="zh-CN" altLang="en-US"/>
          </a:p>
        </p:txBody>
      </p:sp>
      <p:sp>
        <p:nvSpPr>
          <p:cNvPr id="4" name="KSO_FN"/>
          <p:cNvSpPr>
            <a:spLocks noGrp="1"/>
          </p:cNvSpPr>
          <p:nvPr>
            <p:ph type="sldNum" sz="quarter" idx="12"/>
          </p:nvPr>
        </p:nvSpPr>
        <p:spPr/>
        <p:txBody>
          <a:bodyPr/>
          <a:lstStyle/>
          <a:p>
            <a:fld id="{DC4AD530-31BC-474C-9C33-7AEF05C274E8}" type="slidenum">
              <a:rPr lang="en-US" altLang="zh-CN" smtClean="0"/>
              <a:pPr/>
              <a:t>‹#›</a:t>
            </a:fld>
            <a:endParaRPr lang="en-US" altLang="zh-CN"/>
          </a:p>
        </p:txBody>
      </p:sp>
    </p:spTree>
    <p:extLst>
      <p:ext uri="{BB962C8B-B14F-4D97-AF65-F5344CB8AC3E}">
        <p14:creationId xmlns:p14="http://schemas.microsoft.com/office/powerpoint/2010/main" val="39058742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3" name="KSO_BC1"/>
          <p:cNvSpPr>
            <a:spLocks noGrp="1"/>
          </p:cNvSpPr>
          <p:nvPr>
            <p:ph sz="half" idx="1"/>
          </p:nvPr>
        </p:nvSpPr>
        <p:spPr>
          <a:xfrm>
            <a:off x="1049867" y="1244602"/>
            <a:ext cx="3810000" cy="4932363"/>
          </a:xfrm>
        </p:spPr>
        <p:txBody>
          <a:bodyPr/>
          <a:lstStyle/>
          <a:p>
            <a:pPr lvl="0"/>
            <a:r>
              <a:rPr lang="zh-CN" altLang="en-US"/>
              <a:t>单击此处编辑母版文本样式</a:t>
            </a:r>
          </a:p>
          <a:p>
            <a:pPr lvl="1"/>
            <a:r>
              <a:rPr lang="zh-CN" altLang="en-US"/>
              <a:t>第二级</a:t>
            </a:r>
          </a:p>
        </p:txBody>
      </p:sp>
      <p:sp>
        <p:nvSpPr>
          <p:cNvPr id="4" name="KSO_BC2"/>
          <p:cNvSpPr>
            <a:spLocks noGrp="1"/>
          </p:cNvSpPr>
          <p:nvPr>
            <p:ph sz="half" idx="2"/>
          </p:nvPr>
        </p:nvSpPr>
        <p:spPr>
          <a:xfrm>
            <a:off x="4889500" y="1244602"/>
            <a:ext cx="3820587" cy="4932363"/>
          </a:xfrm>
        </p:spPr>
        <p:txBody>
          <a:bodyPr/>
          <a:lstStyle/>
          <a:p>
            <a:pPr lvl="0"/>
            <a:r>
              <a:rPr lang="zh-CN" altLang="en-US"/>
              <a:t>单击此处编辑母版文本样式</a:t>
            </a:r>
          </a:p>
          <a:p>
            <a:pPr lvl="1"/>
            <a:r>
              <a:rPr lang="zh-CN" altLang="en-US"/>
              <a:t>第二级</a:t>
            </a:r>
          </a:p>
        </p:txBody>
      </p:sp>
      <p:sp>
        <p:nvSpPr>
          <p:cNvPr id="5" name="KSO_FD"/>
          <p:cNvSpPr>
            <a:spLocks noGrp="1"/>
          </p:cNvSpPr>
          <p:nvPr>
            <p:ph type="dt" sz="half" idx="10"/>
          </p:nvPr>
        </p:nvSpPr>
        <p:spPr/>
        <p:txBody>
          <a:bodyPr/>
          <a:lstStyle/>
          <a:p>
            <a:pPr>
              <a:defRPr/>
            </a:pPr>
            <a:endParaRPr lang="en-US" altLang="zh-CN"/>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25596195-AE72-4596-8F92-22A61E17F0D1}" type="slidenum">
              <a:rPr lang="en-US" altLang="zh-CN" smtClean="0"/>
              <a:pPr/>
              <a:t>‹#›</a:t>
            </a:fld>
            <a:endParaRPr lang="en-US" altLang="zh-CN"/>
          </a:p>
        </p:txBody>
      </p:sp>
    </p:spTree>
    <p:extLst>
      <p:ext uri="{BB962C8B-B14F-4D97-AF65-F5344CB8AC3E}">
        <p14:creationId xmlns:p14="http://schemas.microsoft.com/office/powerpoint/2010/main" val="3102308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和内容">
    <p:bg>
      <p:bgPr>
        <a:gradFill>
          <a:gsLst>
            <a:gs pos="0">
              <a:schemeClr val="accent1">
                <a:lumMod val="5000"/>
                <a:lumOff val="95000"/>
                <a:alpha val="80000"/>
              </a:schemeClr>
            </a:gs>
            <a:gs pos="74000">
              <a:schemeClr val="accent1">
                <a:lumMod val="45000"/>
                <a:lumOff val="55000"/>
                <a:alpha val="20000"/>
              </a:schemeClr>
            </a:gs>
            <a:gs pos="83000">
              <a:schemeClr val="accent1">
                <a:lumMod val="45000"/>
                <a:lumOff val="55000"/>
                <a:alpha val="20000"/>
              </a:schemeClr>
            </a:gs>
            <a:gs pos="100000">
              <a:schemeClr val="accent1">
                <a:lumMod val="30000"/>
                <a:lumOff val="70000"/>
                <a:alpha val="20000"/>
              </a:schemeClr>
            </a:gs>
          </a:gsLst>
          <a:lin ang="5400000" scaled="1"/>
        </a:gra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8290949" y="0"/>
            <a:ext cx="853051" cy="1221275"/>
          </a:xfrm>
          <a:prstGeom prst="rect">
            <a:avLst/>
          </a:prstGeom>
          <a:effectLst>
            <a:outerShdw blurRad="50800" dist="50800" dir="7200000" algn="ctr" rotWithShape="0">
              <a:srgbClr val="000000">
                <a:alpha val="43137"/>
              </a:srgbClr>
            </a:outerShdw>
          </a:effectLst>
        </p:spPr>
      </p:pic>
    </p:spTree>
    <p:extLst>
      <p:ext uri="{BB962C8B-B14F-4D97-AF65-F5344CB8AC3E}">
        <p14:creationId xmlns:p14="http://schemas.microsoft.com/office/powerpoint/2010/main" val="604211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和内容">
    <p:bg>
      <p:bgPr>
        <a:gradFill>
          <a:gsLst>
            <a:gs pos="0">
              <a:schemeClr val="accent1">
                <a:lumMod val="5000"/>
                <a:lumOff val="95000"/>
                <a:alpha val="80000"/>
              </a:schemeClr>
            </a:gs>
            <a:gs pos="74000">
              <a:schemeClr val="accent1">
                <a:lumMod val="45000"/>
                <a:lumOff val="55000"/>
                <a:alpha val="20000"/>
              </a:schemeClr>
            </a:gs>
            <a:gs pos="83000">
              <a:schemeClr val="accent1">
                <a:lumMod val="45000"/>
                <a:lumOff val="55000"/>
                <a:alpha val="20000"/>
              </a:schemeClr>
            </a:gs>
            <a:gs pos="100000">
              <a:schemeClr val="accent1">
                <a:lumMod val="30000"/>
                <a:lumOff val="70000"/>
                <a:alpha val="20000"/>
              </a:schemeClr>
            </a:gs>
          </a:gsLst>
          <a:lin ang="5400000" scaled="1"/>
        </a:gra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flipH="1">
            <a:off x="0" y="0"/>
            <a:ext cx="918599" cy="1221275"/>
          </a:xfrm>
          <a:prstGeom prst="rect">
            <a:avLst/>
          </a:prstGeom>
          <a:effectLst>
            <a:outerShdw blurRad="50800" dist="50800" dir="6720000" algn="ctr" rotWithShape="0">
              <a:srgbClr val="000000">
                <a:alpha val="43137"/>
              </a:srgbClr>
            </a:outerShdw>
          </a:effectLst>
        </p:spPr>
      </p:pic>
    </p:spTree>
    <p:extLst>
      <p:ext uri="{BB962C8B-B14F-4D97-AF65-F5344CB8AC3E}">
        <p14:creationId xmlns:p14="http://schemas.microsoft.com/office/powerpoint/2010/main" val="1764175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标题幻灯片">
    <p:bg>
      <p:bgPr>
        <a:solidFill>
          <a:schemeClr val="bg1"/>
        </a:solidFill>
        <a:effectLst/>
      </p:bgPr>
    </p:bg>
    <p:spTree>
      <p:nvGrpSpPr>
        <p:cNvPr id="1" name=""/>
        <p:cNvGrpSpPr/>
        <p:nvPr/>
      </p:nvGrpSpPr>
      <p:grpSpPr>
        <a:xfrm>
          <a:off x="0" y="0"/>
          <a:ext cx="0" cy="0"/>
          <a:chOff x="0" y="0"/>
          <a:chExt cx="0" cy="0"/>
        </a:xfrm>
      </p:grpSpPr>
      <p:grpSp>
        <p:nvGrpSpPr>
          <p:cNvPr id="2" name="Group 24"/>
          <p:cNvGrpSpPr>
            <a:grpSpLocks noChangeAspect="1"/>
          </p:cNvGrpSpPr>
          <p:nvPr userDrawn="1"/>
        </p:nvGrpSpPr>
        <p:grpSpPr bwMode="auto">
          <a:xfrm rot="5400000">
            <a:off x="-1129185" y="617579"/>
            <a:ext cx="6324599" cy="5089444"/>
            <a:chOff x="-11171" y="-13948"/>
            <a:chExt cx="30024" cy="32214"/>
          </a:xfrm>
        </p:grpSpPr>
        <p:sp>
          <p:nvSpPr>
            <p:cNvPr id="3" name="AutoShape 23"/>
            <p:cNvSpPr>
              <a:spLocks noChangeAspect="1" noChangeArrowheads="1" noTextEdit="1"/>
            </p:cNvSpPr>
            <p:nvPr/>
          </p:nvSpPr>
          <p:spPr bwMode="auto">
            <a:xfrm>
              <a:off x="-11171" y="-13946"/>
              <a:ext cx="30022" cy="3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cs typeface="+mn-ea"/>
                <a:sym typeface="+mn-lt"/>
              </a:endParaRPr>
            </a:p>
          </p:txBody>
        </p:sp>
        <p:pic>
          <p:nvPicPr>
            <p:cNvPr id="4" name="Picture 2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7" y="15895"/>
              <a:ext cx="6832" cy="2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8" y="16595"/>
              <a:ext cx="4628" cy="1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69" y="5452"/>
              <a:ext cx="2302" cy="6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169" y="6824"/>
              <a:ext cx="1609" cy="4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9"/>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69" y="-13948"/>
              <a:ext cx="30022" cy="3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621" y="16011"/>
              <a:ext cx="4621" cy="2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169" y="13006"/>
              <a:ext cx="2145" cy="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grpSp>
        <p:nvGrpSpPr>
          <p:cNvPr id="2" name="Group 4"/>
          <p:cNvGrpSpPr>
            <a:grpSpLocks noChangeAspect="1"/>
          </p:cNvGrpSpPr>
          <p:nvPr userDrawn="1"/>
        </p:nvGrpSpPr>
        <p:grpSpPr bwMode="auto">
          <a:xfrm rot="10800000">
            <a:off x="6657214" y="0"/>
            <a:ext cx="2486786" cy="3556561"/>
            <a:chOff x="2009" y="192"/>
            <a:chExt cx="3664" cy="3932"/>
          </a:xfrm>
        </p:grpSpPr>
        <p:sp>
          <p:nvSpPr>
            <p:cNvPr id="3" name="AutoShape 3"/>
            <p:cNvSpPr>
              <a:spLocks noChangeAspect="1" noChangeArrowheads="1" noTextEdit="1"/>
            </p:cNvSpPr>
            <p:nvPr/>
          </p:nvSpPr>
          <p:spPr bwMode="auto">
            <a:xfrm>
              <a:off x="2009" y="196"/>
              <a:ext cx="3662" cy="3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cs typeface="+mn-ea"/>
                <a:sym typeface="+mn-lt"/>
              </a:endParaRPr>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 y="3821"/>
              <a:ext cx="844"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1" y="3906"/>
              <a:ext cx="580"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1" y="2550"/>
              <a:ext cx="290" cy="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1" y="2721"/>
              <a:ext cx="205" cy="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1" y="192"/>
              <a:ext cx="3662" cy="3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69" y="3839"/>
              <a:ext cx="579"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11" y="3471"/>
              <a:ext cx="271"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6" name="Group 24"/>
          <p:cNvGrpSpPr>
            <a:grpSpLocks noChangeAspect="1"/>
          </p:cNvGrpSpPr>
          <p:nvPr userDrawn="1"/>
        </p:nvGrpSpPr>
        <p:grpSpPr bwMode="auto">
          <a:xfrm rot="16200000" flipH="1">
            <a:off x="3954483" y="561584"/>
            <a:ext cx="5751094" cy="4627941"/>
            <a:chOff x="-11171" y="-13948"/>
            <a:chExt cx="30024" cy="32214"/>
          </a:xfrm>
        </p:grpSpPr>
        <p:sp>
          <p:nvSpPr>
            <p:cNvPr id="7" name="AutoShape 23"/>
            <p:cNvSpPr>
              <a:spLocks noChangeAspect="1" noChangeArrowheads="1" noTextEdit="1"/>
            </p:cNvSpPr>
            <p:nvPr/>
          </p:nvSpPr>
          <p:spPr bwMode="auto">
            <a:xfrm>
              <a:off x="-11171" y="-13946"/>
              <a:ext cx="30022" cy="3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350">
                <a:cs typeface="+mn-ea"/>
                <a:sym typeface="+mn-lt"/>
              </a:endParaRPr>
            </a:p>
          </p:txBody>
        </p:sp>
        <p:pic>
          <p:nvPicPr>
            <p:cNvPr id="8" name="Picture 2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7" y="15895"/>
              <a:ext cx="6832" cy="2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8" y="16595"/>
              <a:ext cx="4628" cy="1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69" y="5452"/>
              <a:ext cx="2302" cy="6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169" y="6824"/>
              <a:ext cx="1609" cy="4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9"/>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69" y="-13948"/>
              <a:ext cx="30022" cy="3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3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621" y="16011"/>
              <a:ext cx="4621" cy="2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169" y="13006"/>
              <a:ext cx="2145" cy="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KSO_BT1"/>
          <p:cNvSpPr>
            <a:spLocks noGrp="1"/>
          </p:cNvSpPr>
          <p:nvPr>
            <p:ph type="title"/>
          </p:nvPr>
        </p:nvSpPr>
        <p:spPr>
          <a:xfrm>
            <a:off x="251521" y="65212"/>
            <a:ext cx="7953472" cy="617111"/>
          </a:xfrm>
        </p:spPr>
        <p:txBody>
          <a:bodyPr>
            <a:normAutofit/>
          </a:bodyPr>
          <a:lstStyle>
            <a:lvl1pPr>
              <a:defRPr sz="2800"/>
            </a:lvl1pPr>
          </a:lstStyle>
          <a:p>
            <a:r>
              <a:rPr lang="zh-CN" altLang="en-US" dirty="0"/>
              <a:t>单击此处编辑母版标题样式</a:t>
            </a:r>
            <a:endParaRPr lang="en-US" dirty="0"/>
          </a:p>
        </p:txBody>
      </p:sp>
      <p:sp>
        <p:nvSpPr>
          <p:cNvPr id="3" name="KSO_BC1"/>
          <p:cNvSpPr>
            <a:spLocks noGrp="1"/>
          </p:cNvSpPr>
          <p:nvPr>
            <p:ph idx="1"/>
          </p:nvPr>
        </p:nvSpPr>
        <p:spPr>
          <a:xfrm>
            <a:off x="251520" y="908720"/>
            <a:ext cx="8784976" cy="5832648"/>
          </a:xfrm>
        </p:spPr>
        <p:txBody>
          <a:bodyPr/>
          <a:lstStyle>
            <a:lvl1pPr marL="267891" indent="-267891">
              <a:buClr>
                <a:schemeClr val="accent1">
                  <a:lumMod val="75000"/>
                </a:schemeClr>
              </a:buClr>
              <a:buFont typeface="Wingdings" panose="05000000000000000000" pitchFamily="2" charset="2"/>
              <a:buChar char="m"/>
              <a:defRPr sz="2800" b="1">
                <a:solidFill>
                  <a:schemeClr val="tx1"/>
                </a:solidFill>
              </a:defRPr>
            </a:lvl1pPr>
            <a:lvl2pPr>
              <a:defRPr sz="2800">
                <a:solidFill>
                  <a:schemeClr val="tx1">
                    <a:lumMod val="50000"/>
                  </a:schemeClr>
                </a:solidFill>
                <a:latin typeface="微软雅黑" panose="020B0503020204020204" pitchFamily="34" charset="-122"/>
                <a:ea typeface="微软雅黑" panose="020B0503020204020204" pitchFamily="34" charset="-122"/>
              </a:defRPr>
            </a:lvl2pPr>
          </a:lstStyle>
          <a:p>
            <a:pPr lvl="0"/>
            <a:r>
              <a:rPr lang="zh-CN" altLang="en-US" dirty="0"/>
              <a:t>单击此处编辑母版文本样式</a:t>
            </a:r>
          </a:p>
          <a:p>
            <a:pPr lvl="1"/>
            <a:r>
              <a:rPr lang="zh-CN" altLang="en-US" dirty="0"/>
              <a:t>第二级</a:t>
            </a:r>
          </a:p>
        </p:txBody>
      </p:sp>
      <p:sp>
        <p:nvSpPr>
          <p:cNvPr id="4" name="KSO_FD"/>
          <p:cNvSpPr>
            <a:spLocks noGrp="1"/>
          </p:cNvSpPr>
          <p:nvPr>
            <p:ph type="dt" sz="half" idx="10"/>
          </p:nvPr>
        </p:nvSpPr>
        <p:spPr/>
        <p:txBody>
          <a:bodyPr/>
          <a:lstStyle/>
          <a:p>
            <a:pPr>
              <a:defRPr/>
            </a:pPr>
            <a:endParaRPr lang="en-US" altLang="zh-CN"/>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D99AAAA4-FBF6-433A-BF3F-9B0A291730DE}" type="slidenum">
              <a:rPr lang="en-US" altLang="zh-CN" smtClean="0"/>
              <a:pPr/>
              <a:t>‹#›</a:t>
            </a:fld>
            <a:endParaRPr lang="en-US" altLang="zh-CN"/>
          </a:p>
        </p:txBody>
      </p:sp>
    </p:spTree>
    <p:extLst>
      <p:ext uri="{BB962C8B-B14F-4D97-AF65-F5344CB8AC3E}">
        <p14:creationId xmlns:p14="http://schemas.microsoft.com/office/powerpoint/2010/main" val="3711027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187325"/>
            <a:ext cx="8229600" cy="708025"/>
          </a:xfrm>
        </p:spPr>
        <p:txBody>
          <a:bodyPr/>
          <a:lstStyle/>
          <a:p>
            <a:r>
              <a:rPr lang="zh-CN" altLang="en-US"/>
              <a:t>单击此处编辑母版标题样式</a:t>
            </a:r>
          </a:p>
        </p:txBody>
      </p:sp>
      <p:sp>
        <p:nvSpPr>
          <p:cNvPr id="3" name="表格占位符 2"/>
          <p:cNvSpPr>
            <a:spLocks noGrp="1"/>
          </p:cNvSpPr>
          <p:nvPr>
            <p:ph type="tbl" idx="1"/>
          </p:nvPr>
        </p:nvSpPr>
        <p:spPr>
          <a:xfrm>
            <a:off x="457200" y="1077913"/>
            <a:ext cx="8229600" cy="5230812"/>
          </a:xfrm>
        </p:spPr>
        <p:txBody>
          <a:bodyPr/>
          <a:lstStyle/>
          <a:p>
            <a:pPr lvl="0"/>
            <a:endParaRPr lang="zh-CN" alt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fld id="{5578F476-219F-4F60-AC52-67ED6BA952EE}" type="slidenum">
              <a:rPr lang="en-US" altLang="zh-CN"/>
              <a:pPr/>
              <a:t>‹#›</a:t>
            </a:fld>
            <a:endParaRPr lang="en-US" altLang="zh-CN"/>
          </a:p>
        </p:txBody>
      </p:sp>
    </p:spTree>
    <p:extLst>
      <p:ext uri="{BB962C8B-B14F-4D97-AF65-F5344CB8AC3E}">
        <p14:creationId xmlns:p14="http://schemas.microsoft.com/office/powerpoint/2010/main" val="418968591"/>
      </p:ext>
    </p:extLst>
  </p:cSld>
  <p:clrMapOvr>
    <a:masterClrMapping/>
  </p:clrMapOvr>
  <p:transition>
    <p:sndAc>
      <p:stSnd>
        <p:snd r:embed="rId1" name="camera.wav"/>
      </p:stSnd>
    </p:sndAc>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3" name="KSO_FD"/>
          <p:cNvSpPr>
            <a:spLocks noGrp="1"/>
          </p:cNvSpPr>
          <p:nvPr>
            <p:ph type="dt" sz="half" idx="10"/>
          </p:nvPr>
        </p:nvSpPr>
        <p:spPr/>
        <p:txBody>
          <a:bodyPr/>
          <a:lstStyle/>
          <a:p>
            <a:pPr>
              <a:defRPr/>
            </a:pPr>
            <a:endParaRPr lang="en-US" altLang="zh-CN"/>
          </a:p>
        </p:txBody>
      </p:sp>
      <p:sp>
        <p:nvSpPr>
          <p:cNvPr id="4" name="KSO_FT"/>
          <p:cNvSpPr>
            <a:spLocks noGrp="1"/>
          </p:cNvSpPr>
          <p:nvPr>
            <p:ph type="ftr" sz="quarter" idx="11"/>
          </p:nvPr>
        </p:nvSpPr>
        <p:spPr/>
        <p:txBody>
          <a:bodyPr/>
          <a:lstStyle/>
          <a:p>
            <a:endParaRPr lang="zh-CN" altLang="en-US"/>
          </a:p>
        </p:txBody>
      </p:sp>
      <p:sp>
        <p:nvSpPr>
          <p:cNvPr id="5" name="KSO_FN"/>
          <p:cNvSpPr>
            <a:spLocks noGrp="1"/>
          </p:cNvSpPr>
          <p:nvPr>
            <p:ph type="sldNum" sz="quarter" idx="12"/>
          </p:nvPr>
        </p:nvSpPr>
        <p:spPr/>
        <p:txBody>
          <a:bodyPr/>
          <a:lstStyle/>
          <a:p>
            <a:fld id="{C3D2B4F9-2B20-41DB-BCDF-956DA8E687FB}" type="slidenum">
              <a:rPr lang="en-US" altLang="zh-CN" smtClean="0"/>
              <a:pPr/>
              <a:t>‹#›</a:t>
            </a:fld>
            <a:endParaRPr lang="en-US" altLang="zh-CN"/>
          </a:p>
        </p:txBody>
      </p:sp>
    </p:spTree>
    <p:extLst>
      <p:ext uri="{BB962C8B-B14F-4D97-AF65-F5344CB8AC3E}">
        <p14:creationId xmlns:p14="http://schemas.microsoft.com/office/powerpoint/2010/main" val="2696616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5275" y="101612"/>
            <a:ext cx="8715375" cy="631814"/>
          </a:xfrm>
          <a:prstGeom prst="rect">
            <a:avLst/>
          </a:prstGeom>
        </p:spPr>
        <p:txBody>
          <a:bodyPr vert="horz" lIns="91440" tIns="45720" rIns="91440" bIns="45720" rtlCol="0" anchor="ctr">
            <a:normAutofit/>
          </a:bodyPr>
          <a:lstStyle/>
          <a:p>
            <a:r>
              <a:rPr lang="zh-CN" altLang="en-US"/>
              <a:t>单击此处编辑母版标题样式</a:t>
            </a:r>
            <a:endParaRPr lang="en-AU"/>
          </a:p>
        </p:txBody>
      </p:sp>
      <p:sp>
        <p:nvSpPr>
          <p:cNvPr id="3" name="Text Placeholder 2"/>
          <p:cNvSpPr>
            <a:spLocks noGrp="1"/>
          </p:cNvSpPr>
          <p:nvPr>
            <p:ph type="body" idx="1"/>
          </p:nvPr>
        </p:nvSpPr>
        <p:spPr>
          <a:xfrm>
            <a:off x="295275" y="819150"/>
            <a:ext cx="8648699" cy="5448300"/>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AU" dirty="0"/>
          </a:p>
        </p:txBody>
      </p:sp>
      <p:sp>
        <p:nvSpPr>
          <p:cNvPr id="4" name="Date Placeholder 3"/>
          <p:cNvSpPr>
            <a:spLocks noGrp="1"/>
          </p:cNvSpPr>
          <p:nvPr>
            <p:ph type="dt" sz="half" idx="2"/>
          </p:nvPr>
        </p:nvSpPr>
        <p:spPr>
          <a:xfrm>
            <a:off x="628650" y="635636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fld id="{70ECF426-6642-408F-80F4-A92DD271F8E5}" type="datetimeFigureOut">
              <a:rPr lang="en-AU" smtClean="0">
                <a:solidFill>
                  <a:prstClr val="black">
                    <a:tint val="75000"/>
                  </a:prstClr>
                </a:solidFill>
                <a:latin typeface="Open Sans Light" panose="020B0306030504020204"/>
              </a:rPr>
              <a:pPr>
                <a:defRPr/>
              </a:pPr>
              <a:t>7/3/18</a:t>
            </a:fld>
            <a:endParaRPr lang="en-AU">
              <a:solidFill>
                <a:prstClr val="black">
                  <a:tint val="75000"/>
                </a:prstClr>
              </a:solidFill>
              <a:latin typeface="Open Sans Light" panose="020B0306030504020204"/>
            </a:endParaRPr>
          </a:p>
        </p:txBody>
      </p:sp>
      <p:sp>
        <p:nvSpPr>
          <p:cNvPr id="5" name="Footer Placeholder 4"/>
          <p:cNvSpPr>
            <a:spLocks noGrp="1"/>
          </p:cNvSpPr>
          <p:nvPr>
            <p:ph type="ftr" sz="quarter" idx="3"/>
          </p:nvPr>
        </p:nvSpPr>
        <p:spPr>
          <a:xfrm>
            <a:off x="3028950" y="635636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AU">
              <a:solidFill>
                <a:prstClr val="black">
                  <a:tint val="75000"/>
                </a:prstClr>
              </a:solidFill>
              <a:latin typeface="Open Sans Light" panose="020B0306030504020204"/>
            </a:endParaRPr>
          </a:p>
        </p:txBody>
      </p:sp>
      <p:sp>
        <p:nvSpPr>
          <p:cNvPr id="6" name="Slide Number Placeholder 5"/>
          <p:cNvSpPr>
            <a:spLocks noGrp="1"/>
          </p:cNvSpPr>
          <p:nvPr>
            <p:ph type="sldNum" sz="quarter" idx="4"/>
          </p:nvPr>
        </p:nvSpPr>
        <p:spPr>
          <a:xfrm>
            <a:off x="6457950" y="635636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42D0C53E-D1B9-407A-BBDD-7AC6DE3255F7}" type="slidenum">
              <a:rPr lang="en-AU" smtClean="0">
                <a:solidFill>
                  <a:prstClr val="black">
                    <a:tint val="75000"/>
                  </a:prstClr>
                </a:solidFill>
                <a:latin typeface="Open Sans Light" panose="020B0306030504020204"/>
              </a:rPr>
              <a:pPr>
                <a:defRPr/>
              </a:pPr>
              <a:t>‹#›</a:t>
            </a:fld>
            <a:endParaRPr lang="en-AU">
              <a:solidFill>
                <a:prstClr val="black">
                  <a:tint val="75000"/>
                </a:prstClr>
              </a:solidFill>
              <a:latin typeface="Open Sans Light" panose="020B0306030504020204"/>
            </a:endParaRPr>
          </a:p>
        </p:txBody>
      </p:sp>
    </p:spTree>
  </p:cSld>
  <p:clrMap bg1="lt1" tx1="dk1" bg2="lt2" tx2="dk2" accent1="accent1" accent2="accent2" accent3="accent3" accent4="accent4" accent5="accent5" accent6="accent6" hlink="hlink" folHlink="folHlink"/>
  <p:sldLayoutIdLst>
    <p:sldLayoutId id="2147483649" r:id="rId1"/>
    <p:sldLayoutId id="2147483663" r:id="rId2"/>
    <p:sldLayoutId id="2147483664" r:id="rId3"/>
    <p:sldLayoutId id="2147483650" r:id="rId4"/>
    <p:sldLayoutId id="2147483651" r:id="rId5"/>
    <p:sldLayoutId id="2147483652" r:id="rId6"/>
    <p:sldLayoutId id="2147483657" r:id="rId7"/>
    <p:sldLayoutId id="2147483658" r:id="rId8"/>
    <p:sldLayoutId id="2147483659" r:id="rId9"/>
    <p:sldLayoutId id="2147483660" r:id="rId10"/>
    <p:sldLayoutId id="2147483661" r:id="rId11"/>
    <p:sldLayoutId id="2147483662" r:id="rId12"/>
  </p:sldLayoutIdLst>
  <p:txStyles>
    <p:titleStyle>
      <a:lvl1pPr algn="l" defTabSz="685749"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0" indent="0" algn="l" defTabSz="685749" rtl="0" eaLnBrk="1" latinLnBrk="0" hangingPunct="1">
        <a:lnSpc>
          <a:spcPct val="100000"/>
        </a:lnSpc>
        <a:spcBef>
          <a:spcPts val="750"/>
        </a:spcBef>
        <a:buFont typeface="Arial" panose="020B0604020202020204" pitchFamily="34" charset="0"/>
        <a:buNone/>
        <a:defRPr sz="3200" kern="1200">
          <a:solidFill>
            <a:schemeClr val="tx1"/>
          </a:solidFill>
          <a:latin typeface="+mn-lt"/>
          <a:ea typeface="+mn-ea"/>
          <a:cs typeface="+mn-cs"/>
        </a:defRPr>
      </a:lvl1pPr>
      <a:lvl2pPr marL="342875" indent="0" algn="l" defTabSz="685749" rtl="0" eaLnBrk="1" latinLnBrk="0" hangingPunct="1">
        <a:lnSpc>
          <a:spcPct val="100000"/>
        </a:lnSpc>
        <a:spcBef>
          <a:spcPts val="375"/>
        </a:spcBef>
        <a:buFont typeface="Arial" panose="020B0604020202020204" pitchFamily="34" charset="0"/>
        <a:buNone/>
        <a:defRPr sz="2400" kern="1200">
          <a:solidFill>
            <a:schemeClr val="tx1"/>
          </a:solidFill>
          <a:latin typeface="+mn-lt"/>
          <a:ea typeface="+mn-ea"/>
          <a:cs typeface="+mn-cs"/>
        </a:defRPr>
      </a:lvl2pPr>
      <a:lvl3pPr marL="685749" indent="0" algn="l" defTabSz="685749" rtl="0" eaLnBrk="1" latinLnBrk="0" hangingPunct="1">
        <a:lnSpc>
          <a:spcPct val="100000"/>
        </a:lnSpc>
        <a:spcBef>
          <a:spcPts val="375"/>
        </a:spcBef>
        <a:buFont typeface="Arial" panose="020B0604020202020204" pitchFamily="34" charset="0"/>
        <a:buNone/>
        <a:defRPr sz="2000" kern="1200">
          <a:solidFill>
            <a:schemeClr val="tx1"/>
          </a:solidFill>
          <a:latin typeface="+mn-lt"/>
          <a:ea typeface="+mn-ea"/>
          <a:cs typeface="+mn-cs"/>
        </a:defRPr>
      </a:lvl3pPr>
      <a:lvl4pPr marL="1028624" indent="0" algn="l" defTabSz="685749" rtl="0" eaLnBrk="1" latinLnBrk="0" hangingPunct="1">
        <a:lnSpc>
          <a:spcPct val="100000"/>
        </a:lnSpc>
        <a:spcBef>
          <a:spcPts val="375"/>
        </a:spcBef>
        <a:buFont typeface="Arial" panose="020B0604020202020204" pitchFamily="34" charset="0"/>
        <a:buNone/>
        <a:defRPr sz="1800" kern="1200">
          <a:solidFill>
            <a:schemeClr val="tx1"/>
          </a:solidFill>
          <a:latin typeface="+mn-lt"/>
          <a:ea typeface="+mn-ea"/>
          <a:cs typeface="+mn-cs"/>
        </a:defRPr>
      </a:lvl4pPr>
      <a:lvl5pPr marL="1371498" indent="0" algn="l" defTabSz="685749" rtl="0" eaLnBrk="1" latinLnBrk="0" hangingPunct="1">
        <a:lnSpc>
          <a:spcPct val="100000"/>
        </a:lnSpc>
        <a:spcBef>
          <a:spcPts val="375"/>
        </a:spcBef>
        <a:buFont typeface="Arial" panose="020B0604020202020204" pitchFamily="34" charset="0"/>
        <a:buNone/>
        <a:defRPr sz="1800" kern="1200">
          <a:solidFill>
            <a:schemeClr val="tx1"/>
          </a:solidFill>
          <a:latin typeface="+mn-lt"/>
          <a:ea typeface="+mn-ea"/>
          <a:cs typeface="+mn-cs"/>
        </a:defRPr>
      </a:lvl5pPr>
      <a:lvl6pPr marL="1885809" indent="-171438" algn="l" defTabSz="68574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684" indent="-171438" algn="l" defTabSz="68574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558" indent="-171438" algn="l" defTabSz="68574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433" indent="-171438" algn="l" defTabSz="68574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jpeg"/><Relationship Id="rId4" Type="http://schemas.openxmlformats.org/officeDocument/2006/relationships/image" Target="../media/image33.png"/><Relationship Id="rId9" Type="http://schemas.openxmlformats.org/officeDocument/2006/relationships/image" Target="../media/image38.png"/></Relationships>
</file>

<file path=ppt/slides/_rels/slide1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w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wmf"/><Relationship Id="rId1" Type="http://schemas.openxmlformats.org/officeDocument/2006/relationships/slideLayout" Target="../slideLayouts/slideLayout2.xml"/><Relationship Id="rId6" Type="http://schemas.openxmlformats.org/officeDocument/2006/relationships/image" Target="../media/image61.jpeg"/><Relationship Id="rId5" Type="http://schemas.openxmlformats.org/officeDocument/2006/relationships/image" Target="../media/image60.png"/><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http://www.8080.net/pics/1213058170.jpg" TargetMode="External"/><Relationship Id="rId7" Type="http://schemas.openxmlformats.org/officeDocument/2006/relationships/image" Target="../media/image71.jpg"/><Relationship Id="rId2" Type="http://schemas.openxmlformats.org/officeDocument/2006/relationships/image" Target="../media/image68.jpeg"/><Relationship Id="rId1" Type="http://schemas.openxmlformats.org/officeDocument/2006/relationships/slideLayout" Target="../slideLayouts/slideLayout2.xml"/><Relationship Id="rId6" Type="http://schemas.openxmlformats.org/officeDocument/2006/relationships/image" Target="http://dimg.163.com/dp/040409/wacom/1.jpg" TargetMode="External"/><Relationship Id="rId5" Type="http://schemas.openxmlformats.org/officeDocument/2006/relationships/image" Target="../media/image70.jpeg"/><Relationship Id="rId4" Type="http://schemas.openxmlformats.org/officeDocument/2006/relationships/image" Target="../media/image69.jpeg"/></Relationships>
</file>

<file path=ppt/slides/_rels/slide55.xml.rels><?xml version="1.0" encoding="UTF-8" standalone="yes"?>
<Relationships xmlns="http://schemas.openxmlformats.org/package/2006/relationships"><Relationship Id="rId3" Type="http://schemas.openxmlformats.org/officeDocument/2006/relationships/hyperlink" Target="http://www.789vr.com/news/synthesis/2006/04/06/0001.htm" TargetMode="External"/><Relationship Id="rId7" Type="http://schemas.openxmlformats.org/officeDocument/2006/relationships/image" Target="../media/image75.jpeg"/><Relationship Id="rId2" Type="http://schemas.openxmlformats.org/officeDocument/2006/relationships/image" Target="../media/image72.jpg"/><Relationship Id="rId1" Type="http://schemas.openxmlformats.org/officeDocument/2006/relationships/slideLayout" Target="../slideLayouts/slideLayout2.xml"/><Relationship Id="rId6" Type="http://schemas.openxmlformats.org/officeDocument/2006/relationships/hyperlink" Target="http://221.7.60.46/RES/scl/scl01.htm" TargetMode="External"/><Relationship Id="rId5" Type="http://schemas.openxmlformats.org/officeDocument/2006/relationships/image" Target="../media/image74.jpeg"/><Relationship Id="rId4" Type="http://schemas.openxmlformats.org/officeDocument/2006/relationships/image" Target="../media/image73.jpeg"/></Relationships>
</file>

<file path=ppt/slides/_rels/slide5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g"/><Relationship Id="rId1" Type="http://schemas.openxmlformats.org/officeDocument/2006/relationships/slideLayout" Target="../slideLayouts/slideLayout2.xml"/><Relationship Id="rId4" Type="http://schemas.openxmlformats.org/officeDocument/2006/relationships/image" Target="../media/image78.jp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7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2.xml"/><Relationship Id="rId5" Type="http://schemas.openxmlformats.org/officeDocument/2006/relationships/image" Target="../media/image83.jpeg"/><Relationship Id="rId4" Type="http://schemas.openxmlformats.org/officeDocument/2006/relationships/image" Target="../media/image82.jpeg"/></Relationships>
</file>

<file path=ppt/slides/_rels/slide74.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2.xml"/><Relationship Id="rId6" Type="http://schemas.openxmlformats.org/officeDocument/2006/relationships/image" Target="../media/image88.jpeg"/><Relationship Id="rId5" Type="http://schemas.openxmlformats.org/officeDocument/2006/relationships/image" Target="../media/image87.jpeg"/><Relationship Id="rId4" Type="http://schemas.openxmlformats.org/officeDocument/2006/relationships/image" Target="../media/image86.jpeg"/></Relationships>
</file>

<file path=ppt/slides/_rels/slide75.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2.xml"/><Relationship Id="rId5" Type="http://schemas.openxmlformats.org/officeDocument/2006/relationships/image" Target="../media/image92.jpeg"/><Relationship Id="rId4" Type="http://schemas.openxmlformats.org/officeDocument/2006/relationships/image" Target="../media/image91.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9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3.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1.jpeg"/></Relationships>
</file>

<file path=ppt/slides/_rels/slide8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hyperlink" Target="http://mobile.zol.com.cn/manu_544.shtml"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1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p:cNvSpPr txBox="1"/>
          <p:nvPr/>
        </p:nvSpPr>
        <p:spPr>
          <a:xfrm>
            <a:off x="6731065" y="3288409"/>
            <a:ext cx="2074607" cy="923330"/>
          </a:xfrm>
          <a:prstGeom prst="rect">
            <a:avLst/>
          </a:prstGeom>
          <a:noFill/>
        </p:spPr>
        <p:txBody>
          <a:bodyPr wrap="none" rtlCol="0">
            <a:spAutoFit/>
          </a:bodyPr>
          <a:lstStyle/>
          <a:p>
            <a:pPr algn="r"/>
            <a:r>
              <a:rPr lang="en-US" altLang="zh-CN" sz="5400" dirty="0">
                <a:solidFill>
                  <a:schemeClr val="accent2"/>
                </a:solidFill>
                <a:cs typeface="+mn-ea"/>
                <a:sym typeface="+mn-lt"/>
              </a:rPr>
              <a:t>Design</a:t>
            </a:r>
            <a:endParaRPr lang="zh-CN" altLang="en-US" sz="5400" dirty="0">
              <a:solidFill>
                <a:schemeClr val="accent2"/>
              </a:solidFill>
              <a:cs typeface="+mn-ea"/>
              <a:sym typeface="+mn-lt"/>
            </a:endParaRPr>
          </a:p>
        </p:txBody>
      </p:sp>
      <p:sp>
        <p:nvSpPr>
          <p:cNvPr id="35" name="文本框 34"/>
          <p:cNvSpPr txBox="1"/>
          <p:nvPr/>
        </p:nvSpPr>
        <p:spPr>
          <a:xfrm>
            <a:off x="3796821" y="2914374"/>
            <a:ext cx="5108834" cy="600164"/>
          </a:xfrm>
          <a:prstGeom prst="rect">
            <a:avLst/>
          </a:prstGeom>
          <a:noFill/>
        </p:spPr>
        <p:txBody>
          <a:bodyPr wrap="none" rtlCol="0">
            <a:spAutoFit/>
          </a:bodyPr>
          <a:lstStyle/>
          <a:p>
            <a:pPr algn="r"/>
            <a:r>
              <a:rPr lang="en-US" altLang="zh-CN" sz="3300" b="1" dirty="0">
                <a:solidFill>
                  <a:schemeClr val="accent1"/>
                </a:solidFill>
                <a:cs typeface="+mn-ea"/>
                <a:sym typeface="+mn-lt"/>
              </a:rPr>
              <a:t>Human-Computer Interface </a:t>
            </a:r>
            <a:endParaRPr lang="zh-CN" altLang="en-US" sz="3300" b="1" dirty="0">
              <a:solidFill>
                <a:schemeClr val="accent1"/>
              </a:solidFill>
              <a:cs typeface="+mn-ea"/>
              <a:sym typeface="+mn-lt"/>
            </a:endParaRPr>
          </a:p>
        </p:txBody>
      </p:sp>
      <p:sp>
        <p:nvSpPr>
          <p:cNvPr id="36" name="矩形 35"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4235165" y="4180569"/>
            <a:ext cx="4442346" cy="253916"/>
          </a:xfrm>
          <a:prstGeom prst="rect">
            <a:avLst/>
          </a:prstGeom>
        </p:spPr>
        <p:txBody>
          <a:bodyPr wrap="square">
            <a:spAutoFit/>
          </a:bodyPr>
          <a:lstStyle/>
          <a:p>
            <a:pPr algn="r"/>
            <a:r>
              <a:rPr lang="zh-CN" altLang="en-US" sz="1050" dirty="0">
                <a:solidFill>
                  <a:schemeClr val="accent1"/>
                </a:solidFill>
                <a:cs typeface="+mn-ea"/>
                <a:sym typeface="+mn-lt"/>
              </a:rPr>
              <a:t>软件学院</a:t>
            </a:r>
          </a:p>
        </p:txBody>
      </p:sp>
      <p:sp>
        <p:nvSpPr>
          <p:cNvPr id="37" name="圆角矩形 36"/>
          <p:cNvSpPr/>
          <p:nvPr/>
        </p:nvSpPr>
        <p:spPr>
          <a:xfrm>
            <a:off x="7362552" y="4585774"/>
            <a:ext cx="1314959" cy="366868"/>
          </a:xfrm>
          <a:prstGeom prst="roundRect">
            <a:avLst>
              <a:gd name="adj" fmla="val 1372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a:cs typeface="+mn-ea"/>
                <a:sym typeface="+mn-lt"/>
              </a:rPr>
              <a:t>陈清毅</a:t>
            </a:r>
          </a:p>
        </p:txBody>
      </p:sp>
      <p:cxnSp>
        <p:nvCxnSpPr>
          <p:cNvPr id="38" name="直接连接符 37"/>
          <p:cNvCxnSpPr/>
          <p:nvPr/>
        </p:nvCxnSpPr>
        <p:spPr>
          <a:xfrm>
            <a:off x="8032654" y="3423634"/>
            <a:ext cx="64485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7" name="Rectangle 2"/>
          <p:cNvSpPr>
            <a:spLocks noGrp="1" noChangeArrowheads="1"/>
          </p:cNvSpPr>
          <p:nvPr>
            <p:ph type="title" idx="4294967295"/>
          </p:nvPr>
        </p:nvSpPr>
        <p:spPr>
          <a:xfrm>
            <a:off x="3781425" y="1998663"/>
            <a:ext cx="4248150" cy="617537"/>
          </a:xfrm>
        </p:spPr>
        <p:txBody>
          <a:bodyPr/>
          <a:lstStyle/>
          <a:p>
            <a:pPr eaLnBrk="1" hangingPunct="1"/>
            <a:r>
              <a:rPr lang="zh-CN" altLang="en-US"/>
              <a:t>第</a:t>
            </a:r>
            <a:r>
              <a:rPr lang="en-US" altLang="zh-CN"/>
              <a:t>1</a:t>
            </a:r>
            <a:r>
              <a:rPr lang="zh-CN" altLang="en-US"/>
              <a:t>章 绪论</a:t>
            </a:r>
          </a:p>
        </p:txBody>
      </p:sp>
      <p:sp>
        <p:nvSpPr>
          <p:cNvPr id="16388" name="Rectangle 3"/>
          <p:cNvSpPr>
            <a:spLocks noGrp="1" noChangeArrowheads="1"/>
          </p:cNvSpPr>
          <p:nvPr>
            <p:ph idx="4294967295"/>
          </p:nvPr>
        </p:nvSpPr>
        <p:spPr>
          <a:xfrm>
            <a:off x="3781425" y="3286125"/>
            <a:ext cx="5362575" cy="3455988"/>
          </a:xfrm>
        </p:spPr>
        <p:txBody>
          <a:bodyPr>
            <a:normAutofit/>
          </a:bodyPr>
          <a:lstStyle/>
          <a:p>
            <a:pPr eaLnBrk="1" hangingPunct="1"/>
            <a:r>
              <a:rPr lang="en-US" altLang="zh-CN" sz="2400" dirty="0"/>
              <a:t>1.1 </a:t>
            </a:r>
            <a:r>
              <a:rPr lang="zh-CN" altLang="en-US" sz="2400" dirty="0"/>
              <a:t>什么是人机交互</a:t>
            </a:r>
          </a:p>
          <a:p>
            <a:pPr eaLnBrk="1" hangingPunct="1"/>
            <a:r>
              <a:rPr lang="en-US" altLang="zh-CN" sz="2400" dirty="0"/>
              <a:t>1.2 </a:t>
            </a:r>
            <a:r>
              <a:rPr lang="zh-CN" altLang="en-US" sz="2400" dirty="0"/>
              <a:t>人机交互与其他学科的关系</a:t>
            </a:r>
          </a:p>
          <a:p>
            <a:pPr eaLnBrk="1" hangingPunct="1"/>
            <a:r>
              <a:rPr lang="en-US" altLang="zh-CN" sz="2400" dirty="0"/>
              <a:t>1.3 </a:t>
            </a:r>
            <a:r>
              <a:rPr lang="zh-CN" altLang="en-US" sz="2400" dirty="0"/>
              <a:t>人机交互的研究内容</a:t>
            </a:r>
          </a:p>
          <a:p>
            <a:pPr eaLnBrk="1" hangingPunct="1"/>
            <a:r>
              <a:rPr lang="en-US" altLang="zh-CN" sz="2400" dirty="0"/>
              <a:t>1.4 </a:t>
            </a:r>
            <a:r>
              <a:rPr lang="zh-CN" altLang="en-US" sz="2400" dirty="0"/>
              <a:t>人机交互的应用</a:t>
            </a:r>
          </a:p>
          <a:p>
            <a:pPr eaLnBrk="1" hangingPunct="1"/>
            <a:endParaRPr lang="zh-CN" altLang="en-US" sz="2400" dirty="0"/>
          </a:p>
          <a:p>
            <a:pPr eaLnBrk="1" hangingPunct="1"/>
            <a:endParaRPr lang="en-US" altLang="zh-CN" sz="2400" dirty="0"/>
          </a:p>
        </p:txBody>
      </p:sp>
      <p:sp>
        <p:nvSpPr>
          <p:cNvPr id="16386" name="灯片编号占位符 4"/>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9BD5C710-188F-4B07-AC39-1DEC1A7C37C0}" type="slidenum">
              <a:rPr lang="en-US" altLang="zh-CN" sz="1000" b="0">
                <a:latin typeface="Verdana" panose="020B0604030504040204" pitchFamily="34" charset="0"/>
              </a:rPr>
              <a:pPr eaLnBrk="1" hangingPunct="1"/>
              <a:t>10</a:t>
            </a:fld>
            <a:endParaRPr lang="en-US" altLang="zh-CN" sz="1000" b="0">
              <a:latin typeface="Verdana" panose="020B0604030504040204" pitchFamily="34" charset="0"/>
            </a:endParaRPr>
          </a:p>
        </p:txBody>
      </p:sp>
    </p:spTree>
    <p:extLst>
      <p:ext uri="{BB962C8B-B14F-4D97-AF65-F5344CB8AC3E}">
        <p14:creationId xmlns:p14="http://schemas.microsoft.com/office/powerpoint/2010/main" val="203246237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0" y="65088"/>
            <a:ext cx="7953375" cy="617537"/>
          </a:xfrm>
        </p:spPr>
        <p:txBody>
          <a:bodyPr>
            <a:normAutofit fontScale="90000"/>
          </a:bodyPr>
          <a:lstStyle/>
          <a:p>
            <a:pPr eaLnBrk="1" hangingPunct="1"/>
            <a:r>
              <a:rPr lang="zh-CN" altLang="en-US" sz="4000"/>
              <a:t>你认为用户界面重要还是功能重要</a:t>
            </a:r>
            <a:r>
              <a:rPr lang="en-US" altLang="zh-CN" sz="4000"/>
              <a:t>?</a:t>
            </a:r>
          </a:p>
        </p:txBody>
      </p:sp>
      <p:sp>
        <p:nvSpPr>
          <p:cNvPr id="2155523" name="Rectangle 3"/>
          <p:cNvSpPr>
            <a:spLocks noGrp="1" noChangeArrowheads="1"/>
          </p:cNvSpPr>
          <p:nvPr>
            <p:ph idx="4294967295"/>
          </p:nvPr>
        </p:nvSpPr>
        <p:spPr>
          <a:xfrm>
            <a:off x="358775" y="908050"/>
            <a:ext cx="8785225" cy="5834063"/>
          </a:xfrm>
        </p:spPr>
        <p:txBody>
          <a:bodyPr/>
          <a:lstStyle/>
          <a:p>
            <a:pPr eaLnBrk="1" hangingPunct="1"/>
            <a:r>
              <a:rPr lang="zh-CN" altLang="en-US" dirty="0"/>
              <a:t>计算机系统是给人用的。</a:t>
            </a:r>
            <a:r>
              <a:rPr lang="en-US" altLang="zh-CN" dirty="0"/>
              <a:t>—</a:t>
            </a:r>
            <a:r>
              <a:rPr lang="zh-CN" altLang="en-US" dirty="0"/>
              <a:t>以人为本</a:t>
            </a:r>
          </a:p>
          <a:p>
            <a:pPr eaLnBrk="1" hangingPunct="1"/>
            <a:r>
              <a:rPr lang="zh-CN" altLang="en-US" dirty="0"/>
              <a:t>人机界面是形式，系统功能是内容。</a:t>
            </a:r>
            <a:r>
              <a:rPr lang="en-US" altLang="zh-CN" dirty="0"/>
              <a:t>—</a:t>
            </a:r>
            <a:r>
              <a:rPr lang="zh-CN" altLang="en-US" dirty="0"/>
              <a:t>郎才女貌</a:t>
            </a:r>
          </a:p>
          <a:p>
            <a:pPr eaLnBrk="1" hangingPunct="1"/>
            <a:r>
              <a:rPr lang="zh-CN" altLang="en-US" dirty="0"/>
              <a:t>人们对界面的重视程度会越来越高。</a:t>
            </a:r>
            <a:r>
              <a:rPr lang="en-US" altLang="zh-CN" dirty="0"/>
              <a:t>—</a:t>
            </a:r>
            <a:r>
              <a:rPr lang="zh-CN" altLang="en-US" dirty="0"/>
              <a:t>相依相存</a:t>
            </a:r>
          </a:p>
        </p:txBody>
      </p:sp>
      <p:sp>
        <p:nvSpPr>
          <p:cNvPr id="18436" name="灯片编号占位符 3"/>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65845DDB-94A0-49A1-A3BE-796E14C5E64B}" type="slidenum">
              <a:rPr lang="en-US" altLang="zh-CN" sz="1000" b="0">
                <a:latin typeface="Verdana" panose="020B0604030504040204" pitchFamily="34" charset="0"/>
              </a:rPr>
              <a:pPr eaLnBrk="1" hangingPunct="1"/>
              <a:t>11</a:t>
            </a:fld>
            <a:endParaRPr lang="en-US" altLang="zh-CN" sz="1000" b="0">
              <a:latin typeface="Verdana" panose="020B0604030504040204" pitchFamily="34" charset="0"/>
            </a:endParaRPr>
          </a:p>
        </p:txBody>
      </p:sp>
      <p:grpSp>
        <p:nvGrpSpPr>
          <p:cNvPr id="5" name="Group 45"/>
          <p:cNvGrpSpPr/>
          <p:nvPr/>
        </p:nvGrpSpPr>
        <p:grpSpPr>
          <a:xfrm>
            <a:off x="3232588" y="3380319"/>
            <a:ext cx="2755027" cy="2976031"/>
            <a:chOff x="3656855" y="719666"/>
            <a:chExt cx="5016265" cy="5418666"/>
          </a:xfrm>
        </p:grpSpPr>
        <p:sp>
          <p:nvSpPr>
            <p:cNvPr id="6" name="Freeform 46"/>
            <p:cNvSpPr/>
            <p:nvPr/>
          </p:nvSpPr>
          <p:spPr>
            <a:xfrm>
              <a:off x="3711786" y="719666"/>
              <a:ext cx="1950720" cy="1083733"/>
            </a:xfrm>
            <a:custGeom>
              <a:avLst/>
              <a:gdLst>
                <a:gd name="connsiteX0" fmla="*/ 0 w 1950720"/>
                <a:gd name="connsiteY0" fmla="*/ 108373 h 1083733"/>
                <a:gd name="connsiteX1" fmla="*/ 108373 w 1950720"/>
                <a:gd name="connsiteY1" fmla="*/ 0 h 1083733"/>
                <a:gd name="connsiteX2" fmla="*/ 1842347 w 1950720"/>
                <a:gd name="connsiteY2" fmla="*/ 0 h 1083733"/>
                <a:gd name="connsiteX3" fmla="*/ 1950720 w 1950720"/>
                <a:gd name="connsiteY3" fmla="*/ 108373 h 1083733"/>
                <a:gd name="connsiteX4" fmla="*/ 1950720 w 1950720"/>
                <a:gd name="connsiteY4" fmla="*/ 975360 h 1083733"/>
                <a:gd name="connsiteX5" fmla="*/ 1842347 w 1950720"/>
                <a:gd name="connsiteY5" fmla="*/ 1083733 h 1083733"/>
                <a:gd name="connsiteX6" fmla="*/ 108373 w 1950720"/>
                <a:gd name="connsiteY6" fmla="*/ 1083733 h 1083733"/>
                <a:gd name="connsiteX7" fmla="*/ 0 w 1950720"/>
                <a:gd name="connsiteY7" fmla="*/ 975360 h 1083733"/>
                <a:gd name="connsiteX8" fmla="*/ 0 w 1950720"/>
                <a:gd name="connsiteY8" fmla="*/ 108373 h 1083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0720" h="1083733">
                  <a:moveTo>
                    <a:pt x="0" y="108373"/>
                  </a:moveTo>
                  <a:cubicBezTo>
                    <a:pt x="0" y="48520"/>
                    <a:pt x="48520" y="0"/>
                    <a:pt x="108373" y="0"/>
                  </a:cubicBezTo>
                  <a:lnTo>
                    <a:pt x="1842347" y="0"/>
                  </a:lnTo>
                  <a:cubicBezTo>
                    <a:pt x="1902200" y="0"/>
                    <a:pt x="1950720" y="48520"/>
                    <a:pt x="1950720" y="108373"/>
                  </a:cubicBezTo>
                  <a:lnTo>
                    <a:pt x="1950720" y="975360"/>
                  </a:lnTo>
                  <a:cubicBezTo>
                    <a:pt x="1950720" y="1035213"/>
                    <a:pt x="1902200" y="1083733"/>
                    <a:pt x="1842347" y="1083733"/>
                  </a:cubicBezTo>
                  <a:lnTo>
                    <a:pt x="108373" y="1083733"/>
                  </a:lnTo>
                  <a:cubicBezTo>
                    <a:pt x="48520" y="1083733"/>
                    <a:pt x="0" y="1035213"/>
                    <a:pt x="0" y="975360"/>
                  </a:cubicBezTo>
                  <a:lnTo>
                    <a:pt x="0" y="108373"/>
                  </a:lnTo>
                  <a:close/>
                </a:path>
              </a:pathLst>
            </a:custGeom>
            <a:solidFill>
              <a:schemeClr val="bg1">
                <a:lumMod val="75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99381" tIns="199381" rIns="199381" bIns="199381" numCol="1" spcCol="1270" anchor="ctr" anchorCtr="0">
              <a:noAutofit/>
            </a:bodyPr>
            <a:lstStyle>
              <a:defPPr>
                <a:defRPr lang="en-US">
                  <a:solidFill>
                    <a:schemeClr val="dk1">
                      <a:hueOff val="0"/>
                      <a:satOff val="0"/>
                      <a:lumOff val="0"/>
                      <a:alphaOff val="0"/>
                    </a:schemeClr>
                  </a:solidFill>
                </a:defRPr>
              </a:defPPr>
              <a:lvl1pPr marL="0" algn="l" defTabSz="914400" rtl="0" eaLnBrk="1" latinLnBrk="0" hangingPunct="1">
                <a:defRPr sz="1800" kern="1200">
                  <a:solidFill>
                    <a:schemeClr val="dk1">
                      <a:hueOff val="0"/>
                      <a:satOff val="0"/>
                      <a:lumOff val="0"/>
                      <a:alphaOff val="0"/>
                    </a:schemeClr>
                  </a:solidFill>
                  <a:latin typeface="+mn-lt"/>
                  <a:ea typeface="+mn-ea"/>
                  <a:cs typeface="+mn-cs"/>
                </a:defRPr>
              </a:lvl1pPr>
              <a:lvl2pPr marL="457200" algn="l" defTabSz="914400" rtl="0" eaLnBrk="1" latinLnBrk="0" hangingPunct="1">
                <a:defRPr sz="1800" kern="1200">
                  <a:solidFill>
                    <a:schemeClr val="dk1">
                      <a:hueOff val="0"/>
                      <a:satOff val="0"/>
                      <a:lumOff val="0"/>
                      <a:alphaOff val="0"/>
                    </a:schemeClr>
                  </a:solidFill>
                  <a:latin typeface="+mn-lt"/>
                  <a:ea typeface="+mn-ea"/>
                  <a:cs typeface="+mn-cs"/>
                </a:defRPr>
              </a:lvl2pPr>
              <a:lvl3pPr marL="914400" algn="l" defTabSz="914400" rtl="0" eaLnBrk="1" latinLnBrk="0" hangingPunct="1">
                <a:defRPr sz="1800" kern="1200">
                  <a:solidFill>
                    <a:schemeClr val="dk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dk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dk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dk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dk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dk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dk1">
                      <a:hueOff val="0"/>
                      <a:satOff val="0"/>
                      <a:lumOff val="0"/>
                      <a:alphaOff val="0"/>
                    </a:schemeClr>
                  </a:solidFill>
                  <a:latin typeface="+mn-lt"/>
                  <a:ea typeface="+mn-ea"/>
                  <a:cs typeface="+mn-cs"/>
                </a:defRPr>
              </a:lvl9pPr>
            </a:lstStyle>
            <a:p>
              <a:pPr marL="0" marR="0" lvl="0" indent="0" algn="ctr" defTabSz="1955800" rtl="0" eaLnBrk="1" fontAlgn="auto" latinLnBrk="0" hangingPunct="1">
                <a:lnSpc>
                  <a:spcPct val="90000"/>
                </a:lnSpc>
                <a:spcBef>
                  <a:spcPct val="0"/>
                </a:spcBef>
                <a:spcAft>
                  <a:spcPct val="35000"/>
                </a:spcAft>
                <a:buClrTx/>
                <a:buSzTx/>
                <a:buFontTx/>
                <a:buNone/>
                <a:defRPr/>
              </a:pPr>
              <a:r>
                <a:rPr kumimoji="0" lang="zh-CN" altLang="en-US" sz="1800" b="1" i="0" u="none" strike="noStrike" kern="1200" cap="none" spc="0" normalizeH="0" baseline="0" noProof="0" dirty="0">
                  <a:ln>
                    <a:noFill/>
                  </a:ln>
                  <a:solidFill>
                    <a:prstClr val="black">
                      <a:hueOff val="0"/>
                      <a:satOff val="0"/>
                      <a:lumOff val="0"/>
                      <a:alphaOff val="0"/>
                    </a:prstClr>
                  </a:solidFill>
                  <a:effectLst/>
                  <a:uLnTx/>
                  <a:uFillTx/>
                  <a:cs typeface="+mn-ea"/>
                  <a:sym typeface="+mn-lt"/>
                </a:rPr>
                <a:t>内容</a:t>
              </a:r>
              <a:endParaRPr kumimoji="0" lang="en-AU" sz="1800" b="1" i="0" u="none" strike="noStrike" kern="1200" cap="none" spc="0" normalizeH="0" baseline="0" noProof="0" dirty="0">
                <a:ln>
                  <a:noFill/>
                </a:ln>
                <a:solidFill>
                  <a:prstClr val="black">
                    <a:hueOff val="0"/>
                    <a:satOff val="0"/>
                    <a:lumOff val="0"/>
                    <a:alphaOff val="0"/>
                  </a:prstClr>
                </a:solidFill>
                <a:effectLst/>
                <a:uLnTx/>
                <a:uFillTx/>
                <a:cs typeface="+mn-ea"/>
                <a:sym typeface="+mn-lt"/>
              </a:endParaRPr>
            </a:p>
          </p:txBody>
        </p:sp>
        <p:sp>
          <p:nvSpPr>
            <p:cNvPr id="7" name="Freeform 47"/>
            <p:cNvSpPr/>
            <p:nvPr/>
          </p:nvSpPr>
          <p:spPr>
            <a:xfrm>
              <a:off x="6529493" y="719666"/>
              <a:ext cx="1950720" cy="1083733"/>
            </a:xfrm>
            <a:custGeom>
              <a:avLst/>
              <a:gdLst>
                <a:gd name="connsiteX0" fmla="*/ 0 w 1950720"/>
                <a:gd name="connsiteY0" fmla="*/ 108373 h 1083733"/>
                <a:gd name="connsiteX1" fmla="*/ 108373 w 1950720"/>
                <a:gd name="connsiteY1" fmla="*/ 0 h 1083733"/>
                <a:gd name="connsiteX2" fmla="*/ 1842347 w 1950720"/>
                <a:gd name="connsiteY2" fmla="*/ 0 h 1083733"/>
                <a:gd name="connsiteX3" fmla="*/ 1950720 w 1950720"/>
                <a:gd name="connsiteY3" fmla="*/ 108373 h 1083733"/>
                <a:gd name="connsiteX4" fmla="*/ 1950720 w 1950720"/>
                <a:gd name="connsiteY4" fmla="*/ 975360 h 1083733"/>
                <a:gd name="connsiteX5" fmla="*/ 1842347 w 1950720"/>
                <a:gd name="connsiteY5" fmla="*/ 1083733 h 1083733"/>
                <a:gd name="connsiteX6" fmla="*/ 108373 w 1950720"/>
                <a:gd name="connsiteY6" fmla="*/ 1083733 h 1083733"/>
                <a:gd name="connsiteX7" fmla="*/ 0 w 1950720"/>
                <a:gd name="connsiteY7" fmla="*/ 975360 h 1083733"/>
                <a:gd name="connsiteX8" fmla="*/ 0 w 1950720"/>
                <a:gd name="connsiteY8" fmla="*/ 108373 h 1083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0720" h="1083733">
                  <a:moveTo>
                    <a:pt x="0" y="108373"/>
                  </a:moveTo>
                  <a:cubicBezTo>
                    <a:pt x="0" y="48520"/>
                    <a:pt x="48520" y="0"/>
                    <a:pt x="108373" y="0"/>
                  </a:cubicBezTo>
                  <a:lnTo>
                    <a:pt x="1842347" y="0"/>
                  </a:lnTo>
                  <a:cubicBezTo>
                    <a:pt x="1902200" y="0"/>
                    <a:pt x="1950720" y="48520"/>
                    <a:pt x="1950720" y="108373"/>
                  </a:cubicBezTo>
                  <a:lnTo>
                    <a:pt x="1950720" y="975360"/>
                  </a:lnTo>
                  <a:cubicBezTo>
                    <a:pt x="1950720" y="1035213"/>
                    <a:pt x="1902200" y="1083733"/>
                    <a:pt x="1842347" y="1083733"/>
                  </a:cubicBezTo>
                  <a:lnTo>
                    <a:pt x="108373" y="1083733"/>
                  </a:lnTo>
                  <a:cubicBezTo>
                    <a:pt x="48520" y="1083733"/>
                    <a:pt x="0" y="1035213"/>
                    <a:pt x="0" y="975360"/>
                  </a:cubicBezTo>
                  <a:lnTo>
                    <a:pt x="0" y="108373"/>
                  </a:lnTo>
                  <a:close/>
                </a:path>
              </a:pathLst>
            </a:custGeom>
            <a:solidFill>
              <a:schemeClr val="bg1">
                <a:lumMod val="75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99381" tIns="199381" rIns="199381" bIns="199381" numCol="1" spcCol="1270" anchor="ctr" anchorCtr="0">
              <a:noAutofit/>
            </a:bodyPr>
            <a:lstStyle>
              <a:defPPr>
                <a:defRPr lang="en-US">
                  <a:solidFill>
                    <a:schemeClr val="dk1">
                      <a:hueOff val="0"/>
                      <a:satOff val="0"/>
                      <a:lumOff val="0"/>
                      <a:alphaOff val="0"/>
                    </a:schemeClr>
                  </a:solidFill>
                </a:defRPr>
              </a:defPPr>
              <a:lvl1pPr marL="0" algn="l" defTabSz="914400" rtl="0" eaLnBrk="1" latinLnBrk="0" hangingPunct="1">
                <a:defRPr sz="1800" kern="1200">
                  <a:solidFill>
                    <a:schemeClr val="dk1">
                      <a:hueOff val="0"/>
                      <a:satOff val="0"/>
                      <a:lumOff val="0"/>
                      <a:alphaOff val="0"/>
                    </a:schemeClr>
                  </a:solidFill>
                  <a:latin typeface="+mn-lt"/>
                  <a:ea typeface="+mn-ea"/>
                  <a:cs typeface="+mn-cs"/>
                </a:defRPr>
              </a:lvl1pPr>
              <a:lvl2pPr marL="457200" algn="l" defTabSz="914400" rtl="0" eaLnBrk="1" latinLnBrk="0" hangingPunct="1">
                <a:defRPr sz="1800" kern="1200">
                  <a:solidFill>
                    <a:schemeClr val="dk1">
                      <a:hueOff val="0"/>
                      <a:satOff val="0"/>
                      <a:lumOff val="0"/>
                      <a:alphaOff val="0"/>
                    </a:schemeClr>
                  </a:solidFill>
                  <a:latin typeface="+mn-lt"/>
                  <a:ea typeface="+mn-ea"/>
                  <a:cs typeface="+mn-cs"/>
                </a:defRPr>
              </a:lvl2pPr>
              <a:lvl3pPr marL="914400" algn="l" defTabSz="914400" rtl="0" eaLnBrk="1" latinLnBrk="0" hangingPunct="1">
                <a:defRPr sz="1800" kern="1200">
                  <a:solidFill>
                    <a:schemeClr val="dk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dk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dk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dk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dk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dk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dk1">
                      <a:hueOff val="0"/>
                      <a:satOff val="0"/>
                      <a:lumOff val="0"/>
                      <a:alphaOff val="0"/>
                    </a:schemeClr>
                  </a:solidFill>
                  <a:latin typeface="+mn-lt"/>
                  <a:ea typeface="+mn-ea"/>
                  <a:cs typeface="+mn-cs"/>
                </a:defRPr>
              </a:lvl9pPr>
            </a:lstStyle>
            <a:p>
              <a:pPr marL="0" marR="0" lvl="0" indent="0" algn="ctr" defTabSz="1955800" rtl="0" eaLnBrk="1" fontAlgn="auto" latinLnBrk="0" hangingPunct="1">
                <a:lnSpc>
                  <a:spcPct val="90000"/>
                </a:lnSpc>
                <a:spcBef>
                  <a:spcPct val="0"/>
                </a:spcBef>
                <a:spcAft>
                  <a:spcPct val="35000"/>
                </a:spcAft>
                <a:buClrTx/>
                <a:buSzTx/>
                <a:buFontTx/>
                <a:buNone/>
                <a:defRPr/>
              </a:pPr>
              <a:r>
                <a:rPr kumimoji="0" lang="zh-CN" altLang="en-US" sz="1800" b="1" i="0" u="none" strike="noStrike" kern="1200" cap="none" spc="0" normalizeH="0" baseline="0" noProof="0" dirty="0">
                  <a:ln>
                    <a:noFill/>
                  </a:ln>
                  <a:solidFill>
                    <a:prstClr val="black">
                      <a:hueOff val="0"/>
                      <a:satOff val="0"/>
                      <a:lumOff val="0"/>
                      <a:alphaOff val="0"/>
                    </a:prstClr>
                  </a:solidFill>
                  <a:effectLst/>
                  <a:uLnTx/>
                  <a:uFillTx/>
                  <a:cs typeface="+mn-ea"/>
                  <a:sym typeface="+mn-lt"/>
                </a:rPr>
                <a:t>形式</a:t>
              </a:r>
              <a:endParaRPr kumimoji="0" lang="en-AU" sz="1800" b="1" i="0" u="none" strike="noStrike" kern="1200" cap="none" spc="0" normalizeH="0" baseline="0" noProof="0" dirty="0">
                <a:ln>
                  <a:noFill/>
                </a:ln>
                <a:solidFill>
                  <a:prstClr val="black">
                    <a:hueOff val="0"/>
                    <a:satOff val="0"/>
                    <a:lumOff val="0"/>
                    <a:alphaOff val="0"/>
                  </a:prstClr>
                </a:solidFill>
                <a:effectLst/>
                <a:uLnTx/>
                <a:uFillTx/>
                <a:cs typeface="+mn-ea"/>
                <a:sym typeface="+mn-lt"/>
              </a:endParaRPr>
            </a:p>
          </p:txBody>
        </p:sp>
        <p:sp>
          <p:nvSpPr>
            <p:cNvPr id="8" name="Isosceles Triangle 48"/>
            <p:cNvSpPr/>
            <p:nvPr/>
          </p:nvSpPr>
          <p:spPr>
            <a:xfrm>
              <a:off x="5689599" y="5325532"/>
              <a:ext cx="812800" cy="812800"/>
            </a:xfrm>
            <a:prstGeom prst="triangle">
              <a:avLst/>
            </a:prstGeom>
            <a:solidFill>
              <a:schemeClr val="tx2">
                <a:lumMod val="5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defPPr>
                <a:defRPr lang="en-US">
                  <a:solidFill>
                    <a:schemeClr val="dk1">
                      <a:hueOff val="0"/>
                      <a:satOff val="0"/>
                      <a:lumOff val="0"/>
                      <a:alphaOff val="0"/>
                    </a:schemeClr>
                  </a:solidFill>
                </a:defRPr>
              </a:defPPr>
              <a:lvl1pPr marL="0" algn="l" defTabSz="914400" rtl="0" eaLnBrk="1" latinLnBrk="0" hangingPunct="1">
                <a:defRPr sz="1800" kern="1200">
                  <a:solidFill>
                    <a:schemeClr val="dk1">
                      <a:hueOff val="0"/>
                      <a:satOff val="0"/>
                      <a:lumOff val="0"/>
                      <a:alphaOff val="0"/>
                    </a:schemeClr>
                  </a:solidFill>
                  <a:latin typeface="+mn-lt"/>
                  <a:ea typeface="+mn-ea"/>
                  <a:cs typeface="+mn-cs"/>
                </a:defRPr>
              </a:lvl1pPr>
              <a:lvl2pPr marL="457200" algn="l" defTabSz="914400" rtl="0" eaLnBrk="1" latinLnBrk="0" hangingPunct="1">
                <a:defRPr sz="1800" kern="1200">
                  <a:solidFill>
                    <a:schemeClr val="dk1">
                      <a:hueOff val="0"/>
                      <a:satOff val="0"/>
                      <a:lumOff val="0"/>
                      <a:alphaOff val="0"/>
                    </a:schemeClr>
                  </a:solidFill>
                  <a:latin typeface="+mn-lt"/>
                  <a:ea typeface="+mn-ea"/>
                  <a:cs typeface="+mn-cs"/>
                </a:defRPr>
              </a:lvl2pPr>
              <a:lvl3pPr marL="914400" algn="l" defTabSz="914400" rtl="0" eaLnBrk="1" latinLnBrk="0" hangingPunct="1">
                <a:defRPr sz="1800" kern="1200">
                  <a:solidFill>
                    <a:schemeClr val="dk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dk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dk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dk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dk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dk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dk1">
                      <a:hueOff val="0"/>
                      <a:satOff val="0"/>
                      <a:lumOff val="0"/>
                      <a:alphaOff val="0"/>
                    </a:schemeClr>
                  </a:solidFill>
                  <a:latin typeface="+mn-lt"/>
                  <a:ea typeface="+mn-ea"/>
                  <a:cs typeface="+mn-cs"/>
                </a:defRPr>
              </a:lvl9pPr>
            </a:lstStyle>
            <a:p>
              <a:endParaRPr lang="zh-CN" altLang="en-US">
                <a:cs typeface="+mn-ea"/>
                <a:sym typeface="+mn-lt"/>
              </a:endParaRPr>
            </a:p>
          </p:txBody>
        </p:sp>
        <p:sp>
          <p:nvSpPr>
            <p:cNvPr id="9" name="Rectangle 49"/>
            <p:cNvSpPr/>
            <p:nvPr/>
          </p:nvSpPr>
          <p:spPr>
            <a:xfrm rot="240000">
              <a:off x="3656855" y="4977239"/>
              <a:ext cx="4878289" cy="341123"/>
            </a:xfrm>
            <a:prstGeom prst="rect">
              <a:avLst/>
            </a:prstGeom>
            <a:solidFill>
              <a:schemeClr val="tx2">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defPPr>
                <a:defRPr lang="en-US">
                  <a:solidFill>
                    <a:schemeClr val="dk1">
                      <a:hueOff val="0"/>
                      <a:satOff val="0"/>
                      <a:lumOff val="0"/>
                      <a:alphaOff val="0"/>
                    </a:schemeClr>
                  </a:solidFill>
                </a:defRPr>
              </a:defPPr>
              <a:lvl1pPr marL="0" algn="l" defTabSz="914400" rtl="0" eaLnBrk="1" latinLnBrk="0" hangingPunct="1">
                <a:defRPr sz="1800" kern="1200">
                  <a:solidFill>
                    <a:schemeClr val="dk1">
                      <a:hueOff val="0"/>
                      <a:satOff val="0"/>
                      <a:lumOff val="0"/>
                      <a:alphaOff val="0"/>
                    </a:schemeClr>
                  </a:solidFill>
                  <a:latin typeface="+mn-lt"/>
                  <a:ea typeface="+mn-ea"/>
                  <a:cs typeface="+mn-cs"/>
                </a:defRPr>
              </a:lvl1pPr>
              <a:lvl2pPr marL="457200" algn="l" defTabSz="914400" rtl="0" eaLnBrk="1" latinLnBrk="0" hangingPunct="1">
                <a:defRPr sz="1800" kern="1200">
                  <a:solidFill>
                    <a:schemeClr val="dk1">
                      <a:hueOff val="0"/>
                      <a:satOff val="0"/>
                      <a:lumOff val="0"/>
                      <a:alphaOff val="0"/>
                    </a:schemeClr>
                  </a:solidFill>
                  <a:latin typeface="+mn-lt"/>
                  <a:ea typeface="+mn-ea"/>
                  <a:cs typeface="+mn-cs"/>
                </a:defRPr>
              </a:lvl2pPr>
              <a:lvl3pPr marL="914400" algn="l" defTabSz="914400" rtl="0" eaLnBrk="1" latinLnBrk="0" hangingPunct="1">
                <a:defRPr sz="1800" kern="1200">
                  <a:solidFill>
                    <a:schemeClr val="dk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dk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dk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dk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dk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dk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dk1">
                      <a:hueOff val="0"/>
                      <a:satOff val="0"/>
                      <a:lumOff val="0"/>
                      <a:alphaOff val="0"/>
                    </a:schemeClr>
                  </a:solidFill>
                  <a:latin typeface="+mn-lt"/>
                  <a:ea typeface="+mn-ea"/>
                  <a:cs typeface="+mn-cs"/>
                </a:defRPr>
              </a:lvl9pPr>
            </a:lstStyle>
            <a:p>
              <a:endParaRPr lang="zh-CN" altLang="en-US">
                <a:cs typeface="+mn-ea"/>
                <a:sym typeface="+mn-lt"/>
              </a:endParaRPr>
            </a:p>
          </p:txBody>
        </p:sp>
        <p:sp>
          <p:nvSpPr>
            <p:cNvPr id="10" name="Freeform 50"/>
            <p:cNvSpPr/>
            <p:nvPr/>
          </p:nvSpPr>
          <p:spPr>
            <a:xfrm rot="240000">
              <a:off x="6585844" y="4124347"/>
              <a:ext cx="1946391" cy="906819"/>
            </a:xfrm>
            <a:custGeom>
              <a:avLst/>
              <a:gdLst>
                <a:gd name="connsiteX0" fmla="*/ 0 w 1946391"/>
                <a:gd name="connsiteY0" fmla="*/ 151140 h 906819"/>
                <a:gd name="connsiteX1" fmla="*/ 151140 w 1946391"/>
                <a:gd name="connsiteY1" fmla="*/ 0 h 906819"/>
                <a:gd name="connsiteX2" fmla="*/ 1795251 w 1946391"/>
                <a:gd name="connsiteY2" fmla="*/ 0 h 906819"/>
                <a:gd name="connsiteX3" fmla="*/ 1946391 w 1946391"/>
                <a:gd name="connsiteY3" fmla="*/ 151140 h 906819"/>
                <a:gd name="connsiteX4" fmla="*/ 1946391 w 1946391"/>
                <a:gd name="connsiteY4" fmla="*/ 755679 h 906819"/>
                <a:gd name="connsiteX5" fmla="*/ 1795251 w 1946391"/>
                <a:gd name="connsiteY5" fmla="*/ 906819 h 906819"/>
                <a:gd name="connsiteX6" fmla="*/ 151140 w 1946391"/>
                <a:gd name="connsiteY6" fmla="*/ 906819 h 906819"/>
                <a:gd name="connsiteX7" fmla="*/ 0 w 1946391"/>
                <a:gd name="connsiteY7" fmla="*/ 755679 h 906819"/>
                <a:gd name="connsiteX8" fmla="*/ 0 w 1946391"/>
                <a:gd name="connsiteY8" fmla="*/ 151140 h 90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6391" h="906819">
                  <a:moveTo>
                    <a:pt x="0" y="151140"/>
                  </a:moveTo>
                  <a:cubicBezTo>
                    <a:pt x="0" y="67668"/>
                    <a:pt x="67668" y="0"/>
                    <a:pt x="151140" y="0"/>
                  </a:cubicBezTo>
                  <a:lnTo>
                    <a:pt x="1795251" y="0"/>
                  </a:lnTo>
                  <a:cubicBezTo>
                    <a:pt x="1878723" y="0"/>
                    <a:pt x="1946391" y="67668"/>
                    <a:pt x="1946391" y="151140"/>
                  </a:cubicBezTo>
                  <a:lnTo>
                    <a:pt x="1946391" y="755679"/>
                  </a:lnTo>
                  <a:cubicBezTo>
                    <a:pt x="1946391" y="839151"/>
                    <a:pt x="1878723" y="906819"/>
                    <a:pt x="1795251" y="906819"/>
                  </a:cubicBezTo>
                  <a:lnTo>
                    <a:pt x="151140" y="906819"/>
                  </a:lnTo>
                  <a:cubicBezTo>
                    <a:pt x="67668" y="906819"/>
                    <a:pt x="0" y="839151"/>
                    <a:pt x="0" y="755679"/>
                  </a:cubicBezTo>
                  <a:lnTo>
                    <a:pt x="0" y="151140"/>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7617" tIns="177616" rIns="177616" bIns="177617"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555750" rtl="0" eaLnBrk="1" fontAlgn="auto" latinLnBrk="0" hangingPunct="1">
                <a:lnSpc>
                  <a:spcPct val="90000"/>
                </a:lnSpc>
                <a:spcBef>
                  <a:spcPct val="0"/>
                </a:spcBef>
                <a:spcAft>
                  <a:spcPct val="35000"/>
                </a:spcAft>
                <a:buClrTx/>
                <a:buSzTx/>
                <a:buFontTx/>
                <a:buNone/>
                <a:defRPr/>
              </a:pPr>
              <a:r>
                <a:rPr kumimoji="0" lang="en-US" sz="1000" b="0" i="0" u="none" strike="noStrike" kern="1200" cap="none" spc="0" normalizeH="0" baseline="0" noProof="0" dirty="0">
                  <a:ln>
                    <a:noFill/>
                  </a:ln>
                  <a:solidFill>
                    <a:prstClr val="white"/>
                  </a:solidFill>
                  <a:effectLst/>
                  <a:uLnTx/>
                  <a:uFillTx/>
                  <a:cs typeface="+mn-ea"/>
                  <a:sym typeface="+mn-lt"/>
                </a:rPr>
                <a:t>3</a:t>
              </a:r>
              <a:endParaRPr kumimoji="0" lang="en-AU" sz="1000" b="0" i="0" u="none" strike="noStrike" kern="1200" cap="none" spc="0" normalizeH="0" baseline="0" noProof="0" dirty="0">
                <a:ln>
                  <a:noFill/>
                </a:ln>
                <a:solidFill>
                  <a:prstClr val="white"/>
                </a:solidFill>
                <a:effectLst/>
                <a:uLnTx/>
                <a:uFillTx/>
                <a:cs typeface="+mn-ea"/>
                <a:sym typeface="+mn-lt"/>
              </a:endParaRPr>
            </a:p>
          </p:txBody>
        </p:sp>
        <p:sp>
          <p:nvSpPr>
            <p:cNvPr id="11" name="Freeform 51"/>
            <p:cNvSpPr/>
            <p:nvPr/>
          </p:nvSpPr>
          <p:spPr>
            <a:xfrm rot="240000">
              <a:off x="6656286" y="3148987"/>
              <a:ext cx="1946391" cy="906819"/>
            </a:xfrm>
            <a:custGeom>
              <a:avLst/>
              <a:gdLst>
                <a:gd name="connsiteX0" fmla="*/ 0 w 1946391"/>
                <a:gd name="connsiteY0" fmla="*/ 151140 h 906819"/>
                <a:gd name="connsiteX1" fmla="*/ 151140 w 1946391"/>
                <a:gd name="connsiteY1" fmla="*/ 0 h 906819"/>
                <a:gd name="connsiteX2" fmla="*/ 1795251 w 1946391"/>
                <a:gd name="connsiteY2" fmla="*/ 0 h 906819"/>
                <a:gd name="connsiteX3" fmla="*/ 1946391 w 1946391"/>
                <a:gd name="connsiteY3" fmla="*/ 151140 h 906819"/>
                <a:gd name="connsiteX4" fmla="*/ 1946391 w 1946391"/>
                <a:gd name="connsiteY4" fmla="*/ 755679 h 906819"/>
                <a:gd name="connsiteX5" fmla="*/ 1795251 w 1946391"/>
                <a:gd name="connsiteY5" fmla="*/ 906819 h 906819"/>
                <a:gd name="connsiteX6" fmla="*/ 151140 w 1946391"/>
                <a:gd name="connsiteY6" fmla="*/ 906819 h 906819"/>
                <a:gd name="connsiteX7" fmla="*/ 0 w 1946391"/>
                <a:gd name="connsiteY7" fmla="*/ 755679 h 906819"/>
                <a:gd name="connsiteX8" fmla="*/ 0 w 1946391"/>
                <a:gd name="connsiteY8" fmla="*/ 151140 h 90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6391" h="906819">
                  <a:moveTo>
                    <a:pt x="0" y="151140"/>
                  </a:moveTo>
                  <a:cubicBezTo>
                    <a:pt x="0" y="67668"/>
                    <a:pt x="67668" y="0"/>
                    <a:pt x="151140" y="0"/>
                  </a:cubicBezTo>
                  <a:lnTo>
                    <a:pt x="1795251" y="0"/>
                  </a:lnTo>
                  <a:cubicBezTo>
                    <a:pt x="1878723" y="0"/>
                    <a:pt x="1946391" y="67668"/>
                    <a:pt x="1946391" y="151140"/>
                  </a:cubicBezTo>
                  <a:lnTo>
                    <a:pt x="1946391" y="755679"/>
                  </a:lnTo>
                  <a:cubicBezTo>
                    <a:pt x="1946391" y="839151"/>
                    <a:pt x="1878723" y="906819"/>
                    <a:pt x="1795251" y="906819"/>
                  </a:cubicBezTo>
                  <a:lnTo>
                    <a:pt x="151140" y="906819"/>
                  </a:lnTo>
                  <a:cubicBezTo>
                    <a:pt x="67668" y="906819"/>
                    <a:pt x="0" y="839151"/>
                    <a:pt x="0" y="755679"/>
                  </a:cubicBezTo>
                  <a:lnTo>
                    <a:pt x="0" y="151140"/>
                  </a:lnTo>
                  <a:close/>
                </a:path>
              </a:pathLst>
            </a:cu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7617" tIns="177616" rIns="177616" bIns="177617"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555750" rtl="0" eaLnBrk="1" fontAlgn="auto" latinLnBrk="0" hangingPunct="1">
                <a:lnSpc>
                  <a:spcPct val="90000"/>
                </a:lnSpc>
                <a:spcBef>
                  <a:spcPct val="0"/>
                </a:spcBef>
                <a:spcAft>
                  <a:spcPct val="35000"/>
                </a:spcAft>
                <a:buClrTx/>
                <a:buSzTx/>
                <a:buFontTx/>
                <a:buNone/>
                <a:defRPr/>
              </a:pPr>
              <a:r>
                <a:rPr kumimoji="0" lang="en-US" sz="1000" b="0" i="0" u="none" strike="noStrike" kern="1200" cap="none" spc="0" normalizeH="0" baseline="0" noProof="0" dirty="0">
                  <a:ln>
                    <a:noFill/>
                  </a:ln>
                  <a:solidFill>
                    <a:prstClr val="white"/>
                  </a:solidFill>
                  <a:effectLst/>
                  <a:uLnTx/>
                  <a:uFillTx/>
                  <a:cs typeface="+mn-ea"/>
                  <a:sym typeface="+mn-lt"/>
                </a:rPr>
                <a:t>2</a:t>
              </a:r>
              <a:endParaRPr kumimoji="0" lang="en-AU" sz="1000" b="0" i="0" u="none" strike="noStrike" kern="1200" cap="none" spc="0" normalizeH="0" baseline="0" noProof="0" dirty="0">
                <a:ln>
                  <a:noFill/>
                </a:ln>
                <a:solidFill>
                  <a:prstClr val="white"/>
                </a:solidFill>
                <a:effectLst/>
                <a:uLnTx/>
                <a:uFillTx/>
                <a:cs typeface="+mn-ea"/>
                <a:sym typeface="+mn-lt"/>
              </a:endParaRPr>
            </a:p>
          </p:txBody>
        </p:sp>
        <p:sp>
          <p:nvSpPr>
            <p:cNvPr id="12" name="Freeform 52"/>
            <p:cNvSpPr/>
            <p:nvPr/>
          </p:nvSpPr>
          <p:spPr>
            <a:xfrm rot="240000">
              <a:off x="6726729" y="2195301"/>
              <a:ext cx="1946391" cy="906819"/>
            </a:xfrm>
            <a:custGeom>
              <a:avLst/>
              <a:gdLst>
                <a:gd name="connsiteX0" fmla="*/ 0 w 1946391"/>
                <a:gd name="connsiteY0" fmla="*/ 151140 h 906819"/>
                <a:gd name="connsiteX1" fmla="*/ 151140 w 1946391"/>
                <a:gd name="connsiteY1" fmla="*/ 0 h 906819"/>
                <a:gd name="connsiteX2" fmla="*/ 1795251 w 1946391"/>
                <a:gd name="connsiteY2" fmla="*/ 0 h 906819"/>
                <a:gd name="connsiteX3" fmla="*/ 1946391 w 1946391"/>
                <a:gd name="connsiteY3" fmla="*/ 151140 h 906819"/>
                <a:gd name="connsiteX4" fmla="*/ 1946391 w 1946391"/>
                <a:gd name="connsiteY4" fmla="*/ 755679 h 906819"/>
                <a:gd name="connsiteX5" fmla="*/ 1795251 w 1946391"/>
                <a:gd name="connsiteY5" fmla="*/ 906819 h 906819"/>
                <a:gd name="connsiteX6" fmla="*/ 151140 w 1946391"/>
                <a:gd name="connsiteY6" fmla="*/ 906819 h 906819"/>
                <a:gd name="connsiteX7" fmla="*/ 0 w 1946391"/>
                <a:gd name="connsiteY7" fmla="*/ 755679 h 906819"/>
                <a:gd name="connsiteX8" fmla="*/ 0 w 1946391"/>
                <a:gd name="connsiteY8" fmla="*/ 151140 h 90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6391" h="906819">
                  <a:moveTo>
                    <a:pt x="0" y="151140"/>
                  </a:moveTo>
                  <a:cubicBezTo>
                    <a:pt x="0" y="67668"/>
                    <a:pt x="67668" y="0"/>
                    <a:pt x="151140" y="0"/>
                  </a:cubicBezTo>
                  <a:lnTo>
                    <a:pt x="1795251" y="0"/>
                  </a:lnTo>
                  <a:cubicBezTo>
                    <a:pt x="1878723" y="0"/>
                    <a:pt x="1946391" y="67668"/>
                    <a:pt x="1946391" y="151140"/>
                  </a:cubicBezTo>
                  <a:lnTo>
                    <a:pt x="1946391" y="755679"/>
                  </a:lnTo>
                  <a:cubicBezTo>
                    <a:pt x="1946391" y="839151"/>
                    <a:pt x="1878723" y="906819"/>
                    <a:pt x="1795251" y="906819"/>
                  </a:cubicBezTo>
                  <a:lnTo>
                    <a:pt x="151140" y="906819"/>
                  </a:lnTo>
                  <a:cubicBezTo>
                    <a:pt x="67668" y="906819"/>
                    <a:pt x="0" y="839151"/>
                    <a:pt x="0" y="755679"/>
                  </a:cubicBezTo>
                  <a:lnTo>
                    <a:pt x="0" y="151140"/>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7617" tIns="177616" rIns="177616" bIns="177617"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555750" rtl="0" eaLnBrk="1" fontAlgn="auto" latinLnBrk="0" hangingPunct="1">
                <a:lnSpc>
                  <a:spcPct val="90000"/>
                </a:lnSpc>
                <a:spcBef>
                  <a:spcPct val="0"/>
                </a:spcBef>
                <a:spcAft>
                  <a:spcPct val="35000"/>
                </a:spcAft>
                <a:buClrTx/>
                <a:buSzTx/>
                <a:buFontTx/>
                <a:buNone/>
                <a:defRPr/>
              </a:pPr>
              <a:r>
                <a:rPr kumimoji="0" lang="en-US" sz="1000" b="0" i="0" u="none" strike="noStrike" kern="1200" cap="none" spc="0" normalizeH="0" baseline="0" noProof="0" dirty="0">
                  <a:ln>
                    <a:noFill/>
                  </a:ln>
                  <a:solidFill>
                    <a:prstClr val="white"/>
                  </a:solidFill>
                  <a:effectLst/>
                  <a:uLnTx/>
                  <a:uFillTx/>
                  <a:cs typeface="+mn-ea"/>
                  <a:sym typeface="+mn-lt"/>
                </a:rPr>
                <a:t>1</a:t>
              </a:r>
              <a:endParaRPr kumimoji="0" lang="en-AU" sz="1000" b="0" i="0" u="none" strike="noStrike" kern="1200" cap="none" spc="0" normalizeH="0" baseline="0" noProof="0" dirty="0">
                <a:ln>
                  <a:noFill/>
                </a:ln>
                <a:solidFill>
                  <a:prstClr val="white"/>
                </a:solidFill>
                <a:effectLst/>
                <a:uLnTx/>
                <a:uFillTx/>
                <a:cs typeface="+mn-ea"/>
                <a:sym typeface="+mn-lt"/>
              </a:endParaRPr>
            </a:p>
          </p:txBody>
        </p:sp>
        <p:sp>
          <p:nvSpPr>
            <p:cNvPr id="13" name="Freeform 53"/>
            <p:cNvSpPr/>
            <p:nvPr/>
          </p:nvSpPr>
          <p:spPr>
            <a:xfrm rot="240000">
              <a:off x="3795230" y="3929274"/>
              <a:ext cx="1946392" cy="906820"/>
            </a:xfrm>
            <a:custGeom>
              <a:avLst/>
              <a:gdLst>
                <a:gd name="connsiteX0" fmla="*/ 0 w 1946391"/>
                <a:gd name="connsiteY0" fmla="*/ 151140 h 906819"/>
                <a:gd name="connsiteX1" fmla="*/ 151140 w 1946391"/>
                <a:gd name="connsiteY1" fmla="*/ 0 h 906819"/>
                <a:gd name="connsiteX2" fmla="*/ 1795251 w 1946391"/>
                <a:gd name="connsiteY2" fmla="*/ 0 h 906819"/>
                <a:gd name="connsiteX3" fmla="*/ 1946391 w 1946391"/>
                <a:gd name="connsiteY3" fmla="*/ 151140 h 906819"/>
                <a:gd name="connsiteX4" fmla="*/ 1946391 w 1946391"/>
                <a:gd name="connsiteY4" fmla="*/ 755679 h 906819"/>
                <a:gd name="connsiteX5" fmla="*/ 1795251 w 1946391"/>
                <a:gd name="connsiteY5" fmla="*/ 906819 h 906819"/>
                <a:gd name="connsiteX6" fmla="*/ 151140 w 1946391"/>
                <a:gd name="connsiteY6" fmla="*/ 906819 h 906819"/>
                <a:gd name="connsiteX7" fmla="*/ 0 w 1946391"/>
                <a:gd name="connsiteY7" fmla="*/ 755679 h 906819"/>
                <a:gd name="connsiteX8" fmla="*/ 0 w 1946391"/>
                <a:gd name="connsiteY8" fmla="*/ 151140 h 90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6391" h="906819">
                  <a:moveTo>
                    <a:pt x="0" y="151140"/>
                  </a:moveTo>
                  <a:cubicBezTo>
                    <a:pt x="0" y="67668"/>
                    <a:pt x="67668" y="0"/>
                    <a:pt x="151140" y="0"/>
                  </a:cubicBezTo>
                  <a:lnTo>
                    <a:pt x="1795251" y="0"/>
                  </a:lnTo>
                  <a:cubicBezTo>
                    <a:pt x="1878723" y="0"/>
                    <a:pt x="1946391" y="67668"/>
                    <a:pt x="1946391" y="151140"/>
                  </a:cubicBezTo>
                  <a:lnTo>
                    <a:pt x="1946391" y="755679"/>
                  </a:lnTo>
                  <a:cubicBezTo>
                    <a:pt x="1946391" y="839151"/>
                    <a:pt x="1878723" y="906819"/>
                    <a:pt x="1795251" y="906819"/>
                  </a:cubicBezTo>
                  <a:lnTo>
                    <a:pt x="151140" y="906819"/>
                  </a:lnTo>
                  <a:cubicBezTo>
                    <a:pt x="67668" y="906819"/>
                    <a:pt x="0" y="839151"/>
                    <a:pt x="0" y="755679"/>
                  </a:cubicBezTo>
                  <a:lnTo>
                    <a:pt x="0" y="151140"/>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7617" tIns="177616" rIns="177616" bIns="177617"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555750" rtl="0" eaLnBrk="1" fontAlgn="auto" latinLnBrk="0" hangingPunct="1">
                <a:lnSpc>
                  <a:spcPct val="90000"/>
                </a:lnSpc>
                <a:spcBef>
                  <a:spcPct val="0"/>
                </a:spcBef>
                <a:spcAft>
                  <a:spcPct val="35000"/>
                </a:spcAft>
                <a:buClrTx/>
                <a:buSzTx/>
                <a:buFontTx/>
                <a:buNone/>
                <a:defRPr/>
              </a:pPr>
              <a:r>
                <a:rPr kumimoji="0" lang="en-US" sz="1000" b="0" i="0" u="none" strike="noStrike" kern="1200" cap="none" spc="0" normalizeH="0" baseline="0" noProof="0" dirty="0">
                  <a:ln>
                    <a:noFill/>
                  </a:ln>
                  <a:solidFill>
                    <a:prstClr val="white"/>
                  </a:solidFill>
                  <a:effectLst/>
                  <a:uLnTx/>
                  <a:uFillTx/>
                  <a:cs typeface="+mn-ea"/>
                  <a:sym typeface="+mn-lt"/>
                </a:rPr>
                <a:t>2</a:t>
              </a:r>
              <a:endParaRPr kumimoji="0" lang="en-AU" sz="1000" b="0" i="0" u="none" strike="noStrike" kern="1200" cap="none" spc="0" normalizeH="0" baseline="0" noProof="0" dirty="0">
                <a:ln>
                  <a:noFill/>
                </a:ln>
                <a:solidFill>
                  <a:prstClr val="white"/>
                </a:solidFill>
                <a:effectLst/>
                <a:uLnTx/>
                <a:uFillTx/>
                <a:cs typeface="+mn-ea"/>
                <a:sym typeface="+mn-lt"/>
              </a:endParaRPr>
            </a:p>
          </p:txBody>
        </p:sp>
        <p:sp>
          <p:nvSpPr>
            <p:cNvPr id="14" name="Freeform 54"/>
            <p:cNvSpPr/>
            <p:nvPr/>
          </p:nvSpPr>
          <p:spPr>
            <a:xfrm rot="240000">
              <a:off x="3865673" y="2953915"/>
              <a:ext cx="1946391" cy="906819"/>
            </a:xfrm>
            <a:custGeom>
              <a:avLst/>
              <a:gdLst>
                <a:gd name="connsiteX0" fmla="*/ 0 w 1946391"/>
                <a:gd name="connsiteY0" fmla="*/ 151140 h 906819"/>
                <a:gd name="connsiteX1" fmla="*/ 151140 w 1946391"/>
                <a:gd name="connsiteY1" fmla="*/ 0 h 906819"/>
                <a:gd name="connsiteX2" fmla="*/ 1795251 w 1946391"/>
                <a:gd name="connsiteY2" fmla="*/ 0 h 906819"/>
                <a:gd name="connsiteX3" fmla="*/ 1946391 w 1946391"/>
                <a:gd name="connsiteY3" fmla="*/ 151140 h 906819"/>
                <a:gd name="connsiteX4" fmla="*/ 1946391 w 1946391"/>
                <a:gd name="connsiteY4" fmla="*/ 755679 h 906819"/>
                <a:gd name="connsiteX5" fmla="*/ 1795251 w 1946391"/>
                <a:gd name="connsiteY5" fmla="*/ 906819 h 906819"/>
                <a:gd name="connsiteX6" fmla="*/ 151140 w 1946391"/>
                <a:gd name="connsiteY6" fmla="*/ 906819 h 906819"/>
                <a:gd name="connsiteX7" fmla="*/ 0 w 1946391"/>
                <a:gd name="connsiteY7" fmla="*/ 755679 h 906819"/>
                <a:gd name="connsiteX8" fmla="*/ 0 w 1946391"/>
                <a:gd name="connsiteY8" fmla="*/ 151140 h 90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6391" h="906819">
                  <a:moveTo>
                    <a:pt x="0" y="151140"/>
                  </a:moveTo>
                  <a:cubicBezTo>
                    <a:pt x="0" y="67668"/>
                    <a:pt x="67668" y="0"/>
                    <a:pt x="151140" y="0"/>
                  </a:cubicBezTo>
                  <a:lnTo>
                    <a:pt x="1795251" y="0"/>
                  </a:lnTo>
                  <a:cubicBezTo>
                    <a:pt x="1878723" y="0"/>
                    <a:pt x="1946391" y="67668"/>
                    <a:pt x="1946391" y="151140"/>
                  </a:cubicBezTo>
                  <a:lnTo>
                    <a:pt x="1946391" y="755679"/>
                  </a:lnTo>
                  <a:cubicBezTo>
                    <a:pt x="1946391" y="839151"/>
                    <a:pt x="1878723" y="906819"/>
                    <a:pt x="1795251" y="906819"/>
                  </a:cubicBezTo>
                  <a:lnTo>
                    <a:pt x="151140" y="906819"/>
                  </a:lnTo>
                  <a:cubicBezTo>
                    <a:pt x="67668" y="906819"/>
                    <a:pt x="0" y="839151"/>
                    <a:pt x="0" y="755679"/>
                  </a:cubicBezTo>
                  <a:lnTo>
                    <a:pt x="0" y="15114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7617" tIns="177616" rIns="177616" bIns="177617" numCol="1" spcCol="1270" anchor="ctr" anchorCtr="0">
              <a:noAutofit/>
            </a:bodyP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555750" rtl="0" eaLnBrk="1" fontAlgn="auto" latinLnBrk="0" hangingPunct="1">
                <a:lnSpc>
                  <a:spcPct val="90000"/>
                </a:lnSpc>
                <a:spcBef>
                  <a:spcPct val="0"/>
                </a:spcBef>
                <a:spcAft>
                  <a:spcPct val="35000"/>
                </a:spcAft>
                <a:buClrTx/>
                <a:buSzTx/>
                <a:buFontTx/>
                <a:buNone/>
                <a:defRPr/>
              </a:pPr>
              <a:r>
                <a:rPr kumimoji="0" lang="en-US" sz="1000" b="0" i="0" u="none" strike="noStrike" kern="1200" cap="none" spc="0" normalizeH="0" baseline="0" noProof="0" dirty="0">
                  <a:ln>
                    <a:noFill/>
                  </a:ln>
                  <a:solidFill>
                    <a:prstClr val="white"/>
                  </a:solidFill>
                  <a:effectLst/>
                  <a:uLnTx/>
                  <a:uFillTx/>
                  <a:cs typeface="+mn-ea"/>
                  <a:sym typeface="+mn-lt"/>
                </a:rPr>
                <a:t>1</a:t>
              </a:r>
              <a:endParaRPr kumimoji="0" lang="en-AU" sz="1000" b="0" i="0" u="none" strike="noStrike" kern="1200" cap="none" spc="0" normalizeH="0" baseline="0" noProof="0" dirty="0">
                <a:ln>
                  <a:noFill/>
                </a:ln>
                <a:solidFill>
                  <a:prstClr val="white"/>
                </a:solidFill>
                <a:effectLst/>
                <a:uLnTx/>
                <a:uFillTx/>
                <a:cs typeface="+mn-ea"/>
                <a:sym typeface="+mn-lt"/>
              </a:endParaRPr>
            </a:p>
          </p:txBody>
        </p:sp>
      </p:grpSp>
    </p:spTree>
    <p:extLst>
      <p:ext uri="{BB962C8B-B14F-4D97-AF65-F5344CB8AC3E}">
        <p14:creationId xmlns:p14="http://schemas.microsoft.com/office/powerpoint/2010/main" val="6894818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155523">
                                            <p:txEl>
                                              <p:pRg st="0" end="0"/>
                                            </p:txEl>
                                          </p:spTgt>
                                        </p:tgtEl>
                                        <p:attrNameLst>
                                          <p:attrName>style.visibility</p:attrName>
                                        </p:attrNameLst>
                                      </p:cBhvr>
                                      <p:to>
                                        <p:strVal val="visible"/>
                                      </p:to>
                                    </p:set>
                                    <p:anim calcmode="lin" valueType="num">
                                      <p:cBhvr additive="base">
                                        <p:cTn id="7" dur="500" fill="hold"/>
                                        <p:tgtEl>
                                          <p:spTgt spid="215552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15552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155523">
                                            <p:txEl>
                                              <p:pRg st="1" end="1"/>
                                            </p:txEl>
                                          </p:spTgt>
                                        </p:tgtEl>
                                        <p:attrNameLst>
                                          <p:attrName>style.visibility</p:attrName>
                                        </p:attrNameLst>
                                      </p:cBhvr>
                                      <p:to>
                                        <p:strVal val="visible"/>
                                      </p:to>
                                    </p:set>
                                    <p:anim calcmode="lin" valueType="num">
                                      <p:cBhvr additive="base">
                                        <p:cTn id="13" dur="500" fill="hold"/>
                                        <p:tgtEl>
                                          <p:spTgt spid="2155523">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15552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155523">
                                            <p:txEl>
                                              <p:pRg st="2" end="2"/>
                                            </p:txEl>
                                          </p:spTgt>
                                        </p:tgtEl>
                                        <p:attrNameLst>
                                          <p:attrName>style.visibility</p:attrName>
                                        </p:attrNameLst>
                                      </p:cBhvr>
                                      <p:to>
                                        <p:strVal val="visible"/>
                                      </p:to>
                                    </p:set>
                                    <p:anim calcmode="lin" valueType="num">
                                      <p:cBhvr additive="base">
                                        <p:cTn id="19" dur="500" fill="hold"/>
                                        <p:tgtEl>
                                          <p:spTgt spid="2155523">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15552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552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idx="4294967295"/>
          </p:nvPr>
        </p:nvSpPr>
        <p:spPr>
          <a:xfrm>
            <a:off x="0" y="65088"/>
            <a:ext cx="7953375" cy="617537"/>
          </a:xfrm>
        </p:spPr>
        <p:txBody>
          <a:bodyPr/>
          <a:lstStyle/>
          <a:p>
            <a:r>
              <a:rPr lang="zh-CN" altLang="en-US">
                <a:ea typeface="黑体" panose="02010609060101010101" pitchFamily="49" charset="-122"/>
              </a:rPr>
              <a:t>一、人机系统</a:t>
            </a:r>
          </a:p>
        </p:txBody>
      </p:sp>
      <p:sp>
        <p:nvSpPr>
          <p:cNvPr id="3075" name="Rectangle 3"/>
          <p:cNvSpPr>
            <a:spLocks noGrp="1" noChangeArrowheads="1"/>
          </p:cNvSpPr>
          <p:nvPr>
            <p:ph type="body" idx="4294967295"/>
          </p:nvPr>
        </p:nvSpPr>
        <p:spPr>
          <a:xfrm>
            <a:off x="358775" y="908050"/>
            <a:ext cx="8785225" cy="5834063"/>
          </a:xfrm>
        </p:spPr>
        <p:txBody>
          <a:bodyPr/>
          <a:lstStyle/>
          <a:p>
            <a:pPr>
              <a:buFontTx/>
              <a:buNone/>
            </a:pPr>
            <a:r>
              <a:rPr lang="zh-CN" altLang="en-US" dirty="0">
                <a:solidFill>
                  <a:srgbClr val="7030A0"/>
                </a:solidFill>
                <a:ea typeface="黑体" panose="02010609060101010101" pitchFamily="49" charset="-122"/>
              </a:rPr>
              <a:t>人机系统：</a:t>
            </a:r>
            <a:r>
              <a:rPr lang="zh-CN" altLang="en-US" dirty="0">
                <a:ea typeface="黑体" panose="02010609060101010101" pitchFamily="49" charset="-122"/>
              </a:rPr>
              <a:t>是由相互作用和相互依赖的、处于特定环境中的“人”和“机”结合而成、具有特定功能的有机整体。</a:t>
            </a:r>
          </a:p>
          <a:p>
            <a:pPr>
              <a:buFontTx/>
              <a:buNone/>
            </a:pPr>
            <a:endParaRPr lang="zh-CN" altLang="en-US" dirty="0">
              <a:ea typeface="黑体" panose="02010609060101010101" pitchFamily="49" charset="-122"/>
            </a:endParaRPr>
          </a:p>
          <a:p>
            <a:pPr>
              <a:buFontTx/>
              <a:buNone/>
            </a:pPr>
            <a:r>
              <a:rPr lang="zh-CN" altLang="en-US" dirty="0">
                <a:ea typeface="黑体" panose="02010609060101010101" pitchFamily="49" charset="-122"/>
              </a:rPr>
              <a:t>人和机通过两者之间的“信息显示”</a:t>
            </a:r>
            <a:r>
              <a:rPr lang="en-US" altLang="zh-CN" dirty="0">
                <a:ea typeface="黑体" panose="02010609060101010101" pitchFamily="49" charset="-122"/>
              </a:rPr>
              <a:t>——“</a:t>
            </a:r>
            <a:r>
              <a:rPr lang="zh-CN" altLang="en-US" dirty="0">
                <a:ea typeface="黑体" panose="02010609060101010101" pitchFamily="49" charset="-122"/>
              </a:rPr>
              <a:t>信息读取”、“控制输入”</a:t>
            </a:r>
            <a:r>
              <a:rPr lang="en-US" altLang="zh-CN" dirty="0">
                <a:ea typeface="黑体" panose="02010609060101010101" pitchFamily="49" charset="-122"/>
              </a:rPr>
              <a:t>——“</a:t>
            </a:r>
            <a:r>
              <a:rPr lang="zh-CN" altLang="en-US" dirty="0">
                <a:ea typeface="黑体" panose="02010609060101010101" pitchFamily="49" charset="-122"/>
              </a:rPr>
              <a:t>运动执行”过程，实现信息交流和控制活动，即实现人机交互的过程。</a:t>
            </a:r>
          </a:p>
        </p:txBody>
      </p:sp>
    </p:spTree>
    <p:extLst>
      <p:ext uri="{BB962C8B-B14F-4D97-AF65-F5344CB8AC3E}">
        <p14:creationId xmlns:p14="http://schemas.microsoft.com/office/powerpoint/2010/main" val="410724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0" y="65088"/>
            <a:ext cx="7953375" cy="617537"/>
          </a:xfrm>
        </p:spPr>
        <p:txBody>
          <a:bodyPr/>
          <a:lstStyle/>
          <a:p>
            <a:r>
              <a:rPr lang="zh-CN" altLang="en-US">
                <a:ea typeface="黑体" panose="02010609060101010101" pitchFamily="49" charset="-122"/>
              </a:rPr>
              <a:t>二、广义的人机界面</a:t>
            </a:r>
          </a:p>
        </p:txBody>
      </p:sp>
      <p:sp>
        <p:nvSpPr>
          <p:cNvPr id="4099" name="Rectangle 3"/>
          <p:cNvSpPr>
            <a:spLocks noGrp="1" noChangeArrowheads="1"/>
          </p:cNvSpPr>
          <p:nvPr>
            <p:ph type="body" idx="4294967295"/>
          </p:nvPr>
        </p:nvSpPr>
        <p:spPr>
          <a:xfrm>
            <a:off x="250825" y="1628775"/>
            <a:ext cx="8893175" cy="5030788"/>
          </a:xfrm>
        </p:spPr>
        <p:txBody>
          <a:bodyPr/>
          <a:lstStyle/>
          <a:p>
            <a:pPr>
              <a:buNone/>
            </a:pPr>
            <a:r>
              <a:rPr lang="zh-CN" altLang="en-US" sz="3600" b="1" dirty="0">
                <a:ea typeface="黑体" panose="02010609060101010101" pitchFamily="49" charset="-122"/>
              </a:rPr>
              <a:t>将人</a:t>
            </a:r>
            <a:r>
              <a:rPr lang="en-US" altLang="zh-CN" sz="3600" b="1" dirty="0">
                <a:ea typeface="黑体" panose="02010609060101010101" pitchFamily="49" charset="-122"/>
              </a:rPr>
              <a:t>——</a:t>
            </a:r>
            <a:r>
              <a:rPr lang="zh-CN" altLang="en-US" sz="3600" b="1" dirty="0">
                <a:ea typeface="黑体" panose="02010609060101010101" pitchFamily="49" charset="-122"/>
              </a:rPr>
              <a:t>机器接口 广义地称作</a:t>
            </a:r>
            <a:r>
              <a:rPr lang="zh-CN" altLang="en-US" sz="3600" b="1" dirty="0">
                <a:solidFill>
                  <a:srgbClr val="FF0000"/>
                </a:solidFill>
                <a:ea typeface="黑体" panose="02010609060101010101" pitchFamily="49" charset="-122"/>
              </a:rPr>
              <a:t>人机界面</a:t>
            </a:r>
            <a:r>
              <a:rPr lang="en-US" altLang="zh-CN" sz="3600" dirty="0">
                <a:solidFill>
                  <a:srgbClr val="FF0000"/>
                </a:solidFill>
                <a:ea typeface="黑体" panose="02010609060101010101" pitchFamily="49" charset="-122"/>
              </a:rPr>
              <a:t>(Human-Computer Interface )</a:t>
            </a:r>
            <a:r>
              <a:rPr lang="zh-CN" altLang="en-US" sz="3600" b="1" dirty="0">
                <a:ea typeface="黑体" panose="02010609060101010101" pitchFamily="49" charset="-122"/>
              </a:rPr>
              <a:t>，或称为硬件人机界面。</a:t>
            </a:r>
          </a:p>
          <a:p>
            <a:pPr>
              <a:buFontTx/>
              <a:buNone/>
            </a:pPr>
            <a:endParaRPr lang="zh-CN" altLang="en-US" sz="3600" dirty="0">
              <a:ea typeface="黑体" panose="02010609060101010101" pitchFamily="49" charset="-122"/>
            </a:endParaRPr>
          </a:p>
          <a:p>
            <a:pPr>
              <a:buFontTx/>
              <a:buNone/>
            </a:pPr>
            <a:endParaRPr lang="en-US" altLang="zh-CN" dirty="0">
              <a:ea typeface="黑体" panose="02010609060101010101" pitchFamily="49" charset="-122"/>
            </a:endParaRPr>
          </a:p>
        </p:txBody>
      </p:sp>
      <p:grpSp>
        <p:nvGrpSpPr>
          <p:cNvPr id="4" name="Group 1"/>
          <p:cNvGrpSpPr/>
          <p:nvPr/>
        </p:nvGrpSpPr>
        <p:grpSpPr>
          <a:xfrm>
            <a:off x="3686741" y="3948549"/>
            <a:ext cx="1865767" cy="1685052"/>
            <a:chOff x="3033339" y="2000683"/>
            <a:chExt cx="2808245" cy="2536243"/>
          </a:xfrm>
        </p:grpSpPr>
        <p:sp>
          <p:nvSpPr>
            <p:cNvPr id="5" name="Freeform 77"/>
            <p:cNvSpPr/>
            <p:nvPr/>
          </p:nvSpPr>
          <p:spPr bwMode="auto">
            <a:xfrm>
              <a:off x="3033339" y="2000683"/>
              <a:ext cx="2808245" cy="2536243"/>
            </a:xfrm>
            <a:custGeom>
              <a:avLst/>
              <a:gdLst>
                <a:gd name="T0" fmla="*/ 191 w 422"/>
                <a:gd name="T1" fmla="*/ 380 h 380"/>
                <a:gd name="T2" fmla="*/ 4 w 422"/>
                <a:gd name="T3" fmla="*/ 225 h 380"/>
                <a:gd name="T4" fmla="*/ 2 w 422"/>
                <a:gd name="T5" fmla="*/ 167 h 380"/>
                <a:gd name="T6" fmla="*/ 191 w 422"/>
                <a:gd name="T7" fmla="*/ 0 h 380"/>
                <a:gd name="T8" fmla="*/ 296 w 422"/>
                <a:gd name="T9" fmla="*/ 32 h 380"/>
                <a:gd name="T10" fmla="*/ 381 w 422"/>
                <a:gd name="T11" fmla="*/ 188 h 380"/>
                <a:gd name="T12" fmla="*/ 422 w 422"/>
                <a:gd name="T13" fmla="*/ 188 h 380"/>
                <a:gd name="T14" fmla="*/ 358 w 422"/>
                <a:gd name="T15" fmla="*/ 265 h 380"/>
                <a:gd name="T16" fmla="*/ 295 w 422"/>
                <a:gd name="T17" fmla="*/ 188 h 380"/>
                <a:gd name="T18" fmla="*/ 337 w 422"/>
                <a:gd name="T19" fmla="*/ 188 h 380"/>
                <a:gd name="T20" fmla="*/ 191 w 422"/>
                <a:gd name="T21" fmla="*/ 44 h 380"/>
                <a:gd name="T22" fmla="*/ 47 w 422"/>
                <a:gd name="T23" fmla="*/ 163 h 380"/>
                <a:gd name="T24" fmla="*/ 48 w 422"/>
                <a:gd name="T25" fmla="*/ 217 h 380"/>
                <a:gd name="T26" fmla="*/ 78 w 422"/>
                <a:gd name="T27" fmla="*/ 283 h 380"/>
                <a:gd name="T28" fmla="*/ 218 w 422"/>
                <a:gd name="T29" fmla="*/ 354 h 380"/>
                <a:gd name="T30" fmla="*/ 351 w 422"/>
                <a:gd name="T31" fmla="*/ 292 h 380"/>
                <a:gd name="T32" fmla="*/ 351 w 422"/>
                <a:gd name="T33" fmla="*/ 292 h 380"/>
                <a:gd name="T34" fmla="*/ 191 w 422"/>
                <a:gd name="T35"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2" h="380">
                  <a:moveTo>
                    <a:pt x="191" y="380"/>
                  </a:moveTo>
                  <a:cubicBezTo>
                    <a:pt x="98" y="380"/>
                    <a:pt x="21" y="313"/>
                    <a:pt x="4" y="225"/>
                  </a:cubicBezTo>
                  <a:cubicBezTo>
                    <a:pt x="1" y="206"/>
                    <a:pt x="0" y="186"/>
                    <a:pt x="2" y="167"/>
                  </a:cubicBezTo>
                  <a:cubicBezTo>
                    <a:pt x="14" y="73"/>
                    <a:pt x="94" y="0"/>
                    <a:pt x="191" y="0"/>
                  </a:cubicBezTo>
                  <a:cubicBezTo>
                    <a:pt x="228" y="0"/>
                    <a:pt x="265" y="11"/>
                    <a:pt x="296" y="32"/>
                  </a:cubicBezTo>
                  <a:cubicBezTo>
                    <a:pt x="347" y="66"/>
                    <a:pt x="380" y="123"/>
                    <a:pt x="381" y="188"/>
                  </a:cubicBezTo>
                  <a:cubicBezTo>
                    <a:pt x="422" y="188"/>
                    <a:pt x="422" y="188"/>
                    <a:pt x="422" y="188"/>
                  </a:cubicBezTo>
                  <a:cubicBezTo>
                    <a:pt x="358" y="265"/>
                    <a:pt x="358" y="265"/>
                    <a:pt x="358" y="265"/>
                  </a:cubicBezTo>
                  <a:cubicBezTo>
                    <a:pt x="295" y="188"/>
                    <a:pt x="295" y="188"/>
                    <a:pt x="295" y="188"/>
                  </a:cubicBezTo>
                  <a:cubicBezTo>
                    <a:pt x="337" y="188"/>
                    <a:pt x="337" y="188"/>
                    <a:pt x="337" y="188"/>
                  </a:cubicBezTo>
                  <a:cubicBezTo>
                    <a:pt x="336" y="108"/>
                    <a:pt x="271" y="44"/>
                    <a:pt x="191" y="44"/>
                  </a:cubicBezTo>
                  <a:cubicBezTo>
                    <a:pt x="119" y="44"/>
                    <a:pt x="60" y="95"/>
                    <a:pt x="47" y="163"/>
                  </a:cubicBezTo>
                  <a:cubicBezTo>
                    <a:pt x="44" y="181"/>
                    <a:pt x="44" y="200"/>
                    <a:pt x="48" y="217"/>
                  </a:cubicBezTo>
                  <a:cubicBezTo>
                    <a:pt x="52" y="242"/>
                    <a:pt x="63" y="264"/>
                    <a:pt x="78" y="283"/>
                  </a:cubicBezTo>
                  <a:cubicBezTo>
                    <a:pt x="110" y="326"/>
                    <a:pt x="161" y="354"/>
                    <a:pt x="218" y="354"/>
                  </a:cubicBezTo>
                  <a:cubicBezTo>
                    <a:pt x="272" y="354"/>
                    <a:pt x="319" y="330"/>
                    <a:pt x="351" y="292"/>
                  </a:cubicBezTo>
                  <a:cubicBezTo>
                    <a:pt x="351" y="292"/>
                    <a:pt x="351" y="292"/>
                    <a:pt x="351" y="292"/>
                  </a:cubicBezTo>
                  <a:cubicBezTo>
                    <a:pt x="317" y="345"/>
                    <a:pt x="258" y="380"/>
                    <a:pt x="191" y="380"/>
                  </a:cubicBezTo>
                  <a:close/>
                </a:path>
              </a:pathLst>
            </a:custGeom>
            <a:solidFill>
              <a:schemeClr val="accent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black"/>
                </a:solidFill>
                <a:effectLst/>
                <a:uLnTx/>
                <a:uFillTx/>
                <a:cs typeface="+mn-ea"/>
                <a:sym typeface="+mn-lt"/>
              </a:endParaRPr>
            </a:p>
          </p:txBody>
        </p:sp>
        <p:grpSp>
          <p:nvGrpSpPr>
            <p:cNvPr id="6" name="Group 2"/>
            <p:cNvGrpSpPr/>
            <p:nvPr/>
          </p:nvGrpSpPr>
          <p:grpSpPr>
            <a:xfrm>
              <a:off x="3647012" y="2628303"/>
              <a:ext cx="1277203" cy="1281001"/>
              <a:chOff x="2539023" y="2225227"/>
              <a:chExt cx="1277203" cy="1281001"/>
            </a:xfrm>
          </p:grpSpPr>
          <p:sp>
            <p:nvSpPr>
              <p:cNvPr id="7" name="Freeform 13"/>
              <p:cNvSpPr/>
              <p:nvPr/>
            </p:nvSpPr>
            <p:spPr bwMode="auto">
              <a:xfrm>
                <a:off x="2539023" y="2453923"/>
                <a:ext cx="212740" cy="354821"/>
              </a:xfrm>
              <a:custGeom>
                <a:avLst/>
                <a:gdLst>
                  <a:gd name="T0" fmla="*/ 210 w 210"/>
                  <a:gd name="T1" fmla="*/ 54 h 350"/>
                  <a:gd name="T2" fmla="*/ 144 w 210"/>
                  <a:gd name="T3" fmla="*/ 0 h 350"/>
                  <a:gd name="T4" fmla="*/ 0 w 210"/>
                  <a:gd name="T5" fmla="*/ 342 h 350"/>
                  <a:gd name="T6" fmla="*/ 86 w 210"/>
                  <a:gd name="T7" fmla="*/ 350 h 350"/>
                  <a:gd name="T8" fmla="*/ 210 w 210"/>
                  <a:gd name="T9" fmla="*/ 54 h 350"/>
                </a:gdLst>
                <a:ahLst/>
                <a:cxnLst>
                  <a:cxn ang="0">
                    <a:pos x="T0" y="T1"/>
                  </a:cxn>
                  <a:cxn ang="0">
                    <a:pos x="T2" y="T3"/>
                  </a:cxn>
                  <a:cxn ang="0">
                    <a:pos x="T4" y="T5"/>
                  </a:cxn>
                  <a:cxn ang="0">
                    <a:pos x="T6" y="T7"/>
                  </a:cxn>
                  <a:cxn ang="0">
                    <a:pos x="T8" y="T9"/>
                  </a:cxn>
                </a:cxnLst>
                <a:rect l="0" t="0" r="r" b="b"/>
                <a:pathLst>
                  <a:path w="210" h="350">
                    <a:moveTo>
                      <a:pt x="210" y="54"/>
                    </a:moveTo>
                    <a:cubicBezTo>
                      <a:pt x="144" y="0"/>
                      <a:pt x="144" y="0"/>
                      <a:pt x="144" y="0"/>
                    </a:cubicBezTo>
                    <a:cubicBezTo>
                      <a:pt x="7" y="132"/>
                      <a:pt x="0" y="342"/>
                      <a:pt x="0" y="342"/>
                    </a:cubicBezTo>
                    <a:cubicBezTo>
                      <a:pt x="86" y="350"/>
                      <a:pt x="86" y="350"/>
                      <a:pt x="86" y="350"/>
                    </a:cubicBezTo>
                    <a:cubicBezTo>
                      <a:pt x="97" y="238"/>
                      <a:pt x="142" y="136"/>
                      <a:pt x="210" y="54"/>
                    </a:cubicBezTo>
                    <a:close/>
                  </a:path>
                </a:pathLst>
              </a:custGeom>
              <a:solidFill>
                <a:schemeClr val="tx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8" name="Freeform 14"/>
              <p:cNvSpPr/>
              <p:nvPr/>
            </p:nvSpPr>
            <p:spPr bwMode="auto">
              <a:xfrm>
                <a:off x="2539023" y="2918912"/>
                <a:ext cx="211981" cy="351022"/>
              </a:xfrm>
              <a:custGeom>
                <a:avLst/>
                <a:gdLst>
                  <a:gd name="T0" fmla="*/ 87 w 209"/>
                  <a:gd name="T1" fmla="*/ 0 h 347"/>
                  <a:gd name="T2" fmla="*/ 0 w 209"/>
                  <a:gd name="T3" fmla="*/ 9 h 347"/>
                  <a:gd name="T4" fmla="*/ 141 w 209"/>
                  <a:gd name="T5" fmla="*/ 347 h 347"/>
                  <a:gd name="T6" fmla="*/ 209 w 209"/>
                  <a:gd name="T7" fmla="*/ 291 h 347"/>
                  <a:gd name="T8" fmla="*/ 87 w 209"/>
                  <a:gd name="T9" fmla="*/ 0 h 347"/>
                </a:gdLst>
                <a:ahLst/>
                <a:cxnLst>
                  <a:cxn ang="0">
                    <a:pos x="T0" y="T1"/>
                  </a:cxn>
                  <a:cxn ang="0">
                    <a:pos x="T2" y="T3"/>
                  </a:cxn>
                  <a:cxn ang="0">
                    <a:pos x="T4" y="T5"/>
                  </a:cxn>
                  <a:cxn ang="0">
                    <a:pos x="T6" y="T7"/>
                  </a:cxn>
                  <a:cxn ang="0">
                    <a:pos x="T8" y="T9"/>
                  </a:cxn>
                </a:cxnLst>
                <a:rect l="0" t="0" r="r" b="b"/>
                <a:pathLst>
                  <a:path w="209" h="347">
                    <a:moveTo>
                      <a:pt x="87" y="0"/>
                    </a:moveTo>
                    <a:cubicBezTo>
                      <a:pt x="0" y="9"/>
                      <a:pt x="0" y="9"/>
                      <a:pt x="0" y="9"/>
                    </a:cubicBezTo>
                    <a:cubicBezTo>
                      <a:pt x="14" y="217"/>
                      <a:pt x="141" y="347"/>
                      <a:pt x="141" y="347"/>
                    </a:cubicBezTo>
                    <a:cubicBezTo>
                      <a:pt x="209" y="291"/>
                      <a:pt x="209" y="291"/>
                      <a:pt x="209" y="291"/>
                    </a:cubicBezTo>
                    <a:cubicBezTo>
                      <a:pt x="142" y="210"/>
                      <a:pt x="98" y="110"/>
                      <a:pt x="87" y="0"/>
                    </a:cubicBezTo>
                    <a:close/>
                  </a:path>
                </a:pathLst>
              </a:custGeom>
              <a:solidFill>
                <a:schemeClr val="tx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9" name="Freeform 15"/>
              <p:cNvSpPr/>
              <p:nvPr/>
            </p:nvSpPr>
            <p:spPr bwMode="auto">
              <a:xfrm>
                <a:off x="2767719" y="3288169"/>
                <a:ext cx="355581" cy="218059"/>
              </a:xfrm>
              <a:custGeom>
                <a:avLst/>
                <a:gdLst>
                  <a:gd name="T0" fmla="*/ 56 w 351"/>
                  <a:gd name="T1" fmla="*/ 0 h 215"/>
                  <a:gd name="T2" fmla="*/ 0 w 351"/>
                  <a:gd name="T3" fmla="*/ 68 h 215"/>
                  <a:gd name="T4" fmla="*/ 342 w 351"/>
                  <a:gd name="T5" fmla="*/ 212 h 215"/>
                  <a:gd name="T6" fmla="*/ 351 w 351"/>
                  <a:gd name="T7" fmla="*/ 123 h 215"/>
                  <a:gd name="T8" fmla="*/ 56 w 351"/>
                  <a:gd name="T9" fmla="*/ 0 h 215"/>
                </a:gdLst>
                <a:ahLst/>
                <a:cxnLst>
                  <a:cxn ang="0">
                    <a:pos x="T0" y="T1"/>
                  </a:cxn>
                  <a:cxn ang="0">
                    <a:pos x="T2" y="T3"/>
                  </a:cxn>
                  <a:cxn ang="0">
                    <a:pos x="T4" y="T5"/>
                  </a:cxn>
                  <a:cxn ang="0">
                    <a:pos x="T6" y="T7"/>
                  </a:cxn>
                  <a:cxn ang="0">
                    <a:pos x="T8" y="T9"/>
                  </a:cxn>
                </a:cxnLst>
                <a:rect l="0" t="0" r="r" b="b"/>
                <a:pathLst>
                  <a:path w="351" h="215">
                    <a:moveTo>
                      <a:pt x="56" y="0"/>
                    </a:moveTo>
                    <a:cubicBezTo>
                      <a:pt x="0" y="68"/>
                      <a:pt x="0" y="68"/>
                      <a:pt x="0" y="68"/>
                    </a:cubicBezTo>
                    <a:cubicBezTo>
                      <a:pt x="173" y="215"/>
                      <a:pt x="342" y="212"/>
                      <a:pt x="342" y="212"/>
                    </a:cubicBezTo>
                    <a:cubicBezTo>
                      <a:pt x="351" y="123"/>
                      <a:pt x="351" y="123"/>
                      <a:pt x="351" y="123"/>
                    </a:cubicBezTo>
                    <a:cubicBezTo>
                      <a:pt x="240" y="112"/>
                      <a:pt x="138" y="68"/>
                      <a:pt x="56" y="0"/>
                    </a:cubicBezTo>
                    <a:close/>
                  </a:path>
                </a:pathLst>
              </a:custGeom>
              <a:solidFill>
                <a:schemeClr val="tx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10" name="Freeform 16"/>
              <p:cNvSpPr/>
              <p:nvPr/>
            </p:nvSpPr>
            <p:spPr bwMode="auto">
              <a:xfrm>
                <a:off x="3224351" y="3290448"/>
                <a:ext cx="354821" cy="208182"/>
              </a:xfrm>
              <a:custGeom>
                <a:avLst/>
                <a:gdLst>
                  <a:gd name="T0" fmla="*/ 0 w 351"/>
                  <a:gd name="T1" fmla="*/ 121 h 206"/>
                  <a:gd name="T2" fmla="*/ 8 w 351"/>
                  <a:gd name="T3" fmla="*/ 206 h 206"/>
                  <a:gd name="T4" fmla="*/ 351 w 351"/>
                  <a:gd name="T5" fmla="*/ 66 h 206"/>
                  <a:gd name="T6" fmla="*/ 298 w 351"/>
                  <a:gd name="T7" fmla="*/ 0 h 206"/>
                  <a:gd name="T8" fmla="*/ 0 w 351"/>
                  <a:gd name="T9" fmla="*/ 121 h 206"/>
                </a:gdLst>
                <a:ahLst/>
                <a:cxnLst>
                  <a:cxn ang="0">
                    <a:pos x="T0" y="T1"/>
                  </a:cxn>
                  <a:cxn ang="0">
                    <a:pos x="T2" y="T3"/>
                  </a:cxn>
                  <a:cxn ang="0">
                    <a:pos x="T4" y="T5"/>
                  </a:cxn>
                  <a:cxn ang="0">
                    <a:pos x="T6" y="T7"/>
                  </a:cxn>
                  <a:cxn ang="0">
                    <a:pos x="T8" y="T9"/>
                  </a:cxn>
                </a:cxnLst>
                <a:rect l="0" t="0" r="r" b="b"/>
                <a:pathLst>
                  <a:path w="351" h="206">
                    <a:moveTo>
                      <a:pt x="0" y="121"/>
                    </a:moveTo>
                    <a:cubicBezTo>
                      <a:pt x="8" y="206"/>
                      <a:pt x="8" y="206"/>
                      <a:pt x="8" y="206"/>
                    </a:cubicBezTo>
                    <a:cubicBezTo>
                      <a:pt x="8" y="206"/>
                      <a:pt x="223" y="197"/>
                      <a:pt x="351" y="66"/>
                    </a:cubicBezTo>
                    <a:cubicBezTo>
                      <a:pt x="298" y="0"/>
                      <a:pt x="298" y="0"/>
                      <a:pt x="298" y="0"/>
                    </a:cubicBezTo>
                    <a:cubicBezTo>
                      <a:pt x="215" y="68"/>
                      <a:pt x="113" y="111"/>
                      <a:pt x="0" y="121"/>
                    </a:cubicBezTo>
                    <a:close/>
                  </a:path>
                </a:pathLst>
              </a:custGeom>
              <a:solidFill>
                <a:schemeClr val="tx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11" name="Freeform 17"/>
              <p:cNvSpPr/>
              <p:nvPr/>
            </p:nvSpPr>
            <p:spPr bwMode="auto">
              <a:xfrm>
                <a:off x="3600446" y="2918912"/>
                <a:ext cx="215780" cy="355580"/>
              </a:xfrm>
              <a:custGeom>
                <a:avLst/>
                <a:gdLst>
                  <a:gd name="T0" fmla="*/ 124 w 213"/>
                  <a:gd name="T1" fmla="*/ 0 h 351"/>
                  <a:gd name="T2" fmla="*/ 0 w 213"/>
                  <a:gd name="T3" fmla="*/ 294 h 351"/>
                  <a:gd name="T4" fmla="*/ 69 w 213"/>
                  <a:gd name="T5" fmla="*/ 351 h 351"/>
                  <a:gd name="T6" fmla="*/ 213 w 213"/>
                  <a:gd name="T7" fmla="*/ 9 h 351"/>
                  <a:gd name="T8" fmla="*/ 124 w 213"/>
                  <a:gd name="T9" fmla="*/ 0 h 351"/>
                </a:gdLst>
                <a:ahLst/>
                <a:cxnLst>
                  <a:cxn ang="0">
                    <a:pos x="T0" y="T1"/>
                  </a:cxn>
                  <a:cxn ang="0">
                    <a:pos x="T2" y="T3"/>
                  </a:cxn>
                  <a:cxn ang="0">
                    <a:pos x="T4" y="T5"/>
                  </a:cxn>
                  <a:cxn ang="0">
                    <a:pos x="T6" y="T7"/>
                  </a:cxn>
                  <a:cxn ang="0">
                    <a:pos x="T8" y="T9"/>
                  </a:cxn>
                </a:cxnLst>
                <a:rect l="0" t="0" r="r" b="b"/>
                <a:pathLst>
                  <a:path w="213" h="351">
                    <a:moveTo>
                      <a:pt x="124" y="0"/>
                    </a:moveTo>
                    <a:cubicBezTo>
                      <a:pt x="113" y="111"/>
                      <a:pt x="68" y="212"/>
                      <a:pt x="0" y="294"/>
                    </a:cubicBezTo>
                    <a:cubicBezTo>
                      <a:pt x="69" y="351"/>
                      <a:pt x="69" y="351"/>
                      <a:pt x="69" y="351"/>
                    </a:cubicBezTo>
                    <a:cubicBezTo>
                      <a:pt x="69" y="351"/>
                      <a:pt x="209" y="205"/>
                      <a:pt x="213" y="9"/>
                    </a:cubicBezTo>
                    <a:lnTo>
                      <a:pt x="124" y="0"/>
                    </a:lnTo>
                    <a:close/>
                  </a:path>
                </a:pathLst>
              </a:custGeom>
              <a:solidFill>
                <a:schemeClr val="tx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12" name="Freeform 18"/>
              <p:cNvSpPr/>
              <p:nvPr/>
            </p:nvSpPr>
            <p:spPr bwMode="auto">
              <a:xfrm>
                <a:off x="3605765" y="2456962"/>
                <a:ext cx="210461" cy="356340"/>
              </a:xfrm>
              <a:custGeom>
                <a:avLst/>
                <a:gdLst>
                  <a:gd name="T0" fmla="*/ 120 w 208"/>
                  <a:gd name="T1" fmla="*/ 352 h 352"/>
                  <a:gd name="T2" fmla="*/ 208 w 208"/>
                  <a:gd name="T3" fmla="*/ 344 h 352"/>
                  <a:gd name="T4" fmla="*/ 67 w 208"/>
                  <a:gd name="T5" fmla="*/ 0 h 352"/>
                  <a:gd name="T6" fmla="*/ 0 w 208"/>
                  <a:gd name="T7" fmla="*/ 56 h 352"/>
                  <a:gd name="T8" fmla="*/ 120 w 208"/>
                  <a:gd name="T9" fmla="*/ 352 h 352"/>
                </a:gdLst>
                <a:ahLst/>
                <a:cxnLst>
                  <a:cxn ang="0">
                    <a:pos x="T0" y="T1"/>
                  </a:cxn>
                  <a:cxn ang="0">
                    <a:pos x="T2" y="T3"/>
                  </a:cxn>
                  <a:cxn ang="0">
                    <a:pos x="T4" y="T5"/>
                  </a:cxn>
                  <a:cxn ang="0">
                    <a:pos x="T6" y="T7"/>
                  </a:cxn>
                  <a:cxn ang="0">
                    <a:pos x="T8" y="T9"/>
                  </a:cxn>
                </a:cxnLst>
                <a:rect l="0" t="0" r="r" b="b"/>
                <a:pathLst>
                  <a:path w="208" h="352">
                    <a:moveTo>
                      <a:pt x="120" y="352"/>
                    </a:moveTo>
                    <a:cubicBezTo>
                      <a:pt x="208" y="344"/>
                      <a:pt x="208" y="344"/>
                      <a:pt x="208" y="344"/>
                    </a:cubicBezTo>
                    <a:cubicBezTo>
                      <a:pt x="208" y="344"/>
                      <a:pt x="207" y="153"/>
                      <a:pt x="67" y="0"/>
                    </a:cubicBezTo>
                    <a:cubicBezTo>
                      <a:pt x="0" y="56"/>
                      <a:pt x="0" y="56"/>
                      <a:pt x="0" y="56"/>
                    </a:cubicBezTo>
                    <a:cubicBezTo>
                      <a:pt x="67" y="138"/>
                      <a:pt x="110" y="240"/>
                      <a:pt x="120" y="352"/>
                    </a:cubicBezTo>
                    <a:close/>
                  </a:path>
                </a:pathLst>
              </a:custGeom>
              <a:solidFill>
                <a:schemeClr val="tx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13" name="Freeform 19"/>
              <p:cNvSpPr/>
              <p:nvPr/>
            </p:nvSpPr>
            <p:spPr bwMode="auto">
              <a:xfrm>
                <a:off x="3232709" y="2225227"/>
                <a:ext cx="354821" cy="212740"/>
              </a:xfrm>
              <a:custGeom>
                <a:avLst/>
                <a:gdLst>
                  <a:gd name="T0" fmla="*/ 296 w 351"/>
                  <a:gd name="T1" fmla="*/ 210 h 210"/>
                  <a:gd name="T2" fmla="*/ 351 w 351"/>
                  <a:gd name="T3" fmla="*/ 144 h 210"/>
                  <a:gd name="T4" fmla="*/ 9 w 351"/>
                  <a:gd name="T5" fmla="*/ 0 h 210"/>
                  <a:gd name="T6" fmla="*/ 0 w 351"/>
                  <a:gd name="T7" fmla="*/ 86 h 210"/>
                  <a:gd name="T8" fmla="*/ 296 w 351"/>
                  <a:gd name="T9" fmla="*/ 210 h 210"/>
                </a:gdLst>
                <a:ahLst/>
                <a:cxnLst>
                  <a:cxn ang="0">
                    <a:pos x="T0" y="T1"/>
                  </a:cxn>
                  <a:cxn ang="0">
                    <a:pos x="T2" y="T3"/>
                  </a:cxn>
                  <a:cxn ang="0">
                    <a:pos x="T4" y="T5"/>
                  </a:cxn>
                  <a:cxn ang="0">
                    <a:pos x="T6" y="T7"/>
                  </a:cxn>
                  <a:cxn ang="0">
                    <a:pos x="T8" y="T9"/>
                  </a:cxn>
                </a:cxnLst>
                <a:rect l="0" t="0" r="r" b="b"/>
                <a:pathLst>
                  <a:path w="351" h="210">
                    <a:moveTo>
                      <a:pt x="296" y="210"/>
                    </a:moveTo>
                    <a:cubicBezTo>
                      <a:pt x="351" y="144"/>
                      <a:pt x="351" y="144"/>
                      <a:pt x="351" y="144"/>
                    </a:cubicBezTo>
                    <a:cubicBezTo>
                      <a:pt x="351" y="144"/>
                      <a:pt x="238" y="19"/>
                      <a:pt x="9" y="0"/>
                    </a:cubicBezTo>
                    <a:cubicBezTo>
                      <a:pt x="0" y="86"/>
                      <a:pt x="0" y="86"/>
                      <a:pt x="0" y="86"/>
                    </a:cubicBezTo>
                    <a:cubicBezTo>
                      <a:pt x="112" y="97"/>
                      <a:pt x="214" y="142"/>
                      <a:pt x="296" y="210"/>
                    </a:cubicBezTo>
                    <a:close/>
                  </a:path>
                </a:pathLst>
              </a:custGeom>
              <a:solidFill>
                <a:schemeClr val="tx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14" name="Freeform 20"/>
              <p:cNvSpPr/>
              <p:nvPr/>
            </p:nvSpPr>
            <p:spPr bwMode="auto">
              <a:xfrm>
                <a:off x="2772278" y="2225227"/>
                <a:ext cx="354821" cy="209701"/>
              </a:xfrm>
              <a:custGeom>
                <a:avLst/>
                <a:gdLst>
                  <a:gd name="T0" fmla="*/ 351 w 351"/>
                  <a:gd name="T1" fmla="*/ 85 h 207"/>
                  <a:gd name="T2" fmla="*/ 343 w 351"/>
                  <a:gd name="T3" fmla="*/ 0 h 207"/>
                  <a:gd name="T4" fmla="*/ 0 w 351"/>
                  <a:gd name="T5" fmla="*/ 141 h 207"/>
                  <a:gd name="T6" fmla="*/ 54 w 351"/>
                  <a:gd name="T7" fmla="*/ 207 h 207"/>
                  <a:gd name="T8" fmla="*/ 351 w 351"/>
                  <a:gd name="T9" fmla="*/ 85 h 207"/>
                </a:gdLst>
                <a:ahLst/>
                <a:cxnLst>
                  <a:cxn ang="0">
                    <a:pos x="T0" y="T1"/>
                  </a:cxn>
                  <a:cxn ang="0">
                    <a:pos x="T2" y="T3"/>
                  </a:cxn>
                  <a:cxn ang="0">
                    <a:pos x="T4" y="T5"/>
                  </a:cxn>
                  <a:cxn ang="0">
                    <a:pos x="T6" y="T7"/>
                  </a:cxn>
                  <a:cxn ang="0">
                    <a:pos x="T8" y="T9"/>
                  </a:cxn>
                </a:cxnLst>
                <a:rect l="0" t="0" r="r" b="b"/>
                <a:pathLst>
                  <a:path w="351" h="207">
                    <a:moveTo>
                      <a:pt x="351" y="85"/>
                    </a:moveTo>
                    <a:cubicBezTo>
                      <a:pt x="343" y="0"/>
                      <a:pt x="343" y="0"/>
                      <a:pt x="343" y="0"/>
                    </a:cubicBezTo>
                    <a:cubicBezTo>
                      <a:pt x="343" y="0"/>
                      <a:pt x="153" y="0"/>
                      <a:pt x="0" y="141"/>
                    </a:cubicBezTo>
                    <a:cubicBezTo>
                      <a:pt x="54" y="207"/>
                      <a:pt x="54" y="207"/>
                      <a:pt x="54" y="207"/>
                    </a:cubicBezTo>
                    <a:cubicBezTo>
                      <a:pt x="136" y="139"/>
                      <a:pt x="239" y="95"/>
                      <a:pt x="351" y="85"/>
                    </a:cubicBezTo>
                    <a:close/>
                  </a:path>
                </a:pathLst>
              </a:custGeom>
              <a:solidFill>
                <a:schemeClr val="tx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grpSp>
            <p:nvGrpSpPr>
              <p:cNvPr id="15" name="Group 82"/>
              <p:cNvGrpSpPr/>
              <p:nvPr/>
            </p:nvGrpSpPr>
            <p:grpSpPr>
              <a:xfrm>
                <a:off x="2973556" y="2649766"/>
                <a:ext cx="432353" cy="445258"/>
                <a:chOff x="3681413" y="3632200"/>
                <a:chExt cx="638175" cy="657225"/>
              </a:xfrm>
              <a:solidFill>
                <a:schemeClr val="tx2"/>
              </a:solidFill>
            </p:grpSpPr>
            <p:sp>
              <p:nvSpPr>
                <p:cNvPr id="16" name="Freeform 14"/>
                <p:cNvSpPr>
                  <a:spLocks noEditPoints="1"/>
                </p:cNvSpPr>
                <p:nvPr/>
              </p:nvSpPr>
              <p:spPr bwMode="auto">
                <a:xfrm>
                  <a:off x="3976688" y="3681413"/>
                  <a:ext cx="342900" cy="533400"/>
                </a:xfrm>
                <a:custGeom>
                  <a:avLst/>
                  <a:gdLst/>
                  <a:ahLst/>
                  <a:cxnLst>
                    <a:cxn ang="0">
                      <a:pos x="135" y="53"/>
                    </a:cxn>
                    <a:cxn ang="0">
                      <a:pos x="134" y="52"/>
                    </a:cxn>
                    <a:cxn ang="0">
                      <a:pos x="121" y="47"/>
                    </a:cxn>
                    <a:cxn ang="0">
                      <a:pos x="112" y="56"/>
                    </a:cxn>
                    <a:cxn ang="0">
                      <a:pos x="103" y="46"/>
                    </a:cxn>
                    <a:cxn ang="0">
                      <a:pos x="103" y="46"/>
                    </a:cxn>
                    <a:cxn ang="0">
                      <a:pos x="91" y="52"/>
                    </a:cxn>
                    <a:cxn ang="0">
                      <a:pos x="88" y="53"/>
                    </a:cxn>
                    <a:cxn ang="0">
                      <a:pos x="71" y="55"/>
                    </a:cxn>
                    <a:cxn ang="0">
                      <a:pos x="29" y="9"/>
                    </a:cxn>
                    <a:cxn ang="0">
                      <a:pos x="22" y="2"/>
                    </a:cxn>
                    <a:cxn ang="0">
                      <a:pos x="18" y="1"/>
                    </a:cxn>
                    <a:cxn ang="0">
                      <a:pos x="10" y="2"/>
                    </a:cxn>
                    <a:cxn ang="0">
                      <a:pos x="3" y="21"/>
                    </a:cxn>
                    <a:cxn ang="0">
                      <a:pos x="12" y="36"/>
                    </a:cxn>
                    <a:cxn ang="0">
                      <a:pos x="16" y="41"/>
                    </a:cxn>
                    <a:cxn ang="0">
                      <a:pos x="63" y="82"/>
                    </a:cxn>
                    <a:cxn ang="0">
                      <a:pos x="75" y="84"/>
                    </a:cxn>
                    <a:cxn ang="0">
                      <a:pos x="75" y="158"/>
                    </a:cxn>
                    <a:cxn ang="0">
                      <a:pos x="77" y="168"/>
                    </a:cxn>
                    <a:cxn ang="0">
                      <a:pos x="77" y="170"/>
                    </a:cxn>
                    <a:cxn ang="0">
                      <a:pos x="77" y="305"/>
                    </a:cxn>
                    <a:cxn ang="0">
                      <a:pos x="93" y="321"/>
                    </a:cxn>
                    <a:cxn ang="0">
                      <a:pos x="110" y="305"/>
                    </a:cxn>
                    <a:cxn ang="0">
                      <a:pos x="110" y="190"/>
                    </a:cxn>
                    <a:cxn ang="0">
                      <a:pos x="112" y="190"/>
                    </a:cxn>
                    <a:cxn ang="0">
                      <a:pos x="112" y="190"/>
                    </a:cxn>
                    <a:cxn ang="0">
                      <a:pos x="112" y="305"/>
                    </a:cxn>
                    <a:cxn ang="0">
                      <a:pos x="129" y="321"/>
                    </a:cxn>
                    <a:cxn ang="0">
                      <a:pos x="129" y="321"/>
                    </a:cxn>
                    <a:cxn ang="0">
                      <a:pos x="146" y="305"/>
                    </a:cxn>
                    <a:cxn ang="0">
                      <a:pos x="146" y="173"/>
                    </a:cxn>
                    <a:cxn ang="0">
                      <a:pos x="149" y="175"/>
                    </a:cxn>
                    <a:cxn ang="0">
                      <a:pos x="155" y="177"/>
                    </a:cxn>
                    <a:cxn ang="0">
                      <a:pos x="168" y="170"/>
                    </a:cxn>
                    <a:cxn ang="0">
                      <a:pos x="135" y="53"/>
                    </a:cxn>
                    <a:cxn ang="0">
                      <a:pos x="112" y="127"/>
                    </a:cxn>
                    <a:cxn ang="0">
                      <a:pos x="112" y="127"/>
                    </a:cxn>
                    <a:cxn ang="0">
                      <a:pos x="103" y="115"/>
                    </a:cxn>
                    <a:cxn ang="0">
                      <a:pos x="112" y="57"/>
                    </a:cxn>
                    <a:cxn ang="0">
                      <a:pos x="112" y="57"/>
                    </a:cxn>
                    <a:cxn ang="0">
                      <a:pos x="121" y="115"/>
                    </a:cxn>
                    <a:cxn ang="0">
                      <a:pos x="112" y="127"/>
                    </a:cxn>
                    <a:cxn ang="0">
                      <a:pos x="149" y="143"/>
                    </a:cxn>
                    <a:cxn ang="0">
                      <a:pos x="149" y="103"/>
                    </a:cxn>
                    <a:cxn ang="0">
                      <a:pos x="149" y="143"/>
                    </a:cxn>
                    <a:cxn ang="0">
                      <a:pos x="149" y="143"/>
                    </a:cxn>
                    <a:cxn ang="0">
                      <a:pos x="149" y="143"/>
                    </a:cxn>
                  </a:cxnLst>
                  <a:rect l="0" t="0" r="r" b="b"/>
                  <a:pathLst>
                    <a:path w="207" h="321">
                      <a:moveTo>
                        <a:pt x="135" y="53"/>
                      </a:moveTo>
                      <a:cubicBezTo>
                        <a:pt x="135" y="53"/>
                        <a:pt x="134" y="52"/>
                        <a:pt x="134" y="52"/>
                      </a:cubicBezTo>
                      <a:cubicBezTo>
                        <a:pt x="130" y="50"/>
                        <a:pt x="126" y="48"/>
                        <a:pt x="121" y="47"/>
                      </a:cubicBezTo>
                      <a:cubicBezTo>
                        <a:pt x="112" y="56"/>
                        <a:pt x="112" y="56"/>
                        <a:pt x="112" y="56"/>
                      </a:cubicBezTo>
                      <a:cubicBezTo>
                        <a:pt x="103" y="46"/>
                        <a:pt x="103" y="46"/>
                        <a:pt x="103" y="46"/>
                      </a:cubicBezTo>
                      <a:cubicBezTo>
                        <a:pt x="103" y="46"/>
                        <a:pt x="103" y="46"/>
                        <a:pt x="103" y="46"/>
                      </a:cubicBezTo>
                      <a:cubicBezTo>
                        <a:pt x="99" y="48"/>
                        <a:pt x="95" y="49"/>
                        <a:pt x="91" y="52"/>
                      </a:cubicBezTo>
                      <a:cubicBezTo>
                        <a:pt x="90" y="52"/>
                        <a:pt x="89" y="52"/>
                        <a:pt x="88" y="53"/>
                      </a:cubicBezTo>
                      <a:cubicBezTo>
                        <a:pt x="82" y="56"/>
                        <a:pt x="77" y="57"/>
                        <a:pt x="71" y="55"/>
                      </a:cubicBezTo>
                      <a:cubicBezTo>
                        <a:pt x="52" y="49"/>
                        <a:pt x="34" y="19"/>
                        <a:pt x="29" y="9"/>
                      </a:cubicBezTo>
                      <a:cubicBezTo>
                        <a:pt x="27" y="6"/>
                        <a:pt x="25" y="4"/>
                        <a:pt x="22" y="2"/>
                      </a:cubicBezTo>
                      <a:cubicBezTo>
                        <a:pt x="18" y="1"/>
                        <a:pt x="18" y="1"/>
                        <a:pt x="18" y="1"/>
                      </a:cubicBezTo>
                      <a:cubicBezTo>
                        <a:pt x="16" y="0"/>
                        <a:pt x="13" y="1"/>
                        <a:pt x="10" y="2"/>
                      </a:cubicBezTo>
                      <a:cubicBezTo>
                        <a:pt x="3" y="5"/>
                        <a:pt x="0" y="14"/>
                        <a:pt x="3" y="21"/>
                      </a:cubicBezTo>
                      <a:cubicBezTo>
                        <a:pt x="4" y="23"/>
                        <a:pt x="7" y="29"/>
                        <a:pt x="12" y="36"/>
                      </a:cubicBezTo>
                      <a:cubicBezTo>
                        <a:pt x="16" y="41"/>
                        <a:pt x="16" y="41"/>
                        <a:pt x="16" y="41"/>
                      </a:cubicBezTo>
                      <a:cubicBezTo>
                        <a:pt x="26" y="56"/>
                        <a:pt x="42" y="75"/>
                        <a:pt x="63" y="82"/>
                      </a:cubicBezTo>
                      <a:cubicBezTo>
                        <a:pt x="67" y="83"/>
                        <a:pt x="71" y="84"/>
                        <a:pt x="75" y="84"/>
                      </a:cubicBezTo>
                      <a:cubicBezTo>
                        <a:pt x="75" y="158"/>
                        <a:pt x="75" y="158"/>
                        <a:pt x="75" y="158"/>
                      </a:cubicBezTo>
                      <a:cubicBezTo>
                        <a:pt x="75" y="162"/>
                        <a:pt x="76" y="165"/>
                        <a:pt x="77" y="168"/>
                      </a:cubicBezTo>
                      <a:cubicBezTo>
                        <a:pt x="77" y="169"/>
                        <a:pt x="77" y="170"/>
                        <a:pt x="77" y="170"/>
                      </a:cubicBezTo>
                      <a:cubicBezTo>
                        <a:pt x="77" y="305"/>
                        <a:pt x="77" y="305"/>
                        <a:pt x="77" y="305"/>
                      </a:cubicBezTo>
                      <a:cubicBezTo>
                        <a:pt x="77" y="314"/>
                        <a:pt x="84" y="321"/>
                        <a:pt x="93" y="321"/>
                      </a:cubicBezTo>
                      <a:cubicBezTo>
                        <a:pt x="103" y="321"/>
                        <a:pt x="110" y="314"/>
                        <a:pt x="110" y="305"/>
                      </a:cubicBezTo>
                      <a:cubicBezTo>
                        <a:pt x="110" y="190"/>
                        <a:pt x="110" y="190"/>
                        <a:pt x="110" y="190"/>
                      </a:cubicBezTo>
                      <a:cubicBezTo>
                        <a:pt x="111" y="190"/>
                        <a:pt x="111" y="190"/>
                        <a:pt x="112" y="190"/>
                      </a:cubicBezTo>
                      <a:cubicBezTo>
                        <a:pt x="112" y="190"/>
                        <a:pt x="112" y="190"/>
                        <a:pt x="112" y="190"/>
                      </a:cubicBezTo>
                      <a:cubicBezTo>
                        <a:pt x="112" y="305"/>
                        <a:pt x="112" y="305"/>
                        <a:pt x="112" y="305"/>
                      </a:cubicBezTo>
                      <a:cubicBezTo>
                        <a:pt x="112" y="314"/>
                        <a:pt x="120" y="321"/>
                        <a:pt x="129" y="321"/>
                      </a:cubicBezTo>
                      <a:cubicBezTo>
                        <a:pt x="129" y="321"/>
                        <a:pt x="129" y="321"/>
                        <a:pt x="129" y="321"/>
                      </a:cubicBezTo>
                      <a:cubicBezTo>
                        <a:pt x="138" y="321"/>
                        <a:pt x="146" y="314"/>
                        <a:pt x="146" y="305"/>
                      </a:cubicBezTo>
                      <a:cubicBezTo>
                        <a:pt x="146" y="173"/>
                        <a:pt x="146" y="173"/>
                        <a:pt x="146" y="173"/>
                      </a:cubicBezTo>
                      <a:cubicBezTo>
                        <a:pt x="146" y="174"/>
                        <a:pt x="147" y="175"/>
                        <a:pt x="149" y="175"/>
                      </a:cubicBezTo>
                      <a:cubicBezTo>
                        <a:pt x="151" y="176"/>
                        <a:pt x="153" y="177"/>
                        <a:pt x="155" y="177"/>
                      </a:cubicBezTo>
                      <a:cubicBezTo>
                        <a:pt x="160" y="177"/>
                        <a:pt x="165" y="174"/>
                        <a:pt x="168" y="170"/>
                      </a:cubicBezTo>
                      <a:cubicBezTo>
                        <a:pt x="207" y="97"/>
                        <a:pt x="153" y="64"/>
                        <a:pt x="135" y="53"/>
                      </a:cubicBezTo>
                      <a:close/>
                      <a:moveTo>
                        <a:pt x="112" y="127"/>
                      </a:moveTo>
                      <a:cubicBezTo>
                        <a:pt x="112" y="127"/>
                        <a:pt x="112" y="127"/>
                        <a:pt x="112" y="127"/>
                      </a:cubicBezTo>
                      <a:cubicBezTo>
                        <a:pt x="103" y="115"/>
                        <a:pt x="103" y="115"/>
                        <a:pt x="103" y="115"/>
                      </a:cubicBezTo>
                      <a:cubicBezTo>
                        <a:pt x="112" y="57"/>
                        <a:pt x="112" y="57"/>
                        <a:pt x="112" y="57"/>
                      </a:cubicBezTo>
                      <a:cubicBezTo>
                        <a:pt x="112" y="57"/>
                        <a:pt x="112" y="57"/>
                        <a:pt x="112" y="57"/>
                      </a:cubicBezTo>
                      <a:cubicBezTo>
                        <a:pt x="121" y="115"/>
                        <a:pt x="121" y="115"/>
                        <a:pt x="121" y="115"/>
                      </a:cubicBezTo>
                      <a:lnTo>
                        <a:pt x="112" y="127"/>
                      </a:lnTo>
                      <a:close/>
                      <a:moveTo>
                        <a:pt x="149" y="143"/>
                      </a:moveTo>
                      <a:cubicBezTo>
                        <a:pt x="149" y="103"/>
                        <a:pt x="149" y="103"/>
                        <a:pt x="149" y="103"/>
                      </a:cubicBezTo>
                      <a:cubicBezTo>
                        <a:pt x="154" y="113"/>
                        <a:pt x="156" y="126"/>
                        <a:pt x="149" y="143"/>
                      </a:cubicBezTo>
                      <a:close/>
                      <a:moveTo>
                        <a:pt x="149" y="143"/>
                      </a:moveTo>
                      <a:cubicBezTo>
                        <a:pt x="149" y="143"/>
                        <a:pt x="149" y="143"/>
                        <a:pt x="149" y="143"/>
                      </a:cubicBezTo>
                    </a:path>
                  </a:pathLst>
                </a:custGeom>
                <a:grpFill/>
                <a:ln w="9525">
                  <a:noFill/>
                  <a:round/>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17" name="Freeform 15"/>
                <p:cNvSpPr>
                  <a:spLocks noEditPoints="1"/>
                </p:cNvSpPr>
                <p:nvPr/>
              </p:nvSpPr>
              <p:spPr bwMode="auto">
                <a:xfrm>
                  <a:off x="4102100" y="3633788"/>
                  <a:ext cx="119063" cy="120650"/>
                </a:xfrm>
                <a:custGeom>
                  <a:avLst/>
                  <a:gdLst/>
                  <a:ahLst/>
                  <a:cxnLst>
                    <a:cxn ang="0">
                      <a:pos x="72" y="36"/>
                    </a:cxn>
                    <a:cxn ang="0">
                      <a:pos x="36" y="72"/>
                    </a:cxn>
                    <a:cxn ang="0">
                      <a:pos x="0" y="36"/>
                    </a:cxn>
                    <a:cxn ang="0">
                      <a:pos x="36" y="0"/>
                    </a:cxn>
                    <a:cxn ang="0">
                      <a:pos x="72" y="36"/>
                    </a:cxn>
                    <a:cxn ang="0">
                      <a:pos x="72" y="36"/>
                    </a:cxn>
                    <a:cxn ang="0">
                      <a:pos x="72" y="36"/>
                    </a:cxn>
                  </a:cxnLst>
                  <a:rect l="0" t="0" r="r" b="b"/>
                  <a:pathLst>
                    <a:path w="72" h="72">
                      <a:moveTo>
                        <a:pt x="72" y="36"/>
                      </a:moveTo>
                      <a:cubicBezTo>
                        <a:pt x="72" y="56"/>
                        <a:pt x="56" y="72"/>
                        <a:pt x="36" y="72"/>
                      </a:cubicBezTo>
                      <a:cubicBezTo>
                        <a:pt x="16" y="72"/>
                        <a:pt x="0" y="56"/>
                        <a:pt x="0" y="36"/>
                      </a:cubicBezTo>
                      <a:cubicBezTo>
                        <a:pt x="0" y="16"/>
                        <a:pt x="16" y="0"/>
                        <a:pt x="36" y="0"/>
                      </a:cubicBezTo>
                      <a:cubicBezTo>
                        <a:pt x="56" y="0"/>
                        <a:pt x="72" y="16"/>
                        <a:pt x="72" y="36"/>
                      </a:cubicBezTo>
                      <a:close/>
                      <a:moveTo>
                        <a:pt x="72" y="36"/>
                      </a:moveTo>
                      <a:cubicBezTo>
                        <a:pt x="72" y="36"/>
                        <a:pt x="72" y="36"/>
                        <a:pt x="72" y="36"/>
                      </a:cubicBezTo>
                    </a:path>
                  </a:pathLst>
                </a:custGeom>
                <a:grpFill/>
                <a:ln w="9525">
                  <a:noFill/>
                  <a:round/>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18" name="Freeform 16"/>
                <p:cNvSpPr>
                  <a:spLocks noEditPoints="1"/>
                </p:cNvSpPr>
                <p:nvPr/>
              </p:nvSpPr>
              <p:spPr bwMode="auto">
                <a:xfrm>
                  <a:off x="3703638" y="3632200"/>
                  <a:ext cx="361950" cy="338137"/>
                </a:xfrm>
                <a:custGeom>
                  <a:avLst/>
                  <a:gdLst/>
                  <a:ahLst/>
                  <a:cxnLst>
                    <a:cxn ang="0">
                      <a:pos x="197" y="203"/>
                    </a:cxn>
                    <a:cxn ang="0">
                      <a:pos x="20" y="203"/>
                    </a:cxn>
                    <a:cxn ang="0">
                      <a:pos x="0" y="182"/>
                    </a:cxn>
                    <a:cxn ang="0">
                      <a:pos x="0" y="20"/>
                    </a:cxn>
                    <a:cxn ang="0">
                      <a:pos x="20" y="0"/>
                    </a:cxn>
                    <a:cxn ang="0">
                      <a:pos x="197" y="0"/>
                    </a:cxn>
                    <a:cxn ang="0">
                      <a:pos x="218" y="20"/>
                    </a:cxn>
                    <a:cxn ang="0">
                      <a:pos x="218" y="182"/>
                    </a:cxn>
                    <a:cxn ang="0">
                      <a:pos x="197" y="203"/>
                    </a:cxn>
                    <a:cxn ang="0">
                      <a:pos x="20" y="13"/>
                    </a:cxn>
                    <a:cxn ang="0">
                      <a:pos x="13" y="20"/>
                    </a:cxn>
                    <a:cxn ang="0">
                      <a:pos x="13" y="182"/>
                    </a:cxn>
                    <a:cxn ang="0">
                      <a:pos x="20" y="189"/>
                    </a:cxn>
                    <a:cxn ang="0">
                      <a:pos x="197" y="189"/>
                    </a:cxn>
                    <a:cxn ang="0">
                      <a:pos x="204" y="182"/>
                    </a:cxn>
                    <a:cxn ang="0">
                      <a:pos x="204" y="20"/>
                    </a:cxn>
                    <a:cxn ang="0">
                      <a:pos x="197" y="13"/>
                    </a:cxn>
                    <a:cxn ang="0">
                      <a:pos x="20" y="13"/>
                    </a:cxn>
                    <a:cxn ang="0">
                      <a:pos x="20" y="13"/>
                    </a:cxn>
                    <a:cxn ang="0">
                      <a:pos x="20" y="13"/>
                    </a:cxn>
                  </a:cxnLst>
                  <a:rect l="0" t="0" r="r" b="b"/>
                  <a:pathLst>
                    <a:path w="218" h="203">
                      <a:moveTo>
                        <a:pt x="197" y="203"/>
                      </a:moveTo>
                      <a:cubicBezTo>
                        <a:pt x="20" y="203"/>
                        <a:pt x="20" y="203"/>
                        <a:pt x="20" y="203"/>
                      </a:cubicBezTo>
                      <a:cubicBezTo>
                        <a:pt x="9" y="203"/>
                        <a:pt x="0" y="194"/>
                        <a:pt x="0" y="182"/>
                      </a:cubicBezTo>
                      <a:cubicBezTo>
                        <a:pt x="0" y="20"/>
                        <a:pt x="0" y="20"/>
                        <a:pt x="0" y="20"/>
                      </a:cubicBezTo>
                      <a:cubicBezTo>
                        <a:pt x="0" y="9"/>
                        <a:pt x="9" y="0"/>
                        <a:pt x="20" y="0"/>
                      </a:cubicBezTo>
                      <a:cubicBezTo>
                        <a:pt x="197" y="0"/>
                        <a:pt x="197" y="0"/>
                        <a:pt x="197" y="0"/>
                      </a:cubicBezTo>
                      <a:cubicBezTo>
                        <a:pt x="208" y="0"/>
                        <a:pt x="218" y="9"/>
                        <a:pt x="218" y="20"/>
                      </a:cubicBezTo>
                      <a:cubicBezTo>
                        <a:pt x="218" y="182"/>
                        <a:pt x="218" y="182"/>
                        <a:pt x="218" y="182"/>
                      </a:cubicBezTo>
                      <a:cubicBezTo>
                        <a:pt x="218" y="194"/>
                        <a:pt x="208" y="203"/>
                        <a:pt x="197" y="203"/>
                      </a:cubicBezTo>
                      <a:close/>
                      <a:moveTo>
                        <a:pt x="20" y="13"/>
                      </a:moveTo>
                      <a:cubicBezTo>
                        <a:pt x="16" y="13"/>
                        <a:pt x="13" y="16"/>
                        <a:pt x="13" y="20"/>
                      </a:cubicBezTo>
                      <a:cubicBezTo>
                        <a:pt x="13" y="182"/>
                        <a:pt x="13" y="182"/>
                        <a:pt x="13" y="182"/>
                      </a:cubicBezTo>
                      <a:cubicBezTo>
                        <a:pt x="13" y="186"/>
                        <a:pt x="16" y="189"/>
                        <a:pt x="20" y="189"/>
                      </a:cubicBezTo>
                      <a:cubicBezTo>
                        <a:pt x="197" y="189"/>
                        <a:pt x="197" y="189"/>
                        <a:pt x="197" y="189"/>
                      </a:cubicBezTo>
                      <a:cubicBezTo>
                        <a:pt x="201" y="189"/>
                        <a:pt x="204" y="186"/>
                        <a:pt x="204" y="182"/>
                      </a:cubicBezTo>
                      <a:cubicBezTo>
                        <a:pt x="204" y="20"/>
                        <a:pt x="204" y="20"/>
                        <a:pt x="204" y="20"/>
                      </a:cubicBezTo>
                      <a:cubicBezTo>
                        <a:pt x="204" y="16"/>
                        <a:pt x="201" y="13"/>
                        <a:pt x="197" y="13"/>
                      </a:cubicBezTo>
                      <a:lnTo>
                        <a:pt x="20" y="13"/>
                      </a:lnTo>
                      <a:close/>
                      <a:moveTo>
                        <a:pt x="20" y="13"/>
                      </a:moveTo>
                      <a:cubicBezTo>
                        <a:pt x="20" y="13"/>
                        <a:pt x="20" y="13"/>
                        <a:pt x="20" y="13"/>
                      </a:cubicBezTo>
                    </a:path>
                  </a:pathLst>
                </a:custGeom>
                <a:grpFill/>
                <a:ln w="9525">
                  <a:noFill/>
                  <a:round/>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19" name="Freeform 17"/>
                <p:cNvSpPr>
                  <a:spLocks noEditPoints="1"/>
                </p:cNvSpPr>
                <p:nvPr/>
              </p:nvSpPr>
              <p:spPr bwMode="auto">
                <a:xfrm>
                  <a:off x="3743325" y="4003675"/>
                  <a:ext cx="96838" cy="93662"/>
                </a:xfrm>
                <a:custGeom>
                  <a:avLst/>
                  <a:gdLst/>
                  <a:ahLst/>
                  <a:cxnLst>
                    <a:cxn ang="0">
                      <a:pos x="58" y="29"/>
                    </a:cxn>
                    <a:cxn ang="0">
                      <a:pos x="29" y="57"/>
                    </a:cxn>
                    <a:cxn ang="0">
                      <a:pos x="0" y="29"/>
                    </a:cxn>
                    <a:cxn ang="0">
                      <a:pos x="29" y="0"/>
                    </a:cxn>
                    <a:cxn ang="0">
                      <a:pos x="58" y="29"/>
                    </a:cxn>
                    <a:cxn ang="0">
                      <a:pos x="58" y="29"/>
                    </a:cxn>
                    <a:cxn ang="0">
                      <a:pos x="58" y="29"/>
                    </a:cxn>
                  </a:cxnLst>
                  <a:rect l="0" t="0" r="r" b="b"/>
                  <a:pathLst>
                    <a:path w="58" h="57">
                      <a:moveTo>
                        <a:pt x="58" y="29"/>
                      </a:moveTo>
                      <a:cubicBezTo>
                        <a:pt x="58" y="45"/>
                        <a:pt x="45" y="57"/>
                        <a:pt x="29" y="57"/>
                      </a:cubicBezTo>
                      <a:cubicBezTo>
                        <a:pt x="13" y="57"/>
                        <a:pt x="0" y="45"/>
                        <a:pt x="0" y="29"/>
                      </a:cubicBezTo>
                      <a:cubicBezTo>
                        <a:pt x="0" y="13"/>
                        <a:pt x="13" y="0"/>
                        <a:pt x="29" y="0"/>
                      </a:cubicBezTo>
                      <a:cubicBezTo>
                        <a:pt x="45" y="0"/>
                        <a:pt x="58" y="13"/>
                        <a:pt x="58" y="29"/>
                      </a:cubicBezTo>
                      <a:close/>
                      <a:moveTo>
                        <a:pt x="58" y="29"/>
                      </a:moveTo>
                      <a:cubicBezTo>
                        <a:pt x="58" y="29"/>
                        <a:pt x="58" y="29"/>
                        <a:pt x="58" y="29"/>
                      </a:cubicBezTo>
                    </a:path>
                  </a:pathLst>
                </a:custGeom>
                <a:grpFill/>
                <a:ln w="9525">
                  <a:noFill/>
                  <a:round/>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20" name="Freeform 18"/>
                <p:cNvSpPr>
                  <a:spLocks noEditPoints="1"/>
                </p:cNvSpPr>
                <p:nvPr/>
              </p:nvSpPr>
              <p:spPr bwMode="auto">
                <a:xfrm>
                  <a:off x="3695700" y="4100513"/>
                  <a:ext cx="192088" cy="106362"/>
                </a:xfrm>
                <a:custGeom>
                  <a:avLst/>
                  <a:gdLst/>
                  <a:ahLst/>
                  <a:cxnLst>
                    <a:cxn ang="0">
                      <a:pos x="25" y="64"/>
                    </a:cxn>
                    <a:cxn ang="0">
                      <a:pos x="29" y="44"/>
                    </a:cxn>
                    <a:cxn ang="0">
                      <a:pos x="29" y="64"/>
                    </a:cxn>
                    <a:cxn ang="0">
                      <a:pos x="58" y="64"/>
                    </a:cxn>
                    <a:cxn ang="0">
                      <a:pos x="51" y="54"/>
                    </a:cxn>
                    <a:cxn ang="0">
                      <a:pos x="58" y="8"/>
                    </a:cxn>
                    <a:cxn ang="0">
                      <a:pos x="58" y="8"/>
                    </a:cxn>
                    <a:cxn ang="0">
                      <a:pos x="65" y="54"/>
                    </a:cxn>
                    <a:cxn ang="0">
                      <a:pos x="58" y="64"/>
                    </a:cxn>
                    <a:cxn ang="0">
                      <a:pos x="87" y="64"/>
                    </a:cxn>
                    <a:cxn ang="0">
                      <a:pos x="87" y="44"/>
                    </a:cxn>
                    <a:cxn ang="0">
                      <a:pos x="91" y="64"/>
                    </a:cxn>
                    <a:cxn ang="0">
                      <a:pos x="114" y="64"/>
                    </a:cxn>
                    <a:cxn ang="0">
                      <a:pos x="77" y="5"/>
                    </a:cxn>
                    <a:cxn ang="0">
                      <a:pos x="76" y="5"/>
                    </a:cxn>
                    <a:cxn ang="0">
                      <a:pos x="65" y="0"/>
                    </a:cxn>
                    <a:cxn ang="0">
                      <a:pos x="58" y="7"/>
                    </a:cxn>
                    <a:cxn ang="0">
                      <a:pos x="51" y="0"/>
                    </a:cxn>
                    <a:cxn ang="0">
                      <a:pos x="51" y="0"/>
                    </a:cxn>
                    <a:cxn ang="0">
                      <a:pos x="40" y="5"/>
                    </a:cxn>
                    <a:cxn ang="0">
                      <a:pos x="39" y="5"/>
                    </a:cxn>
                    <a:cxn ang="0">
                      <a:pos x="2" y="64"/>
                    </a:cxn>
                    <a:cxn ang="0">
                      <a:pos x="25" y="64"/>
                    </a:cxn>
                    <a:cxn ang="0">
                      <a:pos x="25" y="64"/>
                    </a:cxn>
                    <a:cxn ang="0">
                      <a:pos x="25" y="64"/>
                    </a:cxn>
                  </a:cxnLst>
                  <a:rect l="0" t="0" r="r" b="b"/>
                  <a:pathLst>
                    <a:path w="116" h="64">
                      <a:moveTo>
                        <a:pt x="25" y="64"/>
                      </a:moveTo>
                      <a:cubicBezTo>
                        <a:pt x="24" y="56"/>
                        <a:pt x="26" y="49"/>
                        <a:pt x="29" y="44"/>
                      </a:cubicBezTo>
                      <a:cubicBezTo>
                        <a:pt x="29" y="64"/>
                        <a:pt x="29" y="64"/>
                        <a:pt x="29" y="64"/>
                      </a:cubicBezTo>
                      <a:cubicBezTo>
                        <a:pt x="58" y="64"/>
                        <a:pt x="58" y="64"/>
                        <a:pt x="58" y="64"/>
                      </a:cubicBezTo>
                      <a:cubicBezTo>
                        <a:pt x="51" y="54"/>
                        <a:pt x="51" y="54"/>
                        <a:pt x="51" y="54"/>
                      </a:cubicBezTo>
                      <a:cubicBezTo>
                        <a:pt x="58" y="8"/>
                        <a:pt x="58" y="8"/>
                        <a:pt x="58" y="8"/>
                      </a:cubicBezTo>
                      <a:cubicBezTo>
                        <a:pt x="58" y="8"/>
                        <a:pt x="58" y="8"/>
                        <a:pt x="58" y="8"/>
                      </a:cubicBezTo>
                      <a:cubicBezTo>
                        <a:pt x="65" y="54"/>
                        <a:pt x="65" y="54"/>
                        <a:pt x="65" y="54"/>
                      </a:cubicBezTo>
                      <a:cubicBezTo>
                        <a:pt x="58" y="64"/>
                        <a:pt x="58" y="64"/>
                        <a:pt x="58" y="64"/>
                      </a:cubicBezTo>
                      <a:cubicBezTo>
                        <a:pt x="87" y="64"/>
                        <a:pt x="87" y="64"/>
                        <a:pt x="87" y="64"/>
                      </a:cubicBezTo>
                      <a:cubicBezTo>
                        <a:pt x="87" y="44"/>
                        <a:pt x="87" y="44"/>
                        <a:pt x="87" y="44"/>
                      </a:cubicBezTo>
                      <a:cubicBezTo>
                        <a:pt x="90" y="49"/>
                        <a:pt x="92" y="56"/>
                        <a:pt x="91" y="64"/>
                      </a:cubicBezTo>
                      <a:cubicBezTo>
                        <a:pt x="114" y="64"/>
                        <a:pt x="114" y="64"/>
                        <a:pt x="114" y="64"/>
                      </a:cubicBezTo>
                      <a:cubicBezTo>
                        <a:pt x="116" y="29"/>
                        <a:pt x="88" y="12"/>
                        <a:pt x="77" y="5"/>
                      </a:cubicBezTo>
                      <a:cubicBezTo>
                        <a:pt x="77" y="5"/>
                        <a:pt x="76" y="5"/>
                        <a:pt x="76" y="5"/>
                      </a:cubicBezTo>
                      <a:cubicBezTo>
                        <a:pt x="72" y="2"/>
                        <a:pt x="69" y="1"/>
                        <a:pt x="65" y="0"/>
                      </a:cubicBezTo>
                      <a:cubicBezTo>
                        <a:pt x="58" y="7"/>
                        <a:pt x="58" y="7"/>
                        <a:pt x="58" y="7"/>
                      </a:cubicBezTo>
                      <a:cubicBezTo>
                        <a:pt x="51" y="0"/>
                        <a:pt x="51" y="0"/>
                        <a:pt x="51" y="0"/>
                      </a:cubicBezTo>
                      <a:cubicBezTo>
                        <a:pt x="51" y="0"/>
                        <a:pt x="51" y="0"/>
                        <a:pt x="51" y="0"/>
                      </a:cubicBezTo>
                      <a:cubicBezTo>
                        <a:pt x="47" y="1"/>
                        <a:pt x="44" y="2"/>
                        <a:pt x="40" y="5"/>
                      </a:cubicBezTo>
                      <a:cubicBezTo>
                        <a:pt x="40" y="5"/>
                        <a:pt x="39" y="5"/>
                        <a:pt x="39" y="5"/>
                      </a:cubicBezTo>
                      <a:cubicBezTo>
                        <a:pt x="28" y="12"/>
                        <a:pt x="0" y="29"/>
                        <a:pt x="2" y="64"/>
                      </a:cubicBezTo>
                      <a:lnTo>
                        <a:pt x="25" y="64"/>
                      </a:lnTo>
                      <a:close/>
                      <a:moveTo>
                        <a:pt x="25" y="64"/>
                      </a:moveTo>
                      <a:cubicBezTo>
                        <a:pt x="25" y="64"/>
                        <a:pt x="25" y="64"/>
                        <a:pt x="25" y="64"/>
                      </a:cubicBezTo>
                    </a:path>
                  </a:pathLst>
                </a:custGeom>
                <a:grpFill/>
                <a:ln w="9525">
                  <a:noFill/>
                  <a:round/>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21" name="Freeform 19"/>
                <p:cNvSpPr>
                  <a:spLocks noEditPoints="1"/>
                </p:cNvSpPr>
                <p:nvPr/>
              </p:nvSpPr>
              <p:spPr bwMode="auto">
                <a:xfrm>
                  <a:off x="3929063" y="4003675"/>
                  <a:ext cx="93663" cy="93662"/>
                </a:xfrm>
                <a:custGeom>
                  <a:avLst/>
                  <a:gdLst/>
                  <a:ahLst/>
                  <a:cxnLst>
                    <a:cxn ang="0">
                      <a:pos x="57" y="29"/>
                    </a:cxn>
                    <a:cxn ang="0">
                      <a:pos x="28" y="57"/>
                    </a:cxn>
                    <a:cxn ang="0">
                      <a:pos x="0" y="29"/>
                    </a:cxn>
                    <a:cxn ang="0">
                      <a:pos x="28" y="0"/>
                    </a:cxn>
                    <a:cxn ang="0">
                      <a:pos x="57" y="29"/>
                    </a:cxn>
                    <a:cxn ang="0">
                      <a:pos x="57" y="29"/>
                    </a:cxn>
                    <a:cxn ang="0">
                      <a:pos x="57" y="29"/>
                    </a:cxn>
                  </a:cxnLst>
                  <a:rect l="0" t="0" r="r" b="b"/>
                  <a:pathLst>
                    <a:path w="57" h="57">
                      <a:moveTo>
                        <a:pt x="57" y="29"/>
                      </a:moveTo>
                      <a:cubicBezTo>
                        <a:pt x="57" y="45"/>
                        <a:pt x="44" y="57"/>
                        <a:pt x="28" y="57"/>
                      </a:cubicBezTo>
                      <a:cubicBezTo>
                        <a:pt x="13" y="57"/>
                        <a:pt x="0" y="45"/>
                        <a:pt x="0" y="29"/>
                      </a:cubicBezTo>
                      <a:cubicBezTo>
                        <a:pt x="0" y="13"/>
                        <a:pt x="13" y="0"/>
                        <a:pt x="28" y="0"/>
                      </a:cubicBezTo>
                      <a:cubicBezTo>
                        <a:pt x="44" y="0"/>
                        <a:pt x="57" y="13"/>
                        <a:pt x="57" y="29"/>
                      </a:cubicBezTo>
                      <a:close/>
                      <a:moveTo>
                        <a:pt x="57" y="29"/>
                      </a:moveTo>
                      <a:cubicBezTo>
                        <a:pt x="57" y="29"/>
                        <a:pt x="57" y="29"/>
                        <a:pt x="57" y="29"/>
                      </a:cubicBezTo>
                    </a:path>
                  </a:pathLst>
                </a:custGeom>
                <a:grpFill/>
                <a:ln w="9525">
                  <a:noFill/>
                  <a:round/>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22" name="Freeform 20"/>
                <p:cNvSpPr>
                  <a:spLocks noEditPoints="1"/>
                </p:cNvSpPr>
                <p:nvPr/>
              </p:nvSpPr>
              <p:spPr bwMode="auto">
                <a:xfrm>
                  <a:off x="3879850" y="4100513"/>
                  <a:ext cx="192088" cy="106362"/>
                </a:xfrm>
                <a:custGeom>
                  <a:avLst/>
                  <a:gdLst/>
                  <a:ahLst/>
                  <a:cxnLst>
                    <a:cxn ang="0">
                      <a:pos x="25" y="64"/>
                    </a:cxn>
                    <a:cxn ang="0">
                      <a:pos x="29" y="44"/>
                    </a:cxn>
                    <a:cxn ang="0">
                      <a:pos x="29" y="64"/>
                    </a:cxn>
                    <a:cxn ang="0">
                      <a:pos x="58" y="64"/>
                    </a:cxn>
                    <a:cxn ang="0">
                      <a:pos x="51" y="54"/>
                    </a:cxn>
                    <a:cxn ang="0">
                      <a:pos x="58" y="8"/>
                    </a:cxn>
                    <a:cxn ang="0">
                      <a:pos x="58" y="8"/>
                    </a:cxn>
                    <a:cxn ang="0">
                      <a:pos x="65" y="54"/>
                    </a:cxn>
                    <a:cxn ang="0">
                      <a:pos x="59" y="64"/>
                    </a:cxn>
                    <a:cxn ang="0">
                      <a:pos x="88" y="64"/>
                    </a:cxn>
                    <a:cxn ang="0">
                      <a:pos x="88" y="44"/>
                    </a:cxn>
                    <a:cxn ang="0">
                      <a:pos x="92" y="64"/>
                    </a:cxn>
                    <a:cxn ang="0">
                      <a:pos x="114" y="64"/>
                    </a:cxn>
                    <a:cxn ang="0">
                      <a:pos x="77" y="5"/>
                    </a:cxn>
                    <a:cxn ang="0">
                      <a:pos x="76" y="5"/>
                    </a:cxn>
                    <a:cxn ang="0">
                      <a:pos x="66" y="0"/>
                    </a:cxn>
                    <a:cxn ang="0">
                      <a:pos x="58" y="7"/>
                    </a:cxn>
                    <a:cxn ang="0">
                      <a:pos x="52" y="0"/>
                    </a:cxn>
                    <a:cxn ang="0">
                      <a:pos x="51" y="0"/>
                    </a:cxn>
                    <a:cxn ang="0">
                      <a:pos x="41" y="5"/>
                    </a:cxn>
                    <a:cxn ang="0">
                      <a:pos x="39" y="5"/>
                    </a:cxn>
                    <a:cxn ang="0">
                      <a:pos x="3" y="64"/>
                    </a:cxn>
                    <a:cxn ang="0">
                      <a:pos x="25" y="64"/>
                    </a:cxn>
                    <a:cxn ang="0">
                      <a:pos x="25" y="64"/>
                    </a:cxn>
                    <a:cxn ang="0">
                      <a:pos x="25" y="64"/>
                    </a:cxn>
                  </a:cxnLst>
                  <a:rect l="0" t="0" r="r" b="b"/>
                  <a:pathLst>
                    <a:path w="116" h="64">
                      <a:moveTo>
                        <a:pt x="25" y="64"/>
                      </a:moveTo>
                      <a:cubicBezTo>
                        <a:pt x="24" y="56"/>
                        <a:pt x="26" y="49"/>
                        <a:pt x="29" y="44"/>
                      </a:cubicBezTo>
                      <a:cubicBezTo>
                        <a:pt x="29" y="64"/>
                        <a:pt x="29" y="64"/>
                        <a:pt x="29" y="64"/>
                      </a:cubicBezTo>
                      <a:cubicBezTo>
                        <a:pt x="58" y="64"/>
                        <a:pt x="58" y="64"/>
                        <a:pt x="58" y="64"/>
                      </a:cubicBezTo>
                      <a:cubicBezTo>
                        <a:pt x="51" y="54"/>
                        <a:pt x="51" y="54"/>
                        <a:pt x="51" y="54"/>
                      </a:cubicBezTo>
                      <a:cubicBezTo>
                        <a:pt x="58" y="8"/>
                        <a:pt x="58" y="8"/>
                        <a:pt x="58" y="8"/>
                      </a:cubicBezTo>
                      <a:cubicBezTo>
                        <a:pt x="58" y="8"/>
                        <a:pt x="58" y="8"/>
                        <a:pt x="58" y="8"/>
                      </a:cubicBezTo>
                      <a:cubicBezTo>
                        <a:pt x="65" y="54"/>
                        <a:pt x="65" y="54"/>
                        <a:pt x="65" y="54"/>
                      </a:cubicBezTo>
                      <a:cubicBezTo>
                        <a:pt x="59" y="64"/>
                        <a:pt x="59" y="64"/>
                        <a:pt x="59" y="64"/>
                      </a:cubicBezTo>
                      <a:cubicBezTo>
                        <a:pt x="88" y="64"/>
                        <a:pt x="88" y="64"/>
                        <a:pt x="88" y="64"/>
                      </a:cubicBezTo>
                      <a:cubicBezTo>
                        <a:pt x="88" y="44"/>
                        <a:pt x="88" y="44"/>
                        <a:pt x="88" y="44"/>
                      </a:cubicBezTo>
                      <a:cubicBezTo>
                        <a:pt x="91" y="49"/>
                        <a:pt x="92" y="56"/>
                        <a:pt x="92" y="64"/>
                      </a:cubicBezTo>
                      <a:cubicBezTo>
                        <a:pt x="114" y="64"/>
                        <a:pt x="114" y="64"/>
                        <a:pt x="114" y="64"/>
                      </a:cubicBezTo>
                      <a:cubicBezTo>
                        <a:pt x="116" y="29"/>
                        <a:pt x="88" y="12"/>
                        <a:pt x="77" y="5"/>
                      </a:cubicBezTo>
                      <a:cubicBezTo>
                        <a:pt x="77" y="5"/>
                        <a:pt x="76" y="5"/>
                        <a:pt x="76" y="5"/>
                      </a:cubicBezTo>
                      <a:cubicBezTo>
                        <a:pt x="73" y="2"/>
                        <a:pt x="69" y="1"/>
                        <a:pt x="66" y="0"/>
                      </a:cubicBezTo>
                      <a:cubicBezTo>
                        <a:pt x="58" y="7"/>
                        <a:pt x="58" y="7"/>
                        <a:pt x="58" y="7"/>
                      </a:cubicBezTo>
                      <a:cubicBezTo>
                        <a:pt x="52" y="0"/>
                        <a:pt x="52" y="0"/>
                        <a:pt x="52" y="0"/>
                      </a:cubicBezTo>
                      <a:cubicBezTo>
                        <a:pt x="51" y="0"/>
                        <a:pt x="51" y="0"/>
                        <a:pt x="51" y="0"/>
                      </a:cubicBezTo>
                      <a:cubicBezTo>
                        <a:pt x="48" y="1"/>
                        <a:pt x="44" y="2"/>
                        <a:pt x="41" y="5"/>
                      </a:cubicBezTo>
                      <a:cubicBezTo>
                        <a:pt x="40" y="5"/>
                        <a:pt x="40" y="5"/>
                        <a:pt x="39" y="5"/>
                      </a:cubicBezTo>
                      <a:cubicBezTo>
                        <a:pt x="28" y="12"/>
                        <a:pt x="0" y="29"/>
                        <a:pt x="3" y="64"/>
                      </a:cubicBezTo>
                      <a:lnTo>
                        <a:pt x="25" y="64"/>
                      </a:lnTo>
                      <a:close/>
                      <a:moveTo>
                        <a:pt x="25" y="64"/>
                      </a:moveTo>
                      <a:cubicBezTo>
                        <a:pt x="25" y="64"/>
                        <a:pt x="25" y="64"/>
                        <a:pt x="25" y="64"/>
                      </a:cubicBezTo>
                    </a:path>
                  </a:pathLst>
                </a:custGeom>
                <a:grpFill/>
                <a:ln w="9525">
                  <a:noFill/>
                  <a:round/>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23" name="Rectangle 21"/>
                <p:cNvSpPr>
                  <a:spLocks noChangeArrowheads="1"/>
                </p:cNvSpPr>
                <p:nvPr/>
              </p:nvSpPr>
              <p:spPr bwMode="auto">
                <a:xfrm>
                  <a:off x="3681413" y="4222750"/>
                  <a:ext cx="542925" cy="66675"/>
                </a:xfrm>
                <a:prstGeom prst="rect">
                  <a:avLst/>
                </a:prstGeom>
                <a:grpFill/>
                <a:ln w="9525">
                  <a:noFill/>
                  <a:miter lim="800000"/>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sp>
              <p:nvSpPr>
                <p:cNvPr id="24" name="Freeform 22"/>
                <p:cNvSpPr>
                  <a:spLocks noEditPoints="1"/>
                </p:cNvSpPr>
                <p:nvPr/>
              </p:nvSpPr>
              <p:spPr bwMode="auto">
                <a:xfrm>
                  <a:off x="3795713" y="3709988"/>
                  <a:ext cx="177800" cy="179387"/>
                </a:xfrm>
                <a:custGeom>
                  <a:avLst/>
                  <a:gdLst/>
                  <a:ahLst/>
                  <a:cxnLst>
                    <a:cxn ang="0">
                      <a:pos x="103" y="61"/>
                    </a:cxn>
                    <a:cxn ang="0">
                      <a:pos x="97" y="59"/>
                    </a:cxn>
                    <a:cxn ang="0">
                      <a:pos x="97" y="46"/>
                    </a:cxn>
                    <a:cxn ang="0">
                      <a:pos x="102" y="44"/>
                    </a:cxn>
                    <a:cxn ang="0">
                      <a:pos x="105" y="35"/>
                    </a:cxn>
                    <a:cxn ang="0">
                      <a:pos x="102" y="28"/>
                    </a:cxn>
                    <a:cxn ang="0">
                      <a:pos x="93" y="24"/>
                    </a:cxn>
                    <a:cxn ang="0">
                      <a:pos x="88" y="27"/>
                    </a:cxn>
                    <a:cxn ang="0">
                      <a:pos x="78" y="18"/>
                    </a:cxn>
                    <a:cxn ang="0">
                      <a:pos x="81" y="13"/>
                    </a:cxn>
                    <a:cxn ang="0">
                      <a:pos x="76" y="4"/>
                    </a:cxn>
                    <a:cxn ang="0">
                      <a:pos x="69" y="1"/>
                    </a:cxn>
                    <a:cxn ang="0">
                      <a:pos x="60" y="5"/>
                    </a:cxn>
                    <a:cxn ang="0">
                      <a:pos x="58" y="11"/>
                    </a:cxn>
                    <a:cxn ang="0">
                      <a:pos x="46" y="11"/>
                    </a:cxn>
                    <a:cxn ang="0">
                      <a:pos x="43" y="6"/>
                    </a:cxn>
                    <a:cxn ang="0">
                      <a:pos x="34" y="3"/>
                    </a:cxn>
                    <a:cxn ang="0">
                      <a:pos x="27" y="6"/>
                    </a:cxn>
                    <a:cxn ang="0">
                      <a:pos x="24" y="15"/>
                    </a:cxn>
                    <a:cxn ang="0">
                      <a:pos x="26" y="20"/>
                    </a:cxn>
                    <a:cxn ang="0">
                      <a:pos x="18" y="30"/>
                    </a:cxn>
                    <a:cxn ang="0">
                      <a:pos x="12" y="28"/>
                    </a:cxn>
                    <a:cxn ang="0">
                      <a:pos x="3" y="32"/>
                    </a:cxn>
                    <a:cxn ang="0">
                      <a:pos x="1" y="39"/>
                    </a:cxn>
                    <a:cxn ang="0">
                      <a:pos x="1" y="44"/>
                    </a:cxn>
                    <a:cxn ang="0">
                      <a:pos x="5" y="48"/>
                    </a:cxn>
                    <a:cxn ang="0">
                      <a:pos x="10" y="50"/>
                    </a:cxn>
                    <a:cxn ang="0">
                      <a:pos x="11" y="62"/>
                    </a:cxn>
                    <a:cxn ang="0">
                      <a:pos x="5" y="65"/>
                    </a:cxn>
                    <a:cxn ang="0">
                      <a:pos x="2" y="74"/>
                    </a:cxn>
                    <a:cxn ang="0">
                      <a:pos x="5" y="81"/>
                    </a:cxn>
                    <a:cxn ang="0">
                      <a:pos x="14" y="84"/>
                    </a:cxn>
                    <a:cxn ang="0">
                      <a:pos x="20" y="82"/>
                    </a:cxn>
                    <a:cxn ang="0">
                      <a:pos x="29" y="90"/>
                    </a:cxn>
                    <a:cxn ang="0">
                      <a:pos x="27" y="96"/>
                    </a:cxn>
                    <a:cxn ang="0">
                      <a:pos x="27" y="101"/>
                    </a:cxn>
                    <a:cxn ang="0">
                      <a:pos x="31" y="105"/>
                    </a:cxn>
                    <a:cxn ang="0">
                      <a:pos x="38" y="107"/>
                    </a:cxn>
                    <a:cxn ang="0">
                      <a:pos x="43" y="107"/>
                    </a:cxn>
                    <a:cxn ang="0">
                      <a:pos x="47" y="103"/>
                    </a:cxn>
                    <a:cxn ang="0">
                      <a:pos x="49" y="98"/>
                    </a:cxn>
                    <a:cxn ang="0">
                      <a:pos x="62" y="97"/>
                    </a:cxn>
                    <a:cxn ang="0">
                      <a:pos x="64" y="103"/>
                    </a:cxn>
                    <a:cxn ang="0">
                      <a:pos x="73" y="106"/>
                    </a:cxn>
                    <a:cxn ang="0">
                      <a:pos x="80" y="103"/>
                    </a:cxn>
                    <a:cxn ang="0">
                      <a:pos x="84" y="94"/>
                    </a:cxn>
                    <a:cxn ang="0">
                      <a:pos x="81" y="88"/>
                    </a:cxn>
                    <a:cxn ang="0">
                      <a:pos x="90" y="79"/>
                    </a:cxn>
                    <a:cxn ang="0">
                      <a:pos x="95" y="81"/>
                    </a:cxn>
                    <a:cxn ang="0">
                      <a:pos x="101" y="81"/>
                    </a:cxn>
                    <a:cxn ang="0">
                      <a:pos x="104" y="77"/>
                    </a:cxn>
                    <a:cxn ang="0">
                      <a:pos x="107" y="70"/>
                    </a:cxn>
                    <a:cxn ang="0">
                      <a:pos x="103" y="61"/>
                    </a:cxn>
                    <a:cxn ang="0">
                      <a:pos x="65" y="79"/>
                    </a:cxn>
                    <a:cxn ang="0">
                      <a:pos x="54" y="81"/>
                    </a:cxn>
                    <a:cxn ang="0">
                      <a:pos x="29" y="66"/>
                    </a:cxn>
                    <a:cxn ang="0">
                      <a:pos x="42" y="30"/>
                    </a:cxn>
                    <a:cxn ang="0">
                      <a:pos x="54" y="27"/>
                    </a:cxn>
                    <a:cxn ang="0">
                      <a:pos x="78" y="43"/>
                    </a:cxn>
                    <a:cxn ang="0">
                      <a:pos x="65" y="79"/>
                    </a:cxn>
                    <a:cxn ang="0">
                      <a:pos x="65" y="79"/>
                    </a:cxn>
                    <a:cxn ang="0">
                      <a:pos x="65" y="79"/>
                    </a:cxn>
                  </a:cxnLst>
                  <a:rect l="0" t="0" r="r" b="b"/>
                  <a:pathLst>
                    <a:path w="108" h="108">
                      <a:moveTo>
                        <a:pt x="103" y="61"/>
                      </a:moveTo>
                      <a:cubicBezTo>
                        <a:pt x="97" y="59"/>
                        <a:pt x="97" y="59"/>
                        <a:pt x="97" y="59"/>
                      </a:cubicBezTo>
                      <a:cubicBezTo>
                        <a:pt x="98" y="55"/>
                        <a:pt x="97" y="51"/>
                        <a:pt x="97" y="46"/>
                      </a:cubicBezTo>
                      <a:cubicBezTo>
                        <a:pt x="102" y="44"/>
                        <a:pt x="102" y="44"/>
                        <a:pt x="102" y="44"/>
                      </a:cubicBezTo>
                      <a:cubicBezTo>
                        <a:pt x="106" y="42"/>
                        <a:pt x="107" y="38"/>
                        <a:pt x="105" y="35"/>
                      </a:cubicBezTo>
                      <a:cubicBezTo>
                        <a:pt x="102" y="28"/>
                        <a:pt x="102" y="28"/>
                        <a:pt x="102" y="28"/>
                      </a:cubicBezTo>
                      <a:cubicBezTo>
                        <a:pt x="101" y="24"/>
                        <a:pt x="97" y="23"/>
                        <a:pt x="93" y="24"/>
                      </a:cubicBezTo>
                      <a:cubicBezTo>
                        <a:pt x="88" y="27"/>
                        <a:pt x="88" y="27"/>
                        <a:pt x="88" y="27"/>
                      </a:cubicBezTo>
                      <a:cubicBezTo>
                        <a:pt x="85" y="24"/>
                        <a:pt x="82" y="21"/>
                        <a:pt x="78" y="18"/>
                      </a:cubicBezTo>
                      <a:cubicBezTo>
                        <a:pt x="81" y="13"/>
                        <a:pt x="81" y="13"/>
                        <a:pt x="81" y="13"/>
                      </a:cubicBezTo>
                      <a:cubicBezTo>
                        <a:pt x="82" y="9"/>
                        <a:pt x="80" y="5"/>
                        <a:pt x="76" y="4"/>
                      </a:cubicBezTo>
                      <a:cubicBezTo>
                        <a:pt x="69" y="1"/>
                        <a:pt x="69" y="1"/>
                        <a:pt x="69" y="1"/>
                      </a:cubicBezTo>
                      <a:cubicBezTo>
                        <a:pt x="66" y="0"/>
                        <a:pt x="62" y="2"/>
                        <a:pt x="60" y="5"/>
                      </a:cubicBezTo>
                      <a:cubicBezTo>
                        <a:pt x="58" y="11"/>
                        <a:pt x="58" y="11"/>
                        <a:pt x="58" y="11"/>
                      </a:cubicBezTo>
                      <a:cubicBezTo>
                        <a:pt x="54" y="10"/>
                        <a:pt x="50" y="11"/>
                        <a:pt x="46" y="11"/>
                      </a:cubicBezTo>
                      <a:cubicBezTo>
                        <a:pt x="43" y="6"/>
                        <a:pt x="43" y="6"/>
                        <a:pt x="43" y="6"/>
                      </a:cubicBezTo>
                      <a:cubicBezTo>
                        <a:pt x="42" y="2"/>
                        <a:pt x="38" y="1"/>
                        <a:pt x="34" y="3"/>
                      </a:cubicBezTo>
                      <a:cubicBezTo>
                        <a:pt x="27" y="6"/>
                        <a:pt x="27" y="6"/>
                        <a:pt x="27" y="6"/>
                      </a:cubicBezTo>
                      <a:cubicBezTo>
                        <a:pt x="24" y="7"/>
                        <a:pt x="22" y="11"/>
                        <a:pt x="24" y="15"/>
                      </a:cubicBezTo>
                      <a:cubicBezTo>
                        <a:pt x="26" y="20"/>
                        <a:pt x="26" y="20"/>
                        <a:pt x="26" y="20"/>
                      </a:cubicBezTo>
                      <a:cubicBezTo>
                        <a:pt x="23" y="23"/>
                        <a:pt x="20" y="26"/>
                        <a:pt x="18" y="30"/>
                      </a:cubicBezTo>
                      <a:cubicBezTo>
                        <a:pt x="12" y="28"/>
                        <a:pt x="12" y="28"/>
                        <a:pt x="12" y="28"/>
                      </a:cubicBezTo>
                      <a:cubicBezTo>
                        <a:pt x="9" y="26"/>
                        <a:pt x="4" y="28"/>
                        <a:pt x="3" y="32"/>
                      </a:cubicBezTo>
                      <a:cubicBezTo>
                        <a:pt x="1" y="39"/>
                        <a:pt x="1" y="39"/>
                        <a:pt x="1" y="39"/>
                      </a:cubicBezTo>
                      <a:cubicBezTo>
                        <a:pt x="0" y="41"/>
                        <a:pt x="0" y="42"/>
                        <a:pt x="1" y="44"/>
                      </a:cubicBezTo>
                      <a:cubicBezTo>
                        <a:pt x="2" y="46"/>
                        <a:pt x="3" y="47"/>
                        <a:pt x="5" y="48"/>
                      </a:cubicBezTo>
                      <a:cubicBezTo>
                        <a:pt x="10" y="50"/>
                        <a:pt x="10" y="50"/>
                        <a:pt x="10" y="50"/>
                      </a:cubicBezTo>
                      <a:cubicBezTo>
                        <a:pt x="10" y="54"/>
                        <a:pt x="10" y="58"/>
                        <a:pt x="11" y="62"/>
                      </a:cubicBezTo>
                      <a:cubicBezTo>
                        <a:pt x="5" y="65"/>
                        <a:pt x="5" y="65"/>
                        <a:pt x="5" y="65"/>
                      </a:cubicBezTo>
                      <a:cubicBezTo>
                        <a:pt x="2" y="66"/>
                        <a:pt x="0" y="71"/>
                        <a:pt x="2" y="74"/>
                      </a:cubicBezTo>
                      <a:cubicBezTo>
                        <a:pt x="5" y="81"/>
                        <a:pt x="5" y="81"/>
                        <a:pt x="5" y="81"/>
                      </a:cubicBezTo>
                      <a:cubicBezTo>
                        <a:pt x="7" y="84"/>
                        <a:pt x="11" y="86"/>
                        <a:pt x="14" y="84"/>
                      </a:cubicBezTo>
                      <a:cubicBezTo>
                        <a:pt x="20" y="82"/>
                        <a:pt x="20" y="82"/>
                        <a:pt x="20" y="82"/>
                      </a:cubicBezTo>
                      <a:cubicBezTo>
                        <a:pt x="22" y="85"/>
                        <a:pt x="26" y="88"/>
                        <a:pt x="29" y="90"/>
                      </a:cubicBezTo>
                      <a:cubicBezTo>
                        <a:pt x="27" y="96"/>
                        <a:pt x="27" y="96"/>
                        <a:pt x="27" y="96"/>
                      </a:cubicBezTo>
                      <a:cubicBezTo>
                        <a:pt x="26" y="98"/>
                        <a:pt x="26" y="100"/>
                        <a:pt x="27" y="101"/>
                      </a:cubicBezTo>
                      <a:cubicBezTo>
                        <a:pt x="28" y="103"/>
                        <a:pt x="29" y="104"/>
                        <a:pt x="31" y="105"/>
                      </a:cubicBezTo>
                      <a:cubicBezTo>
                        <a:pt x="38" y="107"/>
                        <a:pt x="38" y="107"/>
                        <a:pt x="38" y="107"/>
                      </a:cubicBezTo>
                      <a:cubicBezTo>
                        <a:pt x="40" y="108"/>
                        <a:pt x="42" y="108"/>
                        <a:pt x="43" y="107"/>
                      </a:cubicBezTo>
                      <a:cubicBezTo>
                        <a:pt x="45" y="107"/>
                        <a:pt x="46" y="105"/>
                        <a:pt x="47" y="103"/>
                      </a:cubicBezTo>
                      <a:cubicBezTo>
                        <a:pt x="49" y="98"/>
                        <a:pt x="49" y="98"/>
                        <a:pt x="49" y="98"/>
                      </a:cubicBezTo>
                      <a:cubicBezTo>
                        <a:pt x="53" y="98"/>
                        <a:pt x="57" y="98"/>
                        <a:pt x="62" y="97"/>
                      </a:cubicBezTo>
                      <a:cubicBezTo>
                        <a:pt x="64" y="103"/>
                        <a:pt x="64" y="103"/>
                        <a:pt x="64" y="103"/>
                      </a:cubicBezTo>
                      <a:cubicBezTo>
                        <a:pt x="66" y="106"/>
                        <a:pt x="70" y="108"/>
                        <a:pt x="73" y="106"/>
                      </a:cubicBezTo>
                      <a:cubicBezTo>
                        <a:pt x="80" y="103"/>
                        <a:pt x="80" y="103"/>
                        <a:pt x="80" y="103"/>
                      </a:cubicBezTo>
                      <a:cubicBezTo>
                        <a:pt x="84" y="101"/>
                        <a:pt x="85" y="97"/>
                        <a:pt x="84" y="94"/>
                      </a:cubicBezTo>
                      <a:cubicBezTo>
                        <a:pt x="81" y="88"/>
                        <a:pt x="81" y="88"/>
                        <a:pt x="81" y="88"/>
                      </a:cubicBezTo>
                      <a:cubicBezTo>
                        <a:pt x="84" y="86"/>
                        <a:pt x="87" y="82"/>
                        <a:pt x="90" y="79"/>
                      </a:cubicBezTo>
                      <a:cubicBezTo>
                        <a:pt x="95" y="81"/>
                        <a:pt x="95" y="81"/>
                        <a:pt x="95" y="81"/>
                      </a:cubicBezTo>
                      <a:cubicBezTo>
                        <a:pt x="97" y="82"/>
                        <a:pt x="99" y="82"/>
                        <a:pt x="101" y="81"/>
                      </a:cubicBezTo>
                      <a:cubicBezTo>
                        <a:pt x="102" y="80"/>
                        <a:pt x="104" y="79"/>
                        <a:pt x="104" y="77"/>
                      </a:cubicBezTo>
                      <a:cubicBezTo>
                        <a:pt x="107" y="70"/>
                        <a:pt x="107" y="70"/>
                        <a:pt x="107" y="70"/>
                      </a:cubicBezTo>
                      <a:cubicBezTo>
                        <a:pt x="108" y="66"/>
                        <a:pt x="106" y="62"/>
                        <a:pt x="103" y="61"/>
                      </a:cubicBezTo>
                      <a:close/>
                      <a:moveTo>
                        <a:pt x="65" y="79"/>
                      </a:moveTo>
                      <a:cubicBezTo>
                        <a:pt x="61" y="81"/>
                        <a:pt x="58" y="81"/>
                        <a:pt x="54" y="81"/>
                      </a:cubicBezTo>
                      <a:cubicBezTo>
                        <a:pt x="43" y="81"/>
                        <a:pt x="33" y="75"/>
                        <a:pt x="29" y="66"/>
                      </a:cubicBezTo>
                      <a:cubicBezTo>
                        <a:pt x="23" y="52"/>
                        <a:pt x="29" y="36"/>
                        <a:pt x="42" y="30"/>
                      </a:cubicBezTo>
                      <a:cubicBezTo>
                        <a:pt x="46" y="28"/>
                        <a:pt x="50" y="27"/>
                        <a:pt x="54" y="27"/>
                      </a:cubicBezTo>
                      <a:cubicBezTo>
                        <a:pt x="64" y="27"/>
                        <a:pt x="74" y="33"/>
                        <a:pt x="78" y="43"/>
                      </a:cubicBezTo>
                      <a:cubicBezTo>
                        <a:pt x="85" y="57"/>
                        <a:pt x="79" y="73"/>
                        <a:pt x="65" y="79"/>
                      </a:cubicBezTo>
                      <a:close/>
                      <a:moveTo>
                        <a:pt x="65" y="79"/>
                      </a:moveTo>
                      <a:cubicBezTo>
                        <a:pt x="65" y="79"/>
                        <a:pt x="65" y="79"/>
                        <a:pt x="65" y="79"/>
                      </a:cubicBezTo>
                    </a:path>
                  </a:pathLst>
                </a:custGeom>
                <a:grpFill/>
                <a:ln w="9525">
                  <a:noFill/>
                  <a:round/>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cs typeface="+mn-ea"/>
                    <a:sym typeface="+mn-lt"/>
                  </a:endParaRPr>
                </a:p>
              </p:txBody>
            </p:sp>
          </p:grpSp>
        </p:grpSp>
      </p:grpSp>
    </p:spTree>
    <p:extLst>
      <p:ext uri="{BB962C8B-B14F-4D97-AF65-F5344CB8AC3E}">
        <p14:creationId xmlns:p14="http://schemas.microsoft.com/office/powerpoint/2010/main" val="862003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9858" name="Picture 2" descr="bottle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4850" y="3429000"/>
            <a:ext cx="2263775"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9859" name="Picture 3" descr="cup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863" y="3879850"/>
            <a:ext cx="1233487"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9860" name="Picture 4" descr="cup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23088" y="1079500"/>
            <a:ext cx="2041525" cy="197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9861" name="Picture 5" descr="cup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3988" y="4600575"/>
            <a:ext cx="1852612"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9862" name="Picture 6" descr="hand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079500"/>
            <a:ext cx="1782763"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9863" name="Picture 7" descr="cup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4292600"/>
            <a:ext cx="3744913" cy="221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9864" name="Picture 8" descr="cup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84888" y="4365625"/>
            <a:ext cx="3635375"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9865" name="Picture 9" descr="cup13"/>
          <p:cNvPicPr>
            <a:picLocks noChangeAspect="1" noChangeArrowheads="1"/>
          </p:cNvPicPr>
          <p:nvPr/>
        </p:nvPicPr>
        <p:blipFill>
          <a:blip r:embed="rId9">
            <a:extLst>
              <a:ext uri="{28A0092B-C50C-407E-A947-70E740481C1C}">
                <a14:useLocalDpi xmlns:a14="http://schemas.microsoft.com/office/drawing/2010/main" val="0"/>
              </a:ext>
            </a:extLst>
          </a:blip>
          <a:srcRect b="13348"/>
          <a:stretch>
            <a:fillRect/>
          </a:stretch>
        </p:blipFill>
        <p:spPr bwMode="auto">
          <a:xfrm>
            <a:off x="3132138" y="1079500"/>
            <a:ext cx="381635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9866" name="Picture 10" descr="leaf-bi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63713" y="1079500"/>
            <a:ext cx="140652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7" name="Rectangle 11"/>
          <p:cNvSpPr>
            <a:spLocks noGrp="1" noChangeArrowheads="1"/>
          </p:cNvSpPr>
          <p:nvPr>
            <p:ph type="title" idx="4294967295"/>
          </p:nvPr>
        </p:nvSpPr>
        <p:spPr>
          <a:xfrm>
            <a:off x="428625" y="101600"/>
            <a:ext cx="8715375" cy="631825"/>
          </a:xfrm>
        </p:spPr>
        <p:txBody>
          <a:bodyPr>
            <a:normAutofit fontScale="90000"/>
          </a:bodyPr>
          <a:lstStyle/>
          <a:p>
            <a:pPr eaLnBrk="1" hangingPunct="1"/>
            <a:r>
              <a:rPr lang="zh-CN" altLang="en-US" sz="4000"/>
              <a:t>饮水工具的人机界面</a:t>
            </a:r>
          </a:p>
        </p:txBody>
      </p:sp>
      <p:sp>
        <p:nvSpPr>
          <p:cNvPr id="19468" name="灯片编号占位符 11"/>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50B9E503-3E15-4F11-AA60-A98F551ADE58}" type="slidenum">
              <a:rPr lang="en-US" altLang="zh-CN" sz="1000" b="0">
                <a:latin typeface="Verdana" panose="020B0604030504040204" pitchFamily="34" charset="0"/>
              </a:rPr>
              <a:pPr eaLnBrk="1" hangingPunct="1"/>
              <a:t>14</a:t>
            </a:fld>
            <a:endParaRPr lang="en-US" altLang="zh-CN" sz="1000" b="0">
              <a:latin typeface="Verdana" panose="020B0604030504040204" pitchFamily="34" charset="0"/>
            </a:endParaRPr>
          </a:p>
        </p:txBody>
      </p:sp>
    </p:spTree>
    <p:extLst>
      <p:ext uri="{BB962C8B-B14F-4D97-AF65-F5344CB8AC3E}">
        <p14:creationId xmlns:p14="http://schemas.microsoft.com/office/powerpoint/2010/main" val="35705448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2169862"/>
                                        </p:tgtEl>
                                        <p:attrNameLst>
                                          <p:attrName>style.visibility</p:attrName>
                                        </p:attrNameLst>
                                      </p:cBhvr>
                                      <p:to>
                                        <p:strVal val="visible"/>
                                      </p:to>
                                    </p:set>
                                    <p:anim calcmode="lin" valueType="num">
                                      <p:cBhvr additive="base">
                                        <p:cTn id="7" dur="500" fill="hold"/>
                                        <p:tgtEl>
                                          <p:spTgt spid="2169862"/>
                                        </p:tgtEl>
                                        <p:attrNameLst>
                                          <p:attrName>ppt_x</p:attrName>
                                        </p:attrNameLst>
                                      </p:cBhvr>
                                      <p:tavLst>
                                        <p:tav tm="0">
                                          <p:val>
                                            <p:strVal val="1+#ppt_w/2"/>
                                          </p:val>
                                        </p:tav>
                                        <p:tav tm="100000">
                                          <p:val>
                                            <p:strVal val="#ppt_x"/>
                                          </p:val>
                                        </p:tav>
                                      </p:tavLst>
                                    </p:anim>
                                    <p:anim calcmode="lin" valueType="num">
                                      <p:cBhvr additive="base">
                                        <p:cTn id="8" dur="500" fill="hold"/>
                                        <p:tgtEl>
                                          <p:spTgt spid="216986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2169866"/>
                                        </p:tgtEl>
                                        <p:attrNameLst>
                                          <p:attrName>style.visibility</p:attrName>
                                        </p:attrNameLst>
                                      </p:cBhvr>
                                      <p:to>
                                        <p:strVal val="visible"/>
                                      </p:to>
                                    </p:set>
                                    <p:anim calcmode="lin" valueType="num">
                                      <p:cBhvr additive="base">
                                        <p:cTn id="13" dur="500" fill="hold"/>
                                        <p:tgtEl>
                                          <p:spTgt spid="2169866"/>
                                        </p:tgtEl>
                                        <p:attrNameLst>
                                          <p:attrName>ppt_x</p:attrName>
                                        </p:attrNameLst>
                                      </p:cBhvr>
                                      <p:tavLst>
                                        <p:tav tm="0">
                                          <p:val>
                                            <p:strVal val="1+#ppt_w/2"/>
                                          </p:val>
                                        </p:tav>
                                        <p:tav tm="100000">
                                          <p:val>
                                            <p:strVal val="#ppt_x"/>
                                          </p:val>
                                        </p:tav>
                                      </p:tavLst>
                                    </p:anim>
                                    <p:anim calcmode="lin" valueType="num">
                                      <p:cBhvr additive="base">
                                        <p:cTn id="14" dur="500" fill="hold"/>
                                        <p:tgtEl>
                                          <p:spTgt spid="2169866"/>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2169865"/>
                                        </p:tgtEl>
                                        <p:attrNameLst>
                                          <p:attrName>style.visibility</p:attrName>
                                        </p:attrNameLst>
                                      </p:cBhvr>
                                      <p:to>
                                        <p:strVal val="visible"/>
                                      </p:to>
                                    </p:set>
                                    <p:anim calcmode="lin" valueType="num">
                                      <p:cBhvr additive="base">
                                        <p:cTn id="19" dur="500" fill="hold"/>
                                        <p:tgtEl>
                                          <p:spTgt spid="2169865"/>
                                        </p:tgtEl>
                                        <p:attrNameLst>
                                          <p:attrName>ppt_x</p:attrName>
                                        </p:attrNameLst>
                                      </p:cBhvr>
                                      <p:tavLst>
                                        <p:tav tm="0">
                                          <p:val>
                                            <p:strVal val="1+#ppt_w/2"/>
                                          </p:val>
                                        </p:tav>
                                        <p:tav tm="100000">
                                          <p:val>
                                            <p:strVal val="#ppt_x"/>
                                          </p:val>
                                        </p:tav>
                                      </p:tavLst>
                                    </p:anim>
                                    <p:anim calcmode="lin" valueType="num">
                                      <p:cBhvr additive="base">
                                        <p:cTn id="20" dur="500" fill="hold"/>
                                        <p:tgtEl>
                                          <p:spTgt spid="2169865"/>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nodeType="clickEffect">
                                  <p:stCondLst>
                                    <p:cond delay="0"/>
                                  </p:stCondLst>
                                  <p:childTnLst>
                                    <p:set>
                                      <p:cBhvr>
                                        <p:cTn id="24" dur="1" fill="hold">
                                          <p:stCondLst>
                                            <p:cond delay="0"/>
                                          </p:stCondLst>
                                        </p:cTn>
                                        <p:tgtEl>
                                          <p:spTgt spid="2169860"/>
                                        </p:tgtEl>
                                        <p:attrNameLst>
                                          <p:attrName>style.visibility</p:attrName>
                                        </p:attrNameLst>
                                      </p:cBhvr>
                                      <p:to>
                                        <p:strVal val="visible"/>
                                      </p:to>
                                    </p:set>
                                    <p:anim calcmode="lin" valueType="num">
                                      <p:cBhvr additive="base">
                                        <p:cTn id="25" dur="500" fill="hold"/>
                                        <p:tgtEl>
                                          <p:spTgt spid="2169860"/>
                                        </p:tgtEl>
                                        <p:attrNameLst>
                                          <p:attrName>ppt_x</p:attrName>
                                        </p:attrNameLst>
                                      </p:cBhvr>
                                      <p:tavLst>
                                        <p:tav tm="0">
                                          <p:val>
                                            <p:strVal val="1+#ppt_w/2"/>
                                          </p:val>
                                        </p:tav>
                                        <p:tav tm="100000">
                                          <p:val>
                                            <p:strVal val="#ppt_x"/>
                                          </p:val>
                                        </p:tav>
                                      </p:tavLst>
                                    </p:anim>
                                    <p:anim calcmode="lin" valueType="num">
                                      <p:cBhvr additive="base">
                                        <p:cTn id="26" dur="500" fill="hold"/>
                                        <p:tgtEl>
                                          <p:spTgt spid="2169860"/>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nodeType="clickEffect">
                                  <p:stCondLst>
                                    <p:cond delay="0"/>
                                  </p:stCondLst>
                                  <p:childTnLst>
                                    <p:set>
                                      <p:cBhvr>
                                        <p:cTn id="30" dur="1" fill="hold">
                                          <p:stCondLst>
                                            <p:cond delay="0"/>
                                          </p:stCondLst>
                                        </p:cTn>
                                        <p:tgtEl>
                                          <p:spTgt spid="2169859"/>
                                        </p:tgtEl>
                                        <p:attrNameLst>
                                          <p:attrName>style.visibility</p:attrName>
                                        </p:attrNameLst>
                                      </p:cBhvr>
                                      <p:to>
                                        <p:strVal val="visible"/>
                                      </p:to>
                                    </p:set>
                                    <p:anim calcmode="lin" valueType="num">
                                      <p:cBhvr additive="base">
                                        <p:cTn id="31" dur="500" fill="hold"/>
                                        <p:tgtEl>
                                          <p:spTgt spid="2169859"/>
                                        </p:tgtEl>
                                        <p:attrNameLst>
                                          <p:attrName>ppt_x</p:attrName>
                                        </p:attrNameLst>
                                      </p:cBhvr>
                                      <p:tavLst>
                                        <p:tav tm="0">
                                          <p:val>
                                            <p:strVal val="1+#ppt_w/2"/>
                                          </p:val>
                                        </p:tav>
                                        <p:tav tm="100000">
                                          <p:val>
                                            <p:strVal val="#ppt_x"/>
                                          </p:val>
                                        </p:tav>
                                      </p:tavLst>
                                    </p:anim>
                                    <p:anim calcmode="lin" valueType="num">
                                      <p:cBhvr additive="base">
                                        <p:cTn id="32" dur="500" fill="hold"/>
                                        <p:tgtEl>
                                          <p:spTgt spid="2169859"/>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nodeType="clickEffect">
                                  <p:stCondLst>
                                    <p:cond delay="0"/>
                                  </p:stCondLst>
                                  <p:childTnLst>
                                    <p:set>
                                      <p:cBhvr>
                                        <p:cTn id="36" dur="1" fill="hold">
                                          <p:stCondLst>
                                            <p:cond delay="0"/>
                                          </p:stCondLst>
                                        </p:cTn>
                                        <p:tgtEl>
                                          <p:spTgt spid="2169861"/>
                                        </p:tgtEl>
                                        <p:attrNameLst>
                                          <p:attrName>style.visibility</p:attrName>
                                        </p:attrNameLst>
                                      </p:cBhvr>
                                      <p:to>
                                        <p:strVal val="visible"/>
                                      </p:to>
                                    </p:set>
                                    <p:anim calcmode="lin" valueType="num">
                                      <p:cBhvr additive="base">
                                        <p:cTn id="37" dur="500" fill="hold"/>
                                        <p:tgtEl>
                                          <p:spTgt spid="2169861"/>
                                        </p:tgtEl>
                                        <p:attrNameLst>
                                          <p:attrName>ppt_x</p:attrName>
                                        </p:attrNameLst>
                                      </p:cBhvr>
                                      <p:tavLst>
                                        <p:tav tm="0">
                                          <p:val>
                                            <p:strVal val="1+#ppt_w/2"/>
                                          </p:val>
                                        </p:tav>
                                        <p:tav tm="100000">
                                          <p:val>
                                            <p:strVal val="#ppt_x"/>
                                          </p:val>
                                        </p:tav>
                                      </p:tavLst>
                                    </p:anim>
                                    <p:anim calcmode="lin" valueType="num">
                                      <p:cBhvr additive="base">
                                        <p:cTn id="38" dur="500" fill="hold"/>
                                        <p:tgtEl>
                                          <p:spTgt spid="2169861"/>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2" fill="hold" nodeType="clickEffect">
                                  <p:stCondLst>
                                    <p:cond delay="0"/>
                                  </p:stCondLst>
                                  <p:childTnLst>
                                    <p:set>
                                      <p:cBhvr>
                                        <p:cTn id="42" dur="1" fill="hold">
                                          <p:stCondLst>
                                            <p:cond delay="0"/>
                                          </p:stCondLst>
                                        </p:cTn>
                                        <p:tgtEl>
                                          <p:spTgt spid="2169858"/>
                                        </p:tgtEl>
                                        <p:attrNameLst>
                                          <p:attrName>style.visibility</p:attrName>
                                        </p:attrNameLst>
                                      </p:cBhvr>
                                      <p:to>
                                        <p:strVal val="visible"/>
                                      </p:to>
                                    </p:set>
                                    <p:anim calcmode="lin" valueType="num">
                                      <p:cBhvr additive="base">
                                        <p:cTn id="43" dur="500" fill="hold"/>
                                        <p:tgtEl>
                                          <p:spTgt spid="2169858"/>
                                        </p:tgtEl>
                                        <p:attrNameLst>
                                          <p:attrName>ppt_x</p:attrName>
                                        </p:attrNameLst>
                                      </p:cBhvr>
                                      <p:tavLst>
                                        <p:tav tm="0">
                                          <p:val>
                                            <p:strVal val="1+#ppt_w/2"/>
                                          </p:val>
                                        </p:tav>
                                        <p:tav tm="100000">
                                          <p:val>
                                            <p:strVal val="#ppt_x"/>
                                          </p:val>
                                        </p:tav>
                                      </p:tavLst>
                                    </p:anim>
                                    <p:anim calcmode="lin" valueType="num">
                                      <p:cBhvr additive="base">
                                        <p:cTn id="44" dur="500" fill="hold"/>
                                        <p:tgtEl>
                                          <p:spTgt spid="2169858"/>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2" fill="hold" nodeType="clickEffect">
                                  <p:stCondLst>
                                    <p:cond delay="0"/>
                                  </p:stCondLst>
                                  <p:childTnLst>
                                    <p:set>
                                      <p:cBhvr>
                                        <p:cTn id="48" dur="1" fill="hold">
                                          <p:stCondLst>
                                            <p:cond delay="0"/>
                                          </p:stCondLst>
                                        </p:cTn>
                                        <p:tgtEl>
                                          <p:spTgt spid="2169863"/>
                                        </p:tgtEl>
                                        <p:attrNameLst>
                                          <p:attrName>style.visibility</p:attrName>
                                        </p:attrNameLst>
                                      </p:cBhvr>
                                      <p:to>
                                        <p:strVal val="visible"/>
                                      </p:to>
                                    </p:set>
                                    <p:anim calcmode="lin" valueType="num">
                                      <p:cBhvr additive="base">
                                        <p:cTn id="49" dur="500" fill="hold"/>
                                        <p:tgtEl>
                                          <p:spTgt spid="2169863"/>
                                        </p:tgtEl>
                                        <p:attrNameLst>
                                          <p:attrName>ppt_x</p:attrName>
                                        </p:attrNameLst>
                                      </p:cBhvr>
                                      <p:tavLst>
                                        <p:tav tm="0">
                                          <p:val>
                                            <p:strVal val="1+#ppt_w/2"/>
                                          </p:val>
                                        </p:tav>
                                        <p:tav tm="100000">
                                          <p:val>
                                            <p:strVal val="#ppt_x"/>
                                          </p:val>
                                        </p:tav>
                                      </p:tavLst>
                                    </p:anim>
                                    <p:anim calcmode="lin" valueType="num">
                                      <p:cBhvr additive="base">
                                        <p:cTn id="50" dur="500" fill="hold"/>
                                        <p:tgtEl>
                                          <p:spTgt spid="2169863"/>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2" fill="hold" nodeType="clickEffect">
                                  <p:stCondLst>
                                    <p:cond delay="0"/>
                                  </p:stCondLst>
                                  <p:childTnLst>
                                    <p:set>
                                      <p:cBhvr>
                                        <p:cTn id="54" dur="1" fill="hold">
                                          <p:stCondLst>
                                            <p:cond delay="0"/>
                                          </p:stCondLst>
                                        </p:cTn>
                                        <p:tgtEl>
                                          <p:spTgt spid="2169864"/>
                                        </p:tgtEl>
                                        <p:attrNameLst>
                                          <p:attrName>style.visibility</p:attrName>
                                        </p:attrNameLst>
                                      </p:cBhvr>
                                      <p:to>
                                        <p:strVal val="visible"/>
                                      </p:to>
                                    </p:set>
                                    <p:anim calcmode="lin" valueType="num">
                                      <p:cBhvr additive="base">
                                        <p:cTn id="55" dur="500" fill="hold"/>
                                        <p:tgtEl>
                                          <p:spTgt spid="2169864"/>
                                        </p:tgtEl>
                                        <p:attrNameLst>
                                          <p:attrName>ppt_x</p:attrName>
                                        </p:attrNameLst>
                                      </p:cBhvr>
                                      <p:tavLst>
                                        <p:tav tm="0">
                                          <p:val>
                                            <p:strVal val="1+#ppt_w/2"/>
                                          </p:val>
                                        </p:tav>
                                        <p:tav tm="100000">
                                          <p:val>
                                            <p:strVal val="#ppt_x"/>
                                          </p:val>
                                        </p:tav>
                                      </p:tavLst>
                                    </p:anim>
                                    <p:anim calcmode="lin" valueType="num">
                                      <p:cBhvr additive="base">
                                        <p:cTn id="56" dur="500" fill="hold"/>
                                        <p:tgtEl>
                                          <p:spTgt spid="21698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3"/>
          <p:cNvSpPr>
            <a:spLocks noGrp="1" noChangeArrowheads="1"/>
          </p:cNvSpPr>
          <p:nvPr>
            <p:ph type="body" idx="4294967295"/>
          </p:nvPr>
        </p:nvSpPr>
        <p:spPr>
          <a:xfrm>
            <a:off x="114300" y="188913"/>
            <a:ext cx="9029700" cy="4525962"/>
          </a:xfrm>
        </p:spPr>
        <p:txBody>
          <a:bodyPr/>
          <a:lstStyle/>
          <a:p>
            <a:r>
              <a:rPr lang="zh-CN" altLang="en-US" dirty="0">
                <a:ea typeface="黑体" panose="02010609060101010101" pitchFamily="49" charset="-122"/>
              </a:rPr>
              <a:t>在广义人机界面上，</a:t>
            </a:r>
            <a:endParaRPr lang="en-US" altLang="zh-CN" dirty="0">
              <a:ea typeface="黑体" panose="02010609060101010101" pitchFamily="49" charset="-122"/>
            </a:endParaRPr>
          </a:p>
          <a:p>
            <a:r>
              <a:rPr lang="zh-CN" altLang="en-US" dirty="0">
                <a:ea typeface="黑体" panose="02010609060101010101" pitchFamily="49" charset="-122"/>
              </a:rPr>
              <a:t>向人表达机器运转状态的仪器或器件叫</a:t>
            </a:r>
            <a:r>
              <a:rPr lang="zh-CN" altLang="en-US" dirty="0">
                <a:solidFill>
                  <a:srgbClr val="7030A0"/>
                </a:solidFill>
                <a:ea typeface="黑体" panose="02010609060101010101" pitchFamily="49" charset="-122"/>
              </a:rPr>
              <a:t>显示器</a:t>
            </a:r>
            <a:endParaRPr lang="en-US" altLang="zh-CN" dirty="0">
              <a:solidFill>
                <a:srgbClr val="7030A0"/>
              </a:solidFill>
              <a:ea typeface="黑体" panose="02010609060101010101" pitchFamily="49" charset="-122"/>
            </a:endParaRPr>
          </a:p>
          <a:p>
            <a:r>
              <a:rPr lang="zh-CN" altLang="en-US" dirty="0">
                <a:ea typeface="黑体" panose="02010609060101010101" pitchFamily="49" charset="-122"/>
              </a:rPr>
              <a:t>供人操纵机器运转的装置或器件叫</a:t>
            </a:r>
            <a:r>
              <a:rPr lang="zh-CN" altLang="en-US" dirty="0">
                <a:solidFill>
                  <a:srgbClr val="7030A0"/>
                </a:solidFill>
                <a:ea typeface="黑体" panose="02010609060101010101" pitchFamily="49" charset="-122"/>
              </a:rPr>
              <a:t>控制器</a:t>
            </a:r>
            <a:r>
              <a:rPr lang="zh-CN" altLang="en-US" dirty="0">
                <a:ea typeface="黑体" panose="02010609060101010101" pitchFamily="49" charset="-122"/>
              </a:rPr>
              <a:t>。</a:t>
            </a:r>
          </a:p>
        </p:txBody>
      </p:sp>
      <p:pic>
        <p:nvPicPr>
          <p:cNvPr id="79879" name="Picture 7" descr="点击查看下一张图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513" y="2256631"/>
            <a:ext cx="6553200" cy="491648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箭头连接符 2"/>
          <p:cNvCxnSpPr/>
          <p:nvPr/>
        </p:nvCxnSpPr>
        <p:spPr>
          <a:xfrm>
            <a:off x="7034361" y="1351062"/>
            <a:ext cx="1489373"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7" name="直接箭头连接符 6"/>
          <p:cNvCxnSpPr/>
          <p:nvPr/>
        </p:nvCxnSpPr>
        <p:spPr>
          <a:xfrm flipH="1">
            <a:off x="6196161" y="1972841"/>
            <a:ext cx="1368152" cy="0"/>
          </a:xfrm>
          <a:prstGeom prst="straightConnector1">
            <a:avLst/>
          </a:prstGeom>
          <a:ln w="76200">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289119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Picture 4" descr="CIMG06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9275"/>
            <a:ext cx="9144000" cy="5400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541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8" name="Picture 4" descr="CIMG06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358775"/>
            <a:ext cx="8064500" cy="582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4901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a:xfrm>
            <a:off x="0" y="65088"/>
            <a:ext cx="7953375" cy="617537"/>
          </a:xfrm>
        </p:spPr>
        <p:txBody>
          <a:bodyPr/>
          <a:lstStyle/>
          <a:p>
            <a:r>
              <a:rPr lang="zh-CN" altLang="en-US">
                <a:ea typeface="黑体" panose="02010609060101010101" pitchFamily="49" charset="-122"/>
              </a:rPr>
              <a:t>三、狭义的人机界面</a:t>
            </a:r>
          </a:p>
        </p:txBody>
      </p:sp>
      <p:sp>
        <p:nvSpPr>
          <p:cNvPr id="5123" name="Rectangle 3"/>
          <p:cNvSpPr>
            <a:spLocks noGrp="1" noChangeArrowheads="1"/>
          </p:cNvSpPr>
          <p:nvPr>
            <p:ph type="body" idx="4294967295"/>
          </p:nvPr>
        </p:nvSpPr>
        <p:spPr>
          <a:xfrm>
            <a:off x="358775" y="908050"/>
            <a:ext cx="8785225" cy="5834063"/>
          </a:xfrm>
        </p:spPr>
        <p:txBody>
          <a:bodyPr/>
          <a:lstStyle/>
          <a:p>
            <a:pPr>
              <a:buFontTx/>
              <a:buNone/>
            </a:pPr>
            <a:r>
              <a:rPr lang="zh-CN" altLang="en-US" dirty="0">
                <a:solidFill>
                  <a:srgbClr val="FF0000"/>
                </a:solidFill>
                <a:ea typeface="黑体" panose="02010609060101010101" pitchFamily="49" charset="-122"/>
              </a:rPr>
              <a:t>狭义的人机界面</a:t>
            </a:r>
            <a:r>
              <a:rPr lang="zh-CN" altLang="en-US" dirty="0">
                <a:ea typeface="黑体" panose="02010609060101010101" pitchFamily="49" charset="-122"/>
              </a:rPr>
              <a:t>：是指人</a:t>
            </a:r>
            <a:r>
              <a:rPr lang="en-US" altLang="zh-CN" dirty="0">
                <a:ea typeface="黑体" panose="02010609060101010101" pitchFamily="49" charset="-122"/>
              </a:rPr>
              <a:t>——</a:t>
            </a:r>
            <a:r>
              <a:rPr lang="zh-CN" altLang="en-US" dirty="0">
                <a:solidFill>
                  <a:srgbClr val="FF0000"/>
                </a:solidFill>
                <a:ea typeface="黑体" panose="02010609060101010101" pitchFamily="49" charset="-122"/>
              </a:rPr>
              <a:t>计算机系统中人和计算机交互作用的界面</a:t>
            </a:r>
            <a:r>
              <a:rPr lang="en-US" altLang="zh-CN" dirty="0">
                <a:solidFill>
                  <a:srgbClr val="FF0000"/>
                </a:solidFill>
                <a:ea typeface="黑体" panose="02010609060101010101" pitchFamily="49" charset="-122"/>
              </a:rPr>
              <a:t>.</a:t>
            </a:r>
          </a:p>
          <a:p>
            <a:pPr>
              <a:buFontTx/>
              <a:buNone/>
            </a:pPr>
            <a:r>
              <a:rPr lang="zh-CN" altLang="en-US" dirty="0">
                <a:ea typeface="黑体" panose="02010609060101010101" pitchFamily="49" charset="-122"/>
              </a:rPr>
              <a:t>也称</a:t>
            </a:r>
            <a:r>
              <a:rPr lang="en-US" altLang="zh-CN" dirty="0">
                <a:ea typeface="黑体" panose="02010609060101010101" pitchFamily="49" charset="-122"/>
              </a:rPr>
              <a:t>: </a:t>
            </a:r>
            <a:r>
              <a:rPr lang="zh-CN" altLang="en-US" dirty="0">
                <a:ea typeface="黑体" panose="02010609060101010101" pitchFamily="49" charset="-122"/>
              </a:rPr>
              <a:t>人</a:t>
            </a:r>
            <a:r>
              <a:rPr lang="en-US" altLang="zh-CN" dirty="0">
                <a:ea typeface="黑体" panose="02010609060101010101" pitchFamily="49" charset="-122"/>
              </a:rPr>
              <a:t>——</a:t>
            </a:r>
            <a:r>
              <a:rPr lang="zh-CN" altLang="en-US" dirty="0">
                <a:ea typeface="黑体" panose="02010609060101010101" pitchFamily="49" charset="-122"/>
              </a:rPr>
              <a:t>计算机接口 或 </a:t>
            </a:r>
            <a:r>
              <a:rPr lang="zh-CN" altLang="en-US" dirty="0">
                <a:solidFill>
                  <a:srgbClr val="FF0000"/>
                </a:solidFill>
                <a:ea typeface="黑体" panose="02010609060101010101" pitchFamily="49" charset="-122"/>
              </a:rPr>
              <a:t>用户界面</a:t>
            </a:r>
            <a:r>
              <a:rPr lang="zh-CN" altLang="en-US" dirty="0">
                <a:ea typeface="黑体" panose="02010609060101010101" pitchFamily="49" charset="-122"/>
              </a:rPr>
              <a:t>，它是人</a:t>
            </a:r>
            <a:r>
              <a:rPr lang="en-US" altLang="zh-CN" dirty="0">
                <a:ea typeface="黑体" panose="02010609060101010101" pitchFamily="49" charset="-122"/>
              </a:rPr>
              <a:t>——</a:t>
            </a:r>
            <a:r>
              <a:rPr lang="zh-CN" altLang="en-US" dirty="0">
                <a:ea typeface="黑体" panose="02010609060101010101" pitchFamily="49" charset="-122"/>
              </a:rPr>
              <a:t>软件接口，是软件人机界面。</a:t>
            </a:r>
          </a:p>
        </p:txBody>
      </p:sp>
      <p:pic>
        <p:nvPicPr>
          <p:cNvPr id="5124" name="Picture 4" descr="点击查看下一张图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912" y="3140968"/>
            <a:ext cx="4608512" cy="3255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4441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4294967295"/>
          </p:nvPr>
        </p:nvPicPr>
        <p:blipFill>
          <a:blip r:embed="rId2"/>
          <a:stretch>
            <a:fillRect/>
          </a:stretch>
        </p:blipFill>
        <p:spPr>
          <a:xfrm>
            <a:off x="0" y="23813"/>
            <a:ext cx="4851400" cy="3359150"/>
          </a:xfrm>
          <a:prstGeom prst="rect">
            <a:avLst/>
          </a:prstGeom>
        </p:spPr>
      </p:pic>
      <p:sp>
        <p:nvSpPr>
          <p:cNvPr id="4" name="灯片编号占位符 3"/>
          <p:cNvSpPr>
            <a:spLocks noGrp="1"/>
          </p:cNvSpPr>
          <p:nvPr>
            <p:ph type="sldNum" sz="quarter" idx="4294967295"/>
          </p:nvPr>
        </p:nvSpPr>
        <p:spPr>
          <a:xfrm>
            <a:off x="7086600" y="6356350"/>
            <a:ext cx="2057400" cy="365125"/>
          </a:xfrm>
        </p:spPr>
        <p:txBody>
          <a:bodyPr/>
          <a:lstStyle/>
          <a:p>
            <a:fld id="{D99AAAA4-FBF6-433A-BF3F-9B0A291730DE}" type="slidenum">
              <a:rPr lang="en-US" altLang="zh-CN" smtClean="0"/>
              <a:pPr/>
              <a:t>19</a:t>
            </a:fld>
            <a:endParaRPr lang="en-US" altLang="zh-CN"/>
          </a:p>
        </p:txBody>
      </p:sp>
      <p:pic>
        <p:nvPicPr>
          <p:cNvPr id="7" name="图片 6"/>
          <p:cNvPicPr>
            <a:picLocks noChangeAspect="1"/>
          </p:cNvPicPr>
          <p:nvPr/>
        </p:nvPicPr>
        <p:blipFill>
          <a:blip r:embed="rId3"/>
          <a:stretch>
            <a:fillRect/>
          </a:stretch>
        </p:blipFill>
        <p:spPr>
          <a:xfrm>
            <a:off x="2581078" y="3550012"/>
            <a:ext cx="6562922" cy="3275484"/>
          </a:xfrm>
          <a:prstGeom prst="rect">
            <a:avLst/>
          </a:prstGeom>
        </p:spPr>
      </p:pic>
    </p:spTree>
    <p:extLst>
      <p:ext uri="{BB962C8B-B14F-4D97-AF65-F5344CB8AC3E}">
        <p14:creationId xmlns:p14="http://schemas.microsoft.com/office/powerpoint/2010/main" val="1040031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358775" y="908050"/>
            <a:ext cx="8785225" cy="5834063"/>
          </a:xfrm>
        </p:spPr>
        <p:txBody>
          <a:bodyPr/>
          <a:lstStyle/>
          <a:p>
            <a:r>
              <a:rPr kumimoji="1" lang="zh-CN" altLang="en-US" sz="4000" dirty="0"/>
              <a:t>陈清毅</a:t>
            </a:r>
            <a:endParaRPr kumimoji="1" lang="en-US" altLang="zh-CN" sz="4000" dirty="0"/>
          </a:p>
          <a:p>
            <a:r>
              <a:rPr kumimoji="1" lang="zh-CN" altLang="en-US" sz="4000" dirty="0">
                <a:solidFill>
                  <a:srgbClr val="9966FF"/>
                </a:solidFill>
              </a:rPr>
              <a:t>邮箱：</a:t>
            </a:r>
            <a:r>
              <a:rPr kumimoji="1" lang="en-US" altLang="zh-CN" sz="4000" dirty="0">
                <a:solidFill>
                  <a:srgbClr val="9966FF"/>
                </a:solidFill>
              </a:rPr>
              <a:t>hexen@163.com</a:t>
            </a:r>
          </a:p>
          <a:p>
            <a:r>
              <a:rPr kumimoji="1" lang="en-US" altLang="zh-CN" sz="4000" dirty="0"/>
              <a:t>QQ</a:t>
            </a:r>
            <a:r>
              <a:rPr kumimoji="1" lang="zh-CN" altLang="en-US" sz="4000" dirty="0"/>
              <a:t>：</a:t>
            </a:r>
            <a:r>
              <a:rPr kumimoji="1" lang="en-US" altLang="zh-CN" sz="4000" dirty="0"/>
              <a:t>63128210</a:t>
            </a:r>
          </a:p>
          <a:p>
            <a:r>
              <a:rPr lang="zh-CN" altLang="en-US" sz="4000" dirty="0"/>
              <a:t>百度网盘</a:t>
            </a:r>
          </a:p>
          <a:p>
            <a:r>
              <a:rPr lang="en-US" altLang="zh-CN" sz="4000" u="sng" dirty="0">
                <a:solidFill>
                  <a:srgbClr val="9966FF"/>
                </a:solidFill>
              </a:rPr>
              <a:t>http://</a:t>
            </a:r>
            <a:r>
              <a:rPr lang="en-US" altLang="zh-CN" sz="4000" u="sng" dirty="0" err="1">
                <a:solidFill>
                  <a:srgbClr val="9966FF"/>
                </a:solidFill>
              </a:rPr>
              <a:t>pan.baidu.com</a:t>
            </a:r>
            <a:r>
              <a:rPr lang="en-US" altLang="zh-CN" sz="4000" u="sng" dirty="0">
                <a:solidFill>
                  <a:srgbClr val="9966FF"/>
                </a:solidFill>
              </a:rPr>
              <a:t>/share/</a:t>
            </a:r>
            <a:r>
              <a:rPr lang="en-US" altLang="zh-CN" sz="4000" u="sng" dirty="0" err="1">
                <a:solidFill>
                  <a:srgbClr val="9966FF"/>
                </a:solidFill>
              </a:rPr>
              <a:t>home?uk</a:t>
            </a:r>
            <a:r>
              <a:rPr lang="en-US" altLang="zh-CN" sz="4000" u="sng" dirty="0">
                <a:solidFill>
                  <a:srgbClr val="9966FF"/>
                </a:solidFill>
              </a:rPr>
              <a:t>=1242013959</a:t>
            </a:r>
          </a:p>
          <a:p>
            <a:endParaRPr kumimoji="1" lang="zh-CN" altLang="en-US" sz="4000" dirty="0"/>
          </a:p>
        </p:txBody>
      </p:sp>
    </p:spTree>
    <p:extLst>
      <p:ext uri="{BB962C8B-B14F-4D97-AF65-F5344CB8AC3E}">
        <p14:creationId xmlns:p14="http://schemas.microsoft.com/office/powerpoint/2010/main" val="915543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5088"/>
            <a:ext cx="7953375" cy="617537"/>
          </a:xfrm>
        </p:spPr>
        <p:txBody>
          <a:bodyPr/>
          <a:lstStyle/>
          <a:p>
            <a:r>
              <a:rPr lang="en-US" altLang="zh-CN" dirty="0"/>
              <a:t>VR+AR</a:t>
            </a:r>
            <a:endParaRPr lang="zh-CN" altLang="en-US" dirty="0"/>
          </a:p>
        </p:txBody>
      </p:sp>
      <p:sp>
        <p:nvSpPr>
          <p:cNvPr id="4" name="灯片编号占位符 3"/>
          <p:cNvSpPr>
            <a:spLocks noGrp="1"/>
          </p:cNvSpPr>
          <p:nvPr>
            <p:ph type="sldNum" sz="quarter" idx="4294967295"/>
          </p:nvPr>
        </p:nvSpPr>
        <p:spPr>
          <a:xfrm>
            <a:off x="7086600" y="6356350"/>
            <a:ext cx="2057400" cy="365125"/>
          </a:xfrm>
        </p:spPr>
        <p:txBody>
          <a:bodyPr/>
          <a:lstStyle/>
          <a:p>
            <a:fld id="{D99AAAA4-FBF6-433A-BF3F-9B0A291730DE}" type="slidenum">
              <a:rPr lang="en-US" altLang="zh-CN" smtClean="0"/>
              <a:pPr/>
              <a:t>20</a:t>
            </a:fld>
            <a:endParaRPr lang="en-US" altLang="zh-CN"/>
          </a:p>
        </p:txBody>
      </p:sp>
      <p:pic>
        <p:nvPicPr>
          <p:cNvPr id="3074" name="Picture 2" descr="https://pic3.zhimg.com/e6381501ba6eb7d2483413fd5ba3ba92_r.png"/>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0" y="908050"/>
            <a:ext cx="9063038"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016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idx="4294967295"/>
          </p:nvPr>
        </p:nvSpPr>
        <p:spPr>
          <a:xfrm>
            <a:off x="0" y="476250"/>
            <a:ext cx="8496300" cy="617538"/>
          </a:xfrm>
        </p:spPr>
        <p:txBody>
          <a:bodyPr>
            <a:normAutofit fontScale="90000"/>
          </a:bodyPr>
          <a:lstStyle/>
          <a:p>
            <a:pPr eaLnBrk="1" hangingPunct="1"/>
            <a:r>
              <a:rPr lang="en-GB" altLang="zh-CN" sz="4000" dirty="0"/>
              <a:t>User Interface Evolution…</a:t>
            </a:r>
          </a:p>
        </p:txBody>
      </p:sp>
      <p:pic>
        <p:nvPicPr>
          <p:cNvPr id="23555" name="Picture 3" descr="Evolution"/>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tretch>
            <a:fillRect/>
          </a:stretch>
        </p:blipFill>
        <p:spPr>
          <a:xfrm>
            <a:off x="1803400" y="2566988"/>
            <a:ext cx="7340600" cy="2540000"/>
          </a:xfrm>
          <a:noFill/>
        </p:spPr>
      </p:pic>
      <p:sp>
        <p:nvSpPr>
          <p:cNvPr id="23556" name="灯片编号占位符 3"/>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D8FDB7A4-7452-4E05-A28B-C201608BD1FF}" type="slidenum">
              <a:rPr lang="en-US" altLang="zh-CN" sz="1000" b="0">
                <a:latin typeface="Verdana" panose="020B0604030504040204" pitchFamily="34" charset="0"/>
              </a:rPr>
              <a:pPr eaLnBrk="1" hangingPunct="1"/>
              <a:t>21</a:t>
            </a:fld>
            <a:endParaRPr lang="en-US" altLang="zh-CN" sz="1000" b="0">
              <a:latin typeface="Verdana" panose="020B0604030504040204" pitchFamily="34" charset="0"/>
            </a:endParaRPr>
          </a:p>
        </p:txBody>
      </p:sp>
    </p:spTree>
    <p:extLst>
      <p:ext uri="{BB962C8B-B14F-4D97-AF65-F5344CB8AC3E}">
        <p14:creationId xmlns:p14="http://schemas.microsoft.com/office/powerpoint/2010/main" val="1776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2617" y="3573016"/>
            <a:ext cx="6299941" cy="3708193"/>
          </a:xfrm>
          <a:prstGeom prst="rect">
            <a:avLst/>
          </a:prstGeom>
        </p:spPr>
      </p:pic>
      <p:sp>
        <p:nvSpPr>
          <p:cNvPr id="63491" name="Rectangle 2"/>
          <p:cNvSpPr>
            <a:spLocks noGrp="1" noChangeArrowheads="1"/>
          </p:cNvSpPr>
          <p:nvPr>
            <p:ph type="title" idx="4294967295"/>
          </p:nvPr>
        </p:nvSpPr>
        <p:spPr>
          <a:xfrm>
            <a:off x="0" y="65088"/>
            <a:ext cx="7953375" cy="617537"/>
          </a:xfrm>
        </p:spPr>
        <p:txBody>
          <a:bodyPr>
            <a:normAutofit fontScale="90000"/>
          </a:bodyPr>
          <a:lstStyle/>
          <a:p>
            <a:pPr eaLnBrk="1" hangingPunct="1"/>
            <a:r>
              <a:rPr lang="en-US" altLang="zh-CN" sz="4000"/>
              <a:t>1.4 </a:t>
            </a:r>
            <a:r>
              <a:rPr lang="zh-CN" altLang="en-US" sz="4000"/>
              <a:t>人机交互的发展历史及趋势</a:t>
            </a:r>
          </a:p>
        </p:txBody>
      </p:sp>
      <p:sp>
        <p:nvSpPr>
          <p:cNvPr id="63492" name="Rectangle 3"/>
          <p:cNvSpPr>
            <a:spLocks noGrp="1" noChangeArrowheads="1"/>
          </p:cNvSpPr>
          <p:nvPr>
            <p:ph idx="4294967295"/>
          </p:nvPr>
        </p:nvSpPr>
        <p:spPr>
          <a:xfrm>
            <a:off x="358775" y="836613"/>
            <a:ext cx="8785225" cy="2720975"/>
          </a:xfrm>
        </p:spPr>
        <p:txBody>
          <a:bodyPr>
            <a:normAutofit/>
          </a:bodyPr>
          <a:lstStyle/>
          <a:p>
            <a:pPr eaLnBrk="1" hangingPunct="1"/>
            <a:r>
              <a:rPr lang="en-US" altLang="zh-CN" dirty="0"/>
              <a:t>1.4.1</a:t>
            </a:r>
            <a:r>
              <a:rPr lang="zh-CN" altLang="en-US" dirty="0"/>
              <a:t>发展历史</a:t>
            </a:r>
          </a:p>
          <a:p>
            <a:pPr lvl="1" eaLnBrk="1" hangingPunct="1"/>
            <a:r>
              <a:rPr lang="en-US" altLang="en-US" dirty="0"/>
              <a:t>1. </a:t>
            </a:r>
            <a:r>
              <a:rPr lang="en-US" altLang="en-US" dirty="0" err="1"/>
              <a:t>语言命令交互阶段</a:t>
            </a:r>
            <a:endParaRPr lang="en-US" altLang="en-US" dirty="0"/>
          </a:p>
          <a:p>
            <a:pPr lvl="1" eaLnBrk="1" hangingPunct="1"/>
            <a:r>
              <a:rPr lang="en-US" altLang="en-US" dirty="0"/>
              <a:t>2. </a:t>
            </a:r>
            <a:r>
              <a:rPr lang="en-US" altLang="en-US" dirty="0" err="1"/>
              <a:t>图形用户界面（GUI）交互阶段</a:t>
            </a:r>
            <a:endParaRPr lang="en-US" altLang="en-US" dirty="0"/>
          </a:p>
          <a:p>
            <a:pPr lvl="1" eaLnBrk="1" hangingPunct="1"/>
            <a:r>
              <a:rPr lang="en-US" altLang="zh-CN" dirty="0"/>
              <a:t>3</a:t>
            </a:r>
            <a:r>
              <a:rPr lang="en-US" altLang="en-US" dirty="0"/>
              <a:t>. </a:t>
            </a:r>
            <a:r>
              <a:rPr lang="zh-CN" altLang="en-US" dirty="0"/>
              <a:t>自然和谐的人机交互阶段</a:t>
            </a:r>
          </a:p>
          <a:p>
            <a:pPr lvl="1" eaLnBrk="1" hangingPunct="1"/>
            <a:endParaRPr lang="en-US" altLang="zh-CN" dirty="0"/>
          </a:p>
        </p:txBody>
      </p:sp>
      <p:sp>
        <p:nvSpPr>
          <p:cNvPr id="63490" name="灯片编号占位符 4"/>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467C996A-36A3-4369-94CB-71A35AC43D99}" type="slidenum">
              <a:rPr lang="en-US" altLang="zh-CN" sz="1000" b="0">
                <a:latin typeface="Verdana" panose="020B0604030504040204" pitchFamily="34" charset="0"/>
              </a:rPr>
              <a:pPr eaLnBrk="1" hangingPunct="1"/>
              <a:t>22</a:t>
            </a:fld>
            <a:endParaRPr lang="en-US" altLang="zh-CN" sz="1000" b="0">
              <a:latin typeface="Verdana" panose="020B0604030504040204" pitchFamily="34" charset="0"/>
            </a:endParaRPr>
          </a:p>
        </p:txBody>
      </p:sp>
      <p:sp>
        <p:nvSpPr>
          <p:cNvPr id="5" name="Rectangle 14"/>
          <p:cNvSpPr>
            <a:spLocks noChangeArrowheads="1"/>
          </p:cNvSpPr>
          <p:nvPr/>
        </p:nvSpPr>
        <p:spPr bwMode="auto">
          <a:xfrm>
            <a:off x="3084324" y="3133746"/>
            <a:ext cx="2394366"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hlink"/>
              </a:buClr>
              <a:buSzPct val="120000"/>
            </a:pPr>
            <a:r>
              <a:rPr lang="zh-CN" altLang="en-US" sz="2400" b="1" dirty="0">
                <a:solidFill>
                  <a:srgbClr val="C00000"/>
                </a:solidFill>
                <a:latin typeface="Tahoma" panose="020B0604030504040204" pitchFamily="34" charset="0"/>
                <a:ea typeface="黑体" panose="02010609060101010101" pitchFamily="49" charset="-122"/>
              </a:rPr>
              <a:t>图形用户界面</a:t>
            </a:r>
          </a:p>
        </p:txBody>
      </p:sp>
      <p:sp>
        <p:nvSpPr>
          <p:cNvPr id="6" name="Rectangle 15"/>
          <p:cNvSpPr>
            <a:spLocks noChangeArrowheads="1"/>
          </p:cNvSpPr>
          <p:nvPr/>
        </p:nvSpPr>
        <p:spPr bwMode="auto">
          <a:xfrm>
            <a:off x="6372200" y="3140968"/>
            <a:ext cx="2953627"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hlink"/>
              </a:buClr>
              <a:buSzPct val="120000"/>
            </a:pPr>
            <a:r>
              <a:rPr lang="zh-CN" altLang="en-US" sz="2400" b="1" dirty="0">
                <a:solidFill>
                  <a:srgbClr val="C00000"/>
                </a:solidFill>
                <a:latin typeface="Tahoma" panose="020B0604030504040204" pitchFamily="34" charset="0"/>
                <a:ea typeface="黑体" panose="02010609060101010101" pitchFamily="49" charset="-122"/>
              </a:rPr>
              <a:t>自然和谐的交互</a:t>
            </a:r>
            <a:endParaRPr lang="en-US" altLang="zh-CN" sz="2400" b="1" dirty="0">
              <a:solidFill>
                <a:srgbClr val="C00000"/>
              </a:solidFill>
              <a:latin typeface="Tahoma" panose="020B0604030504040204" pitchFamily="34" charset="0"/>
              <a:ea typeface="黑体" panose="02010609060101010101" pitchFamily="49" charset="-122"/>
            </a:endParaRPr>
          </a:p>
        </p:txBody>
      </p:sp>
      <p:sp>
        <p:nvSpPr>
          <p:cNvPr id="7" name="Rectangle 19"/>
          <p:cNvSpPr>
            <a:spLocks noChangeArrowheads="1"/>
          </p:cNvSpPr>
          <p:nvPr/>
        </p:nvSpPr>
        <p:spPr bwMode="auto">
          <a:xfrm>
            <a:off x="1023749" y="3133746"/>
            <a:ext cx="1685925"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buClr>
                <a:schemeClr val="hlink"/>
              </a:buClr>
              <a:buSzPct val="120000"/>
            </a:pPr>
            <a:r>
              <a:rPr lang="zh-CN" altLang="en-US" sz="2400" b="1" dirty="0">
                <a:solidFill>
                  <a:srgbClr val="C00000"/>
                </a:solidFill>
                <a:latin typeface="Tahoma" panose="020B0604030504040204" pitchFamily="34" charset="0"/>
                <a:ea typeface="黑体" panose="02010609060101010101" pitchFamily="49" charset="-122"/>
              </a:rPr>
              <a:t>命令行</a:t>
            </a:r>
            <a:endParaRPr lang="en-US" altLang="zh-CN" sz="2400" b="1" dirty="0">
              <a:solidFill>
                <a:srgbClr val="C00000"/>
              </a:solidFill>
              <a:latin typeface="Tahoma" panose="020B0604030504040204" pitchFamily="34" charset="0"/>
              <a:ea typeface="黑体" panose="02010609060101010101" pitchFamily="49" charset="-122"/>
            </a:endParaRPr>
          </a:p>
        </p:txBody>
      </p:sp>
      <p:sp>
        <p:nvSpPr>
          <p:cNvPr id="8" name="右箭头 13"/>
          <p:cNvSpPr>
            <a:spLocks noChangeArrowheads="1"/>
          </p:cNvSpPr>
          <p:nvPr/>
        </p:nvSpPr>
        <p:spPr bwMode="auto">
          <a:xfrm>
            <a:off x="2398524" y="3250505"/>
            <a:ext cx="784225" cy="142875"/>
          </a:xfrm>
          <a:prstGeom prst="rightArrow">
            <a:avLst>
              <a:gd name="adj1" fmla="val 50000"/>
              <a:gd name="adj2" fmla="val 49908"/>
            </a:avLst>
          </a:prstGeom>
          <a:solidFill>
            <a:schemeClr val="accent1"/>
          </a:solidFill>
          <a:ln w="9525" algn="ctr">
            <a:solidFill>
              <a:schemeClr val="tx1"/>
            </a:solidFill>
            <a:round/>
            <a:headEnd/>
            <a:tailEnd/>
          </a:ln>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Lucida Sans Unicode" panose="020B0602030504020204" pitchFamily="34" charset="0"/>
              <a:ea typeface="黑体" panose="02010609060101010101" pitchFamily="49" charset="-122"/>
            </a:endParaRPr>
          </a:p>
        </p:txBody>
      </p:sp>
      <p:sp>
        <p:nvSpPr>
          <p:cNvPr id="9" name="右箭头 14"/>
          <p:cNvSpPr>
            <a:spLocks noChangeArrowheads="1"/>
          </p:cNvSpPr>
          <p:nvPr/>
        </p:nvSpPr>
        <p:spPr bwMode="auto">
          <a:xfrm>
            <a:off x="5508600" y="3250505"/>
            <a:ext cx="785812" cy="142875"/>
          </a:xfrm>
          <a:prstGeom prst="rightArrow">
            <a:avLst>
              <a:gd name="adj1" fmla="val 50000"/>
              <a:gd name="adj2" fmla="val 50009"/>
            </a:avLst>
          </a:prstGeom>
          <a:solidFill>
            <a:schemeClr val="accent1"/>
          </a:solidFill>
          <a:ln w="9525" algn="ctr">
            <a:solidFill>
              <a:schemeClr val="tx1"/>
            </a:solidFill>
            <a:round/>
            <a:headEnd/>
            <a:tailEnd/>
          </a:ln>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Lucida Sans Unicode" panose="020B0602030504020204" pitchFamily="34" charset="0"/>
              <a:ea typeface="黑体" panose="02010609060101010101" pitchFamily="49" charset="-122"/>
            </a:endParaRPr>
          </a:p>
        </p:txBody>
      </p:sp>
    </p:spTree>
    <p:extLst>
      <p:ext uri="{BB962C8B-B14F-4D97-AF65-F5344CB8AC3E}">
        <p14:creationId xmlns:p14="http://schemas.microsoft.com/office/powerpoint/2010/main" val="32708241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358775" y="908050"/>
            <a:ext cx="8785225" cy="5834063"/>
          </a:xfrm>
        </p:spPr>
        <p:txBody>
          <a:bodyPr>
            <a:normAutofit/>
          </a:bodyPr>
          <a:lstStyle/>
          <a:p>
            <a:pPr marL="267891" lvl="2" indent="-267891" algn="just">
              <a:lnSpc>
                <a:spcPct val="110000"/>
              </a:lnSpc>
              <a:spcBef>
                <a:spcPts val="1350"/>
              </a:spcBef>
              <a:buClr>
                <a:schemeClr val="accent1">
                  <a:lumMod val="75000"/>
                </a:schemeClr>
              </a:buClr>
              <a:buSzPct val="70000"/>
              <a:buFont typeface="Wingdings" panose="05000000000000000000" pitchFamily="2" charset="2"/>
              <a:buChar char="m"/>
            </a:pPr>
            <a:r>
              <a:rPr lang="zh-CN" altLang="en-US" sz="2800" dirty="0"/>
              <a:t>计算机语言经历了由最初的机器语言，而后是汇编语言，直至高级语言的发展过程。这个过程也可以看作早期的人机交互的一个发展过程。</a:t>
            </a:r>
          </a:p>
          <a:p>
            <a:endParaRPr lang="zh-CN" altLang="en-US" sz="4400" dirty="0"/>
          </a:p>
        </p:txBody>
      </p:sp>
      <p:sp>
        <p:nvSpPr>
          <p:cNvPr id="4" name="灯片编号占位符 3"/>
          <p:cNvSpPr>
            <a:spLocks noGrp="1"/>
          </p:cNvSpPr>
          <p:nvPr>
            <p:ph type="sldNum" sz="quarter" idx="4294967295"/>
          </p:nvPr>
        </p:nvSpPr>
        <p:spPr>
          <a:xfrm>
            <a:off x="7086600" y="6356350"/>
            <a:ext cx="2057400" cy="365125"/>
          </a:xfrm>
        </p:spPr>
        <p:txBody>
          <a:bodyPr/>
          <a:lstStyle/>
          <a:p>
            <a:fld id="{D99AAAA4-FBF6-433A-BF3F-9B0A291730DE}" type="slidenum">
              <a:rPr lang="en-US" altLang="zh-CN" smtClean="0"/>
              <a:pPr/>
              <a:t>23</a:t>
            </a:fld>
            <a:endParaRPr lang="en-US" altLang="zh-CN"/>
          </a:p>
        </p:txBody>
      </p:sp>
      <p:pic>
        <p:nvPicPr>
          <p:cNvPr id="7" name="Rectangle 8"/>
          <p:cNvPicPr>
            <a:picLocks noGrp="1" noChangeArrowheads="1"/>
          </p:cNvPicPr>
          <p:nvPr>
            <p:ph type="title" idx="4294967295"/>
          </p:nvPr>
        </p:nvPicPr>
        <p:blipFill>
          <a:blip r:embed="rId2">
            <a:extLst>
              <a:ext uri="{28A0092B-C50C-407E-A947-70E740481C1C}">
                <a14:useLocalDpi xmlns:a14="http://schemas.microsoft.com/office/drawing/2010/main" val="0"/>
              </a:ext>
            </a:extLst>
          </a:blip>
          <a:srcRect/>
          <a:stretch>
            <a:fillRect/>
          </a:stretch>
        </p:blipFill>
        <p:spPr bwMode="auto">
          <a:xfrm>
            <a:off x="0" y="-3175"/>
            <a:ext cx="8497888" cy="1158875"/>
          </a:xfrm>
        </p:spPr>
      </p:pic>
      <p:pic>
        <p:nvPicPr>
          <p:cNvPr id="5" name="Picture 1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3429000"/>
            <a:ext cx="3306812" cy="316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4008" y="3590416"/>
            <a:ext cx="4392866" cy="3006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938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4"/>
          <p:cNvSpPr>
            <a:spLocks noGrp="1" noChangeArrowheads="1"/>
          </p:cNvSpPr>
          <p:nvPr>
            <p:ph type="title" idx="4294967295"/>
          </p:nvPr>
        </p:nvSpPr>
        <p:spPr>
          <a:xfrm>
            <a:off x="0" y="65088"/>
            <a:ext cx="7953375" cy="617537"/>
          </a:xfrm>
        </p:spPr>
        <p:txBody>
          <a:bodyPr>
            <a:normAutofit fontScale="90000"/>
          </a:bodyPr>
          <a:lstStyle/>
          <a:p>
            <a:pPr eaLnBrk="1" hangingPunct="1"/>
            <a:r>
              <a:rPr lang="en-US" altLang="en-US" sz="4000"/>
              <a:t>1. 语言命令交互阶段</a:t>
            </a:r>
            <a:endParaRPr lang="zh-CN" altLang="en-US" sz="4000"/>
          </a:p>
        </p:txBody>
      </p:sp>
      <p:sp>
        <p:nvSpPr>
          <p:cNvPr id="64516" name="Rectangle 5"/>
          <p:cNvSpPr>
            <a:spLocks noGrp="1" noChangeArrowheads="1"/>
          </p:cNvSpPr>
          <p:nvPr>
            <p:ph idx="4294967295"/>
          </p:nvPr>
        </p:nvSpPr>
        <p:spPr>
          <a:xfrm>
            <a:off x="358775" y="908050"/>
            <a:ext cx="8785225" cy="5834063"/>
          </a:xfrm>
        </p:spPr>
        <p:txBody>
          <a:bodyPr>
            <a:normAutofit/>
          </a:bodyPr>
          <a:lstStyle/>
          <a:p>
            <a:pPr eaLnBrk="1" hangingPunct="1"/>
            <a:r>
              <a:rPr lang="zh-CN" altLang="en-US" sz="2400" dirty="0"/>
              <a:t>手工操作输入机器语言指令（二进制机器代码）</a:t>
            </a:r>
          </a:p>
          <a:p>
            <a:pPr lvl="1" eaLnBrk="1" hangingPunct="1"/>
            <a:r>
              <a:rPr lang="zh-CN" altLang="en-US" sz="2000" dirty="0"/>
              <a:t>这种形式很不符合人的习惯，既耗费时间，又容易出错，只有非常专业的专家才能做到。</a:t>
            </a:r>
          </a:p>
          <a:p>
            <a:pPr eaLnBrk="1" hangingPunct="1"/>
            <a:r>
              <a:rPr lang="zh-CN" altLang="en-US" sz="2400" dirty="0"/>
              <a:t>采用批处理作业语言或交互命令语言</a:t>
            </a:r>
          </a:p>
          <a:p>
            <a:pPr lvl="1" eaLnBrk="1" hangingPunct="1"/>
            <a:r>
              <a:rPr lang="en-US" altLang="zh-CN" sz="2000" dirty="0"/>
              <a:t>FORTRAN</a:t>
            </a:r>
            <a:r>
              <a:rPr lang="zh-CN" altLang="en-US" sz="2000" dirty="0"/>
              <a:t>、</a:t>
            </a:r>
            <a:r>
              <a:rPr lang="en-US" altLang="zh-CN" sz="2000" dirty="0"/>
              <a:t>PASCAL</a:t>
            </a:r>
            <a:r>
              <a:rPr lang="zh-CN" altLang="en-US" sz="2000" dirty="0"/>
              <a:t>、</a:t>
            </a:r>
            <a:r>
              <a:rPr lang="en-US" altLang="zh-CN" sz="2000" dirty="0"/>
              <a:t>COBOL</a:t>
            </a:r>
          </a:p>
          <a:p>
            <a:pPr eaLnBrk="1" hangingPunct="1"/>
            <a:r>
              <a:rPr lang="zh-CN" altLang="en-US" sz="2400" dirty="0">
                <a:solidFill>
                  <a:srgbClr val="FF0000"/>
                </a:solidFill>
              </a:rPr>
              <a:t>命令行界面（</a:t>
            </a:r>
            <a:r>
              <a:rPr lang="en-US" altLang="zh-CN" sz="2400" dirty="0">
                <a:solidFill>
                  <a:srgbClr val="FF0000"/>
                </a:solidFill>
              </a:rPr>
              <a:t>Command Line Interface</a:t>
            </a:r>
            <a:r>
              <a:rPr lang="zh-CN" altLang="en-US" sz="2400" dirty="0">
                <a:solidFill>
                  <a:srgbClr val="FF0000"/>
                </a:solidFill>
              </a:rPr>
              <a:t>，</a:t>
            </a:r>
            <a:r>
              <a:rPr lang="en-US" altLang="zh-CN" sz="2400" dirty="0">
                <a:solidFill>
                  <a:srgbClr val="FF0000"/>
                </a:solidFill>
              </a:rPr>
              <a:t>CLI</a:t>
            </a:r>
            <a:r>
              <a:rPr lang="zh-CN" altLang="en-US" sz="2400" dirty="0">
                <a:solidFill>
                  <a:srgbClr val="FF0000"/>
                </a:solidFill>
              </a:rPr>
              <a:t>）</a:t>
            </a:r>
          </a:p>
          <a:p>
            <a:pPr lvl="1" eaLnBrk="1" hangingPunct="1"/>
            <a:r>
              <a:rPr lang="en-US" altLang="zh-CN" sz="2000" dirty="0"/>
              <a:t>60</a:t>
            </a:r>
            <a:r>
              <a:rPr lang="zh-CN" altLang="en-US" sz="2000" dirty="0"/>
              <a:t>年代中期，</a:t>
            </a:r>
          </a:p>
          <a:p>
            <a:pPr lvl="1" eaLnBrk="1" hangingPunct="1"/>
            <a:r>
              <a:rPr lang="zh-CN" altLang="en-US" sz="2000" dirty="0"/>
              <a:t>通过</a:t>
            </a:r>
            <a:r>
              <a:rPr lang="zh-CN" altLang="en-US" sz="2000" dirty="0">
                <a:solidFill>
                  <a:schemeClr val="accent2"/>
                </a:solidFill>
              </a:rPr>
              <a:t>问答式对话</a:t>
            </a:r>
            <a:r>
              <a:rPr lang="zh-CN" altLang="en-US" sz="2000" dirty="0"/>
              <a:t>、</a:t>
            </a:r>
            <a:r>
              <a:rPr lang="zh-CN" altLang="en-US" sz="2000" dirty="0">
                <a:solidFill>
                  <a:schemeClr val="accent2"/>
                </a:solidFill>
              </a:rPr>
              <a:t>文本菜单</a:t>
            </a:r>
            <a:r>
              <a:rPr lang="zh-CN" altLang="en-US" sz="2000" dirty="0"/>
              <a:t>或</a:t>
            </a:r>
            <a:r>
              <a:rPr lang="zh-CN" altLang="en-US" sz="2000" dirty="0">
                <a:solidFill>
                  <a:schemeClr val="accent2"/>
                </a:solidFill>
              </a:rPr>
              <a:t>命令语言</a:t>
            </a:r>
            <a:r>
              <a:rPr lang="zh-CN" altLang="en-US" sz="2000" dirty="0"/>
              <a:t>等方式来进行人机交互。</a:t>
            </a:r>
          </a:p>
          <a:p>
            <a:pPr eaLnBrk="1" hangingPunct="1"/>
            <a:r>
              <a:rPr lang="zh-CN" altLang="en-US" sz="2400" dirty="0"/>
              <a:t>命令行界面可以看作第一代人机界面。在这种界面中，人被看成操作员，机器只做出被动的反应，人只能用手操作键盘的方式输入数据和命令信息，界面输出只能为静态字符。因此，这种人机界面交互的</a:t>
            </a:r>
            <a:r>
              <a:rPr lang="zh-CN" altLang="en-US" sz="2400" dirty="0">
                <a:solidFill>
                  <a:srgbClr val="7030A0"/>
                </a:solidFill>
              </a:rPr>
              <a:t>自然性较差</a:t>
            </a:r>
            <a:r>
              <a:rPr lang="zh-CN" altLang="en-US" sz="2400" dirty="0"/>
              <a:t>。</a:t>
            </a:r>
          </a:p>
        </p:txBody>
      </p:sp>
      <p:sp>
        <p:nvSpPr>
          <p:cNvPr id="64514" name="灯片编号占位符 4"/>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016A2B59-3065-469E-9602-6837186E2055}" type="slidenum">
              <a:rPr lang="en-US" altLang="zh-CN" sz="1000" b="0">
                <a:latin typeface="Verdana" panose="020B0604030504040204" pitchFamily="34" charset="0"/>
              </a:rPr>
              <a:pPr eaLnBrk="1" hangingPunct="1"/>
              <a:t>24</a:t>
            </a:fld>
            <a:endParaRPr lang="en-US" altLang="zh-CN" sz="1000" b="0">
              <a:latin typeface="Verdana" panose="020B0604030504040204" pitchFamily="34" charset="0"/>
            </a:endParaRPr>
          </a:p>
        </p:txBody>
      </p:sp>
    </p:spTree>
    <p:extLst>
      <p:ext uri="{BB962C8B-B14F-4D97-AF65-F5344CB8AC3E}">
        <p14:creationId xmlns:p14="http://schemas.microsoft.com/office/powerpoint/2010/main" val="35595697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0" name="Rectangle 54"/>
          <p:cNvSpPr>
            <a:spLocks noGrp="1" noChangeArrowheads="1"/>
          </p:cNvSpPr>
          <p:nvPr>
            <p:ph type="title" idx="4294967295"/>
          </p:nvPr>
        </p:nvSpPr>
        <p:spPr>
          <a:xfrm>
            <a:off x="0" y="65088"/>
            <a:ext cx="7953375" cy="617537"/>
          </a:xfrm>
        </p:spPr>
        <p:txBody>
          <a:bodyPr>
            <a:normAutofit fontScale="90000"/>
          </a:bodyPr>
          <a:lstStyle/>
          <a:p>
            <a:pPr eaLnBrk="1" hangingPunct="1"/>
            <a:r>
              <a:rPr lang="zh-CN" altLang="en-US" sz="4000"/>
              <a:t>命令行界面概念模型</a:t>
            </a:r>
          </a:p>
        </p:txBody>
      </p:sp>
      <p:sp>
        <p:nvSpPr>
          <p:cNvPr id="65538" name="灯片编号占位符 4"/>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F95AD043-A78A-4E8C-BFB1-AB0708A219A1}" type="slidenum">
              <a:rPr lang="en-US" altLang="zh-CN" sz="1000" b="0">
                <a:latin typeface="Verdana" panose="020B0604030504040204" pitchFamily="34" charset="0"/>
              </a:rPr>
              <a:pPr eaLnBrk="1" hangingPunct="1"/>
              <a:t>25</a:t>
            </a:fld>
            <a:endParaRPr lang="en-US" altLang="zh-CN" sz="1000" b="0">
              <a:latin typeface="Verdana" panose="020B0604030504040204" pitchFamily="34" charset="0"/>
            </a:endParaRPr>
          </a:p>
        </p:txBody>
      </p:sp>
      <p:grpSp>
        <p:nvGrpSpPr>
          <p:cNvPr id="65539" name="Group 4"/>
          <p:cNvGrpSpPr>
            <a:grpSpLocks/>
          </p:cNvGrpSpPr>
          <p:nvPr/>
        </p:nvGrpSpPr>
        <p:grpSpPr bwMode="auto">
          <a:xfrm>
            <a:off x="1351485" y="748697"/>
            <a:ext cx="6324600" cy="2062163"/>
            <a:chOff x="7775" y="9239"/>
            <a:chExt cx="4621" cy="1681"/>
          </a:xfrm>
        </p:grpSpPr>
        <p:sp>
          <p:nvSpPr>
            <p:cNvPr id="65541" name="Rectangle 5"/>
            <p:cNvSpPr>
              <a:spLocks noChangeArrowheads="1"/>
            </p:cNvSpPr>
            <p:nvPr/>
          </p:nvSpPr>
          <p:spPr bwMode="auto">
            <a:xfrm>
              <a:off x="7775" y="9239"/>
              <a:ext cx="4621" cy="1681"/>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5542" name="Line 6"/>
            <p:cNvSpPr>
              <a:spLocks noChangeShapeType="1"/>
            </p:cNvSpPr>
            <p:nvPr/>
          </p:nvSpPr>
          <p:spPr bwMode="auto">
            <a:xfrm>
              <a:off x="9563" y="9259"/>
              <a:ext cx="2823"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43" name="Line 7"/>
            <p:cNvSpPr>
              <a:spLocks noChangeShapeType="1"/>
            </p:cNvSpPr>
            <p:nvPr/>
          </p:nvSpPr>
          <p:spPr bwMode="auto">
            <a:xfrm>
              <a:off x="9563" y="10915"/>
              <a:ext cx="2823"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44" name="Line 8"/>
            <p:cNvSpPr>
              <a:spLocks noChangeShapeType="1"/>
            </p:cNvSpPr>
            <p:nvPr/>
          </p:nvSpPr>
          <p:spPr bwMode="auto">
            <a:xfrm>
              <a:off x="12386" y="9259"/>
              <a:ext cx="1" cy="1656"/>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45" name="Rectangle 9"/>
            <p:cNvSpPr>
              <a:spLocks noChangeArrowheads="1"/>
            </p:cNvSpPr>
            <p:nvPr/>
          </p:nvSpPr>
          <p:spPr bwMode="auto">
            <a:xfrm>
              <a:off x="7780" y="9768"/>
              <a:ext cx="448" cy="89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5546" name="Freeform 10"/>
            <p:cNvSpPr>
              <a:spLocks noEditPoints="1"/>
            </p:cNvSpPr>
            <p:nvPr/>
          </p:nvSpPr>
          <p:spPr bwMode="auto">
            <a:xfrm>
              <a:off x="7924" y="10015"/>
              <a:ext cx="120" cy="124"/>
            </a:xfrm>
            <a:custGeom>
              <a:avLst/>
              <a:gdLst>
                <a:gd name="T0" fmla="*/ 105 w 120"/>
                <a:gd name="T1" fmla="*/ 109 h 124"/>
                <a:gd name="T2" fmla="*/ 105 w 120"/>
                <a:gd name="T3" fmla="*/ 109 h 124"/>
                <a:gd name="T4" fmla="*/ 110 w 120"/>
                <a:gd name="T5" fmla="*/ 109 h 124"/>
                <a:gd name="T6" fmla="*/ 110 w 120"/>
                <a:gd name="T7" fmla="*/ 74 h 124"/>
                <a:gd name="T8" fmla="*/ 70 w 120"/>
                <a:gd name="T9" fmla="*/ 74 h 124"/>
                <a:gd name="T10" fmla="*/ 70 w 120"/>
                <a:gd name="T11" fmla="*/ 94 h 124"/>
                <a:gd name="T12" fmla="*/ 70 w 120"/>
                <a:gd name="T13" fmla="*/ 109 h 124"/>
                <a:gd name="T14" fmla="*/ 70 w 120"/>
                <a:gd name="T15" fmla="*/ 114 h 124"/>
                <a:gd name="T16" fmla="*/ 65 w 120"/>
                <a:gd name="T17" fmla="*/ 119 h 124"/>
                <a:gd name="T18" fmla="*/ 65 w 120"/>
                <a:gd name="T19" fmla="*/ 89 h 124"/>
                <a:gd name="T20" fmla="*/ 65 w 120"/>
                <a:gd name="T21" fmla="*/ 74 h 124"/>
                <a:gd name="T22" fmla="*/ 30 w 120"/>
                <a:gd name="T23" fmla="*/ 74 h 124"/>
                <a:gd name="T24" fmla="*/ 25 w 120"/>
                <a:gd name="T25" fmla="*/ 94 h 124"/>
                <a:gd name="T26" fmla="*/ 15 w 120"/>
                <a:gd name="T27" fmla="*/ 109 h 124"/>
                <a:gd name="T28" fmla="*/ 5 w 120"/>
                <a:gd name="T29" fmla="*/ 124 h 124"/>
                <a:gd name="T30" fmla="*/ 0 w 120"/>
                <a:gd name="T31" fmla="*/ 119 h 124"/>
                <a:gd name="T32" fmla="*/ 15 w 120"/>
                <a:gd name="T33" fmla="*/ 104 h 124"/>
                <a:gd name="T34" fmla="*/ 20 w 120"/>
                <a:gd name="T35" fmla="*/ 84 h 124"/>
                <a:gd name="T36" fmla="*/ 20 w 120"/>
                <a:gd name="T37" fmla="*/ 65 h 124"/>
                <a:gd name="T38" fmla="*/ 20 w 120"/>
                <a:gd name="T39" fmla="*/ 40 h 124"/>
                <a:gd name="T40" fmla="*/ 20 w 120"/>
                <a:gd name="T41" fmla="*/ 15 h 124"/>
                <a:gd name="T42" fmla="*/ 20 w 120"/>
                <a:gd name="T43" fmla="*/ 0 h 124"/>
                <a:gd name="T44" fmla="*/ 30 w 120"/>
                <a:gd name="T45" fmla="*/ 5 h 124"/>
                <a:gd name="T46" fmla="*/ 105 w 120"/>
                <a:gd name="T47" fmla="*/ 5 h 124"/>
                <a:gd name="T48" fmla="*/ 110 w 120"/>
                <a:gd name="T49" fmla="*/ 0 h 124"/>
                <a:gd name="T50" fmla="*/ 120 w 120"/>
                <a:gd name="T51" fmla="*/ 5 h 124"/>
                <a:gd name="T52" fmla="*/ 115 w 120"/>
                <a:gd name="T53" fmla="*/ 10 h 124"/>
                <a:gd name="T54" fmla="*/ 115 w 120"/>
                <a:gd name="T55" fmla="*/ 109 h 124"/>
                <a:gd name="T56" fmla="*/ 115 w 120"/>
                <a:gd name="T57" fmla="*/ 114 h 124"/>
                <a:gd name="T58" fmla="*/ 115 w 120"/>
                <a:gd name="T59" fmla="*/ 119 h 124"/>
                <a:gd name="T60" fmla="*/ 110 w 120"/>
                <a:gd name="T61" fmla="*/ 119 h 124"/>
                <a:gd name="T62" fmla="*/ 105 w 120"/>
                <a:gd name="T63" fmla="*/ 124 h 124"/>
                <a:gd name="T64" fmla="*/ 95 w 120"/>
                <a:gd name="T65" fmla="*/ 114 h 124"/>
                <a:gd name="T66" fmla="*/ 85 w 120"/>
                <a:gd name="T67" fmla="*/ 109 h 124"/>
                <a:gd name="T68" fmla="*/ 85 w 120"/>
                <a:gd name="T69" fmla="*/ 109 h 124"/>
                <a:gd name="T70" fmla="*/ 100 w 120"/>
                <a:gd name="T71" fmla="*/ 109 h 124"/>
                <a:gd name="T72" fmla="*/ 105 w 120"/>
                <a:gd name="T73" fmla="*/ 109 h 124"/>
                <a:gd name="T74" fmla="*/ 30 w 120"/>
                <a:gd name="T75" fmla="*/ 69 h 124"/>
                <a:gd name="T76" fmla="*/ 65 w 120"/>
                <a:gd name="T77" fmla="*/ 69 h 124"/>
                <a:gd name="T78" fmla="*/ 65 w 120"/>
                <a:gd name="T79" fmla="*/ 40 h 124"/>
                <a:gd name="T80" fmla="*/ 30 w 120"/>
                <a:gd name="T81" fmla="*/ 40 h 124"/>
                <a:gd name="T82" fmla="*/ 30 w 120"/>
                <a:gd name="T83" fmla="*/ 60 h 124"/>
                <a:gd name="T84" fmla="*/ 30 w 120"/>
                <a:gd name="T85" fmla="*/ 69 h 124"/>
                <a:gd name="T86" fmla="*/ 30 w 120"/>
                <a:gd name="T87" fmla="*/ 40 h 124"/>
                <a:gd name="T88" fmla="*/ 65 w 120"/>
                <a:gd name="T89" fmla="*/ 40 h 124"/>
                <a:gd name="T90" fmla="*/ 65 w 120"/>
                <a:gd name="T91" fmla="*/ 10 h 124"/>
                <a:gd name="T92" fmla="*/ 30 w 120"/>
                <a:gd name="T93" fmla="*/ 10 h 124"/>
                <a:gd name="T94" fmla="*/ 30 w 120"/>
                <a:gd name="T95" fmla="*/ 40 h 124"/>
                <a:gd name="T96" fmla="*/ 70 w 120"/>
                <a:gd name="T97" fmla="*/ 40 h 124"/>
                <a:gd name="T98" fmla="*/ 110 w 120"/>
                <a:gd name="T99" fmla="*/ 40 h 124"/>
                <a:gd name="T100" fmla="*/ 110 w 120"/>
                <a:gd name="T101" fmla="*/ 10 h 124"/>
                <a:gd name="T102" fmla="*/ 70 w 120"/>
                <a:gd name="T103" fmla="*/ 10 h 124"/>
                <a:gd name="T104" fmla="*/ 70 w 120"/>
                <a:gd name="T105" fmla="*/ 40 h 124"/>
                <a:gd name="T106" fmla="*/ 70 w 120"/>
                <a:gd name="T107" fmla="*/ 69 h 124"/>
                <a:gd name="T108" fmla="*/ 110 w 120"/>
                <a:gd name="T109" fmla="*/ 69 h 124"/>
                <a:gd name="T110" fmla="*/ 110 w 120"/>
                <a:gd name="T111" fmla="*/ 40 h 124"/>
                <a:gd name="T112" fmla="*/ 70 w 120"/>
                <a:gd name="T113" fmla="*/ 40 h 124"/>
                <a:gd name="T114" fmla="*/ 70 w 120"/>
                <a:gd name="T115" fmla="*/ 69 h 12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20"/>
                <a:gd name="T175" fmla="*/ 0 h 124"/>
                <a:gd name="T176" fmla="*/ 120 w 120"/>
                <a:gd name="T177" fmla="*/ 124 h 12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20" h="124">
                  <a:moveTo>
                    <a:pt x="105" y="109"/>
                  </a:moveTo>
                  <a:lnTo>
                    <a:pt x="105" y="109"/>
                  </a:lnTo>
                  <a:lnTo>
                    <a:pt x="110" y="109"/>
                  </a:lnTo>
                  <a:lnTo>
                    <a:pt x="110" y="74"/>
                  </a:lnTo>
                  <a:lnTo>
                    <a:pt x="70" y="74"/>
                  </a:lnTo>
                  <a:lnTo>
                    <a:pt x="70" y="94"/>
                  </a:lnTo>
                  <a:lnTo>
                    <a:pt x="70" y="109"/>
                  </a:lnTo>
                  <a:lnTo>
                    <a:pt x="70" y="114"/>
                  </a:lnTo>
                  <a:lnTo>
                    <a:pt x="65" y="119"/>
                  </a:lnTo>
                  <a:lnTo>
                    <a:pt x="65" y="89"/>
                  </a:lnTo>
                  <a:lnTo>
                    <a:pt x="65" y="74"/>
                  </a:lnTo>
                  <a:lnTo>
                    <a:pt x="30" y="74"/>
                  </a:lnTo>
                  <a:lnTo>
                    <a:pt x="25" y="94"/>
                  </a:lnTo>
                  <a:lnTo>
                    <a:pt x="15" y="109"/>
                  </a:lnTo>
                  <a:lnTo>
                    <a:pt x="5" y="124"/>
                  </a:lnTo>
                  <a:lnTo>
                    <a:pt x="0" y="119"/>
                  </a:lnTo>
                  <a:lnTo>
                    <a:pt x="15" y="104"/>
                  </a:lnTo>
                  <a:lnTo>
                    <a:pt x="20" y="84"/>
                  </a:lnTo>
                  <a:lnTo>
                    <a:pt x="20" y="65"/>
                  </a:lnTo>
                  <a:lnTo>
                    <a:pt x="20" y="40"/>
                  </a:lnTo>
                  <a:lnTo>
                    <a:pt x="20" y="15"/>
                  </a:lnTo>
                  <a:lnTo>
                    <a:pt x="20" y="0"/>
                  </a:lnTo>
                  <a:lnTo>
                    <a:pt x="30" y="5"/>
                  </a:lnTo>
                  <a:lnTo>
                    <a:pt x="105" y="5"/>
                  </a:lnTo>
                  <a:lnTo>
                    <a:pt x="110" y="0"/>
                  </a:lnTo>
                  <a:lnTo>
                    <a:pt x="120" y="5"/>
                  </a:lnTo>
                  <a:lnTo>
                    <a:pt x="115" y="10"/>
                  </a:lnTo>
                  <a:lnTo>
                    <a:pt x="115" y="109"/>
                  </a:lnTo>
                  <a:lnTo>
                    <a:pt x="115" y="114"/>
                  </a:lnTo>
                  <a:lnTo>
                    <a:pt x="115" y="119"/>
                  </a:lnTo>
                  <a:lnTo>
                    <a:pt x="110" y="119"/>
                  </a:lnTo>
                  <a:lnTo>
                    <a:pt x="105" y="124"/>
                  </a:lnTo>
                  <a:lnTo>
                    <a:pt x="95" y="114"/>
                  </a:lnTo>
                  <a:lnTo>
                    <a:pt x="85" y="109"/>
                  </a:lnTo>
                  <a:lnTo>
                    <a:pt x="100" y="109"/>
                  </a:lnTo>
                  <a:lnTo>
                    <a:pt x="105" y="109"/>
                  </a:lnTo>
                  <a:close/>
                  <a:moveTo>
                    <a:pt x="30" y="69"/>
                  </a:moveTo>
                  <a:lnTo>
                    <a:pt x="65" y="69"/>
                  </a:lnTo>
                  <a:lnTo>
                    <a:pt x="65" y="40"/>
                  </a:lnTo>
                  <a:lnTo>
                    <a:pt x="30" y="40"/>
                  </a:lnTo>
                  <a:lnTo>
                    <a:pt x="30" y="60"/>
                  </a:lnTo>
                  <a:lnTo>
                    <a:pt x="30" y="69"/>
                  </a:lnTo>
                  <a:close/>
                  <a:moveTo>
                    <a:pt x="30" y="40"/>
                  </a:moveTo>
                  <a:lnTo>
                    <a:pt x="65" y="40"/>
                  </a:lnTo>
                  <a:lnTo>
                    <a:pt x="65" y="10"/>
                  </a:lnTo>
                  <a:lnTo>
                    <a:pt x="30" y="10"/>
                  </a:lnTo>
                  <a:lnTo>
                    <a:pt x="30" y="40"/>
                  </a:lnTo>
                  <a:close/>
                  <a:moveTo>
                    <a:pt x="70" y="40"/>
                  </a:moveTo>
                  <a:lnTo>
                    <a:pt x="110" y="40"/>
                  </a:lnTo>
                  <a:lnTo>
                    <a:pt x="110" y="10"/>
                  </a:lnTo>
                  <a:lnTo>
                    <a:pt x="70" y="10"/>
                  </a:lnTo>
                  <a:lnTo>
                    <a:pt x="70" y="40"/>
                  </a:lnTo>
                  <a:close/>
                  <a:moveTo>
                    <a:pt x="70" y="69"/>
                  </a:moveTo>
                  <a:lnTo>
                    <a:pt x="110" y="69"/>
                  </a:lnTo>
                  <a:lnTo>
                    <a:pt x="110" y="40"/>
                  </a:lnTo>
                  <a:lnTo>
                    <a:pt x="70" y="40"/>
                  </a:lnTo>
                  <a:lnTo>
                    <a:pt x="70" y="69"/>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65547" name="Freeform 11"/>
            <p:cNvSpPr>
              <a:spLocks noEditPoints="1"/>
            </p:cNvSpPr>
            <p:nvPr/>
          </p:nvSpPr>
          <p:spPr bwMode="auto">
            <a:xfrm>
              <a:off x="7929" y="10267"/>
              <a:ext cx="110" cy="129"/>
            </a:xfrm>
            <a:custGeom>
              <a:avLst/>
              <a:gdLst>
                <a:gd name="T0" fmla="*/ 35 w 110"/>
                <a:gd name="T1" fmla="*/ 25 h 129"/>
                <a:gd name="T2" fmla="*/ 100 w 110"/>
                <a:gd name="T3" fmla="*/ 25 h 129"/>
                <a:gd name="T4" fmla="*/ 105 w 110"/>
                <a:gd name="T5" fmla="*/ 20 h 129"/>
                <a:gd name="T6" fmla="*/ 110 w 110"/>
                <a:gd name="T7" fmla="*/ 30 h 129"/>
                <a:gd name="T8" fmla="*/ 110 w 110"/>
                <a:gd name="T9" fmla="*/ 30 h 129"/>
                <a:gd name="T10" fmla="*/ 110 w 110"/>
                <a:gd name="T11" fmla="*/ 50 h 129"/>
                <a:gd name="T12" fmla="*/ 110 w 110"/>
                <a:gd name="T13" fmla="*/ 60 h 129"/>
                <a:gd name="T14" fmla="*/ 110 w 110"/>
                <a:gd name="T15" fmla="*/ 65 h 129"/>
                <a:gd name="T16" fmla="*/ 100 w 110"/>
                <a:gd name="T17" fmla="*/ 70 h 129"/>
                <a:gd name="T18" fmla="*/ 100 w 110"/>
                <a:gd name="T19" fmla="*/ 60 h 129"/>
                <a:gd name="T20" fmla="*/ 35 w 110"/>
                <a:gd name="T21" fmla="*/ 60 h 129"/>
                <a:gd name="T22" fmla="*/ 30 w 110"/>
                <a:gd name="T23" fmla="*/ 84 h 129"/>
                <a:gd name="T24" fmla="*/ 25 w 110"/>
                <a:gd name="T25" fmla="*/ 99 h 129"/>
                <a:gd name="T26" fmla="*/ 15 w 110"/>
                <a:gd name="T27" fmla="*/ 114 h 129"/>
                <a:gd name="T28" fmla="*/ 0 w 110"/>
                <a:gd name="T29" fmla="*/ 129 h 129"/>
                <a:gd name="T30" fmla="*/ 0 w 110"/>
                <a:gd name="T31" fmla="*/ 129 h 129"/>
                <a:gd name="T32" fmla="*/ 5 w 110"/>
                <a:gd name="T33" fmla="*/ 114 h 129"/>
                <a:gd name="T34" fmla="*/ 15 w 110"/>
                <a:gd name="T35" fmla="*/ 99 h 129"/>
                <a:gd name="T36" fmla="*/ 25 w 110"/>
                <a:gd name="T37" fmla="*/ 79 h 129"/>
                <a:gd name="T38" fmla="*/ 25 w 110"/>
                <a:gd name="T39" fmla="*/ 60 h 129"/>
                <a:gd name="T40" fmla="*/ 25 w 110"/>
                <a:gd name="T41" fmla="*/ 40 h 129"/>
                <a:gd name="T42" fmla="*/ 25 w 110"/>
                <a:gd name="T43" fmla="*/ 20 h 129"/>
                <a:gd name="T44" fmla="*/ 35 w 110"/>
                <a:gd name="T45" fmla="*/ 25 h 129"/>
                <a:gd name="T46" fmla="*/ 35 w 110"/>
                <a:gd name="T47" fmla="*/ 60 h 129"/>
                <a:gd name="T48" fmla="*/ 100 w 110"/>
                <a:gd name="T49" fmla="*/ 60 h 129"/>
                <a:gd name="T50" fmla="*/ 100 w 110"/>
                <a:gd name="T51" fmla="*/ 30 h 129"/>
                <a:gd name="T52" fmla="*/ 35 w 110"/>
                <a:gd name="T53" fmla="*/ 30 h 129"/>
                <a:gd name="T54" fmla="*/ 35 w 110"/>
                <a:gd name="T55" fmla="*/ 60 h 129"/>
                <a:gd name="T56" fmla="*/ 70 w 110"/>
                <a:gd name="T57" fmla="*/ 10 h 129"/>
                <a:gd name="T58" fmla="*/ 75 w 110"/>
                <a:gd name="T59" fmla="*/ 15 h 129"/>
                <a:gd name="T60" fmla="*/ 70 w 110"/>
                <a:gd name="T61" fmla="*/ 20 h 129"/>
                <a:gd name="T62" fmla="*/ 70 w 110"/>
                <a:gd name="T63" fmla="*/ 25 h 129"/>
                <a:gd name="T64" fmla="*/ 70 w 110"/>
                <a:gd name="T65" fmla="*/ 25 h 129"/>
                <a:gd name="T66" fmla="*/ 65 w 110"/>
                <a:gd name="T67" fmla="*/ 20 h 129"/>
                <a:gd name="T68" fmla="*/ 65 w 110"/>
                <a:gd name="T69" fmla="*/ 15 h 129"/>
                <a:gd name="T70" fmla="*/ 60 w 110"/>
                <a:gd name="T71" fmla="*/ 10 h 129"/>
                <a:gd name="T72" fmla="*/ 55 w 110"/>
                <a:gd name="T73" fmla="*/ 5 h 129"/>
                <a:gd name="T74" fmla="*/ 55 w 110"/>
                <a:gd name="T75" fmla="*/ 0 h 129"/>
                <a:gd name="T76" fmla="*/ 65 w 110"/>
                <a:gd name="T77" fmla="*/ 5 h 129"/>
                <a:gd name="T78" fmla="*/ 70 w 110"/>
                <a:gd name="T79" fmla="*/ 10 h 12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10"/>
                <a:gd name="T121" fmla="*/ 0 h 129"/>
                <a:gd name="T122" fmla="*/ 110 w 110"/>
                <a:gd name="T123" fmla="*/ 129 h 12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10" h="129">
                  <a:moveTo>
                    <a:pt x="35" y="25"/>
                  </a:moveTo>
                  <a:lnTo>
                    <a:pt x="100" y="25"/>
                  </a:lnTo>
                  <a:lnTo>
                    <a:pt x="105" y="20"/>
                  </a:lnTo>
                  <a:lnTo>
                    <a:pt x="110" y="30"/>
                  </a:lnTo>
                  <a:lnTo>
                    <a:pt x="110" y="50"/>
                  </a:lnTo>
                  <a:lnTo>
                    <a:pt x="110" y="60"/>
                  </a:lnTo>
                  <a:lnTo>
                    <a:pt x="110" y="65"/>
                  </a:lnTo>
                  <a:lnTo>
                    <a:pt x="100" y="70"/>
                  </a:lnTo>
                  <a:lnTo>
                    <a:pt x="100" y="60"/>
                  </a:lnTo>
                  <a:lnTo>
                    <a:pt x="35" y="60"/>
                  </a:lnTo>
                  <a:lnTo>
                    <a:pt x="30" y="84"/>
                  </a:lnTo>
                  <a:lnTo>
                    <a:pt x="25" y="99"/>
                  </a:lnTo>
                  <a:lnTo>
                    <a:pt x="15" y="114"/>
                  </a:lnTo>
                  <a:lnTo>
                    <a:pt x="0" y="129"/>
                  </a:lnTo>
                  <a:lnTo>
                    <a:pt x="5" y="114"/>
                  </a:lnTo>
                  <a:lnTo>
                    <a:pt x="15" y="99"/>
                  </a:lnTo>
                  <a:lnTo>
                    <a:pt x="25" y="79"/>
                  </a:lnTo>
                  <a:lnTo>
                    <a:pt x="25" y="60"/>
                  </a:lnTo>
                  <a:lnTo>
                    <a:pt x="25" y="40"/>
                  </a:lnTo>
                  <a:lnTo>
                    <a:pt x="25" y="20"/>
                  </a:lnTo>
                  <a:lnTo>
                    <a:pt x="35" y="25"/>
                  </a:lnTo>
                  <a:close/>
                  <a:moveTo>
                    <a:pt x="35" y="60"/>
                  </a:moveTo>
                  <a:lnTo>
                    <a:pt x="100" y="60"/>
                  </a:lnTo>
                  <a:lnTo>
                    <a:pt x="100" y="30"/>
                  </a:lnTo>
                  <a:lnTo>
                    <a:pt x="35" y="30"/>
                  </a:lnTo>
                  <a:lnTo>
                    <a:pt x="35" y="60"/>
                  </a:lnTo>
                  <a:close/>
                  <a:moveTo>
                    <a:pt x="70" y="10"/>
                  </a:moveTo>
                  <a:lnTo>
                    <a:pt x="75" y="15"/>
                  </a:lnTo>
                  <a:lnTo>
                    <a:pt x="70" y="20"/>
                  </a:lnTo>
                  <a:lnTo>
                    <a:pt x="70" y="25"/>
                  </a:lnTo>
                  <a:lnTo>
                    <a:pt x="65" y="20"/>
                  </a:lnTo>
                  <a:lnTo>
                    <a:pt x="65" y="15"/>
                  </a:lnTo>
                  <a:lnTo>
                    <a:pt x="60" y="10"/>
                  </a:lnTo>
                  <a:lnTo>
                    <a:pt x="55" y="5"/>
                  </a:lnTo>
                  <a:lnTo>
                    <a:pt x="55" y="0"/>
                  </a:lnTo>
                  <a:lnTo>
                    <a:pt x="65" y="5"/>
                  </a:lnTo>
                  <a:lnTo>
                    <a:pt x="70" y="10"/>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65548" name="Rectangle 12"/>
            <p:cNvSpPr>
              <a:spLocks noChangeArrowheads="1"/>
            </p:cNvSpPr>
            <p:nvPr/>
          </p:nvSpPr>
          <p:spPr bwMode="auto">
            <a:xfrm>
              <a:off x="8522" y="9897"/>
              <a:ext cx="448" cy="252"/>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5549" name="Freeform 13"/>
            <p:cNvSpPr>
              <a:spLocks/>
            </p:cNvSpPr>
            <p:nvPr/>
          </p:nvSpPr>
          <p:spPr bwMode="auto">
            <a:xfrm>
              <a:off x="8686" y="9966"/>
              <a:ext cx="125" cy="123"/>
            </a:xfrm>
            <a:custGeom>
              <a:avLst/>
              <a:gdLst>
                <a:gd name="T0" fmla="*/ 110 w 125"/>
                <a:gd name="T1" fmla="*/ 10 h 123"/>
                <a:gd name="T2" fmla="*/ 95 w 125"/>
                <a:gd name="T3" fmla="*/ 15 h 123"/>
                <a:gd name="T4" fmla="*/ 65 w 125"/>
                <a:gd name="T5" fmla="*/ 15 h 123"/>
                <a:gd name="T6" fmla="*/ 65 w 125"/>
                <a:gd name="T7" fmla="*/ 39 h 123"/>
                <a:gd name="T8" fmla="*/ 95 w 125"/>
                <a:gd name="T9" fmla="*/ 39 h 123"/>
                <a:gd name="T10" fmla="*/ 100 w 125"/>
                <a:gd name="T11" fmla="*/ 34 h 123"/>
                <a:gd name="T12" fmla="*/ 115 w 125"/>
                <a:gd name="T13" fmla="*/ 44 h 123"/>
                <a:gd name="T14" fmla="*/ 65 w 125"/>
                <a:gd name="T15" fmla="*/ 44 h 123"/>
                <a:gd name="T16" fmla="*/ 65 w 125"/>
                <a:gd name="T17" fmla="*/ 69 h 123"/>
                <a:gd name="T18" fmla="*/ 105 w 125"/>
                <a:gd name="T19" fmla="*/ 69 h 123"/>
                <a:gd name="T20" fmla="*/ 115 w 125"/>
                <a:gd name="T21" fmla="*/ 59 h 123"/>
                <a:gd name="T22" fmla="*/ 125 w 125"/>
                <a:gd name="T23" fmla="*/ 74 h 123"/>
                <a:gd name="T24" fmla="*/ 65 w 125"/>
                <a:gd name="T25" fmla="*/ 74 h 123"/>
                <a:gd name="T26" fmla="*/ 65 w 125"/>
                <a:gd name="T27" fmla="*/ 109 h 123"/>
                <a:gd name="T28" fmla="*/ 65 w 125"/>
                <a:gd name="T29" fmla="*/ 114 h 123"/>
                <a:gd name="T30" fmla="*/ 60 w 125"/>
                <a:gd name="T31" fmla="*/ 118 h 123"/>
                <a:gd name="T32" fmla="*/ 50 w 125"/>
                <a:gd name="T33" fmla="*/ 123 h 123"/>
                <a:gd name="T34" fmla="*/ 50 w 125"/>
                <a:gd name="T35" fmla="*/ 118 h 123"/>
                <a:gd name="T36" fmla="*/ 45 w 125"/>
                <a:gd name="T37" fmla="*/ 114 h 123"/>
                <a:gd name="T38" fmla="*/ 35 w 125"/>
                <a:gd name="T39" fmla="*/ 114 h 123"/>
                <a:gd name="T40" fmla="*/ 35 w 125"/>
                <a:gd name="T41" fmla="*/ 109 h 123"/>
                <a:gd name="T42" fmla="*/ 45 w 125"/>
                <a:gd name="T43" fmla="*/ 109 h 123"/>
                <a:gd name="T44" fmla="*/ 50 w 125"/>
                <a:gd name="T45" fmla="*/ 114 h 123"/>
                <a:gd name="T46" fmla="*/ 55 w 125"/>
                <a:gd name="T47" fmla="*/ 109 h 123"/>
                <a:gd name="T48" fmla="*/ 60 w 125"/>
                <a:gd name="T49" fmla="*/ 104 h 123"/>
                <a:gd name="T50" fmla="*/ 60 w 125"/>
                <a:gd name="T51" fmla="*/ 74 h 123"/>
                <a:gd name="T52" fmla="*/ 15 w 125"/>
                <a:gd name="T53" fmla="*/ 74 h 123"/>
                <a:gd name="T54" fmla="*/ 10 w 125"/>
                <a:gd name="T55" fmla="*/ 74 h 123"/>
                <a:gd name="T56" fmla="*/ 5 w 125"/>
                <a:gd name="T57" fmla="*/ 74 h 123"/>
                <a:gd name="T58" fmla="*/ 0 w 125"/>
                <a:gd name="T59" fmla="*/ 69 h 123"/>
                <a:gd name="T60" fmla="*/ 60 w 125"/>
                <a:gd name="T61" fmla="*/ 69 h 123"/>
                <a:gd name="T62" fmla="*/ 60 w 125"/>
                <a:gd name="T63" fmla="*/ 44 h 123"/>
                <a:gd name="T64" fmla="*/ 25 w 125"/>
                <a:gd name="T65" fmla="*/ 44 h 123"/>
                <a:gd name="T66" fmla="*/ 20 w 125"/>
                <a:gd name="T67" fmla="*/ 44 h 123"/>
                <a:gd name="T68" fmla="*/ 15 w 125"/>
                <a:gd name="T69" fmla="*/ 44 h 123"/>
                <a:gd name="T70" fmla="*/ 10 w 125"/>
                <a:gd name="T71" fmla="*/ 39 h 123"/>
                <a:gd name="T72" fmla="*/ 60 w 125"/>
                <a:gd name="T73" fmla="*/ 39 h 123"/>
                <a:gd name="T74" fmla="*/ 60 w 125"/>
                <a:gd name="T75" fmla="*/ 15 h 123"/>
                <a:gd name="T76" fmla="*/ 35 w 125"/>
                <a:gd name="T77" fmla="*/ 15 h 123"/>
                <a:gd name="T78" fmla="*/ 5 w 125"/>
                <a:gd name="T79" fmla="*/ 15 h 123"/>
                <a:gd name="T80" fmla="*/ 5 w 125"/>
                <a:gd name="T81" fmla="*/ 15 h 123"/>
                <a:gd name="T82" fmla="*/ 40 w 125"/>
                <a:gd name="T83" fmla="*/ 10 h 123"/>
                <a:gd name="T84" fmla="*/ 70 w 125"/>
                <a:gd name="T85" fmla="*/ 10 h 123"/>
                <a:gd name="T86" fmla="*/ 90 w 125"/>
                <a:gd name="T87" fmla="*/ 5 h 123"/>
                <a:gd name="T88" fmla="*/ 100 w 125"/>
                <a:gd name="T89" fmla="*/ 0 h 123"/>
                <a:gd name="T90" fmla="*/ 110 w 125"/>
                <a:gd name="T91" fmla="*/ 10 h 12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5"/>
                <a:gd name="T139" fmla="*/ 0 h 123"/>
                <a:gd name="T140" fmla="*/ 125 w 125"/>
                <a:gd name="T141" fmla="*/ 123 h 12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5" h="123">
                  <a:moveTo>
                    <a:pt x="110" y="10"/>
                  </a:moveTo>
                  <a:lnTo>
                    <a:pt x="95" y="15"/>
                  </a:lnTo>
                  <a:lnTo>
                    <a:pt x="65" y="15"/>
                  </a:lnTo>
                  <a:lnTo>
                    <a:pt x="65" y="39"/>
                  </a:lnTo>
                  <a:lnTo>
                    <a:pt x="95" y="39"/>
                  </a:lnTo>
                  <a:lnTo>
                    <a:pt x="100" y="34"/>
                  </a:lnTo>
                  <a:lnTo>
                    <a:pt x="115" y="44"/>
                  </a:lnTo>
                  <a:lnTo>
                    <a:pt x="65" y="44"/>
                  </a:lnTo>
                  <a:lnTo>
                    <a:pt x="65" y="69"/>
                  </a:lnTo>
                  <a:lnTo>
                    <a:pt x="105" y="69"/>
                  </a:lnTo>
                  <a:lnTo>
                    <a:pt x="115" y="59"/>
                  </a:lnTo>
                  <a:lnTo>
                    <a:pt x="125" y="74"/>
                  </a:lnTo>
                  <a:lnTo>
                    <a:pt x="65" y="74"/>
                  </a:lnTo>
                  <a:lnTo>
                    <a:pt x="65" y="109"/>
                  </a:lnTo>
                  <a:lnTo>
                    <a:pt x="65" y="114"/>
                  </a:lnTo>
                  <a:lnTo>
                    <a:pt x="60" y="118"/>
                  </a:lnTo>
                  <a:lnTo>
                    <a:pt x="50" y="123"/>
                  </a:lnTo>
                  <a:lnTo>
                    <a:pt x="50" y="118"/>
                  </a:lnTo>
                  <a:lnTo>
                    <a:pt x="45" y="114"/>
                  </a:lnTo>
                  <a:lnTo>
                    <a:pt x="35" y="114"/>
                  </a:lnTo>
                  <a:lnTo>
                    <a:pt x="35" y="109"/>
                  </a:lnTo>
                  <a:lnTo>
                    <a:pt x="45" y="109"/>
                  </a:lnTo>
                  <a:lnTo>
                    <a:pt x="50" y="114"/>
                  </a:lnTo>
                  <a:lnTo>
                    <a:pt x="55" y="109"/>
                  </a:lnTo>
                  <a:lnTo>
                    <a:pt x="60" y="104"/>
                  </a:lnTo>
                  <a:lnTo>
                    <a:pt x="60" y="74"/>
                  </a:lnTo>
                  <a:lnTo>
                    <a:pt x="15" y="74"/>
                  </a:lnTo>
                  <a:lnTo>
                    <a:pt x="10" y="74"/>
                  </a:lnTo>
                  <a:lnTo>
                    <a:pt x="5" y="74"/>
                  </a:lnTo>
                  <a:lnTo>
                    <a:pt x="0" y="69"/>
                  </a:lnTo>
                  <a:lnTo>
                    <a:pt x="60" y="69"/>
                  </a:lnTo>
                  <a:lnTo>
                    <a:pt x="60" y="44"/>
                  </a:lnTo>
                  <a:lnTo>
                    <a:pt x="25" y="44"/>
                  </a:lnTo>
                  <a:lnTo>
                    <a:pt x="20" y="44"/>
                  </a:lnTo>
                  <a:lnTo>
                    <a:pt x="15" y="44"/>
                  </a:lnTo>
                  <a:lnTo>
                    <a:pt x="10" y="39"/>
                  </a:lnTo>
                  <a:lnTo>
                    <a:pt x="60" y="39"/>
                  </a:lnTo>
                  <a:lnTo>
                    <a:pt x="60" y="15"/>
                  </a:lnTo>
                  <a:lnTo>
                    <a:pt x="35" y="15"/>
                  </a:lnTo>
                  <a:lnTo>
                    <a:pt x="5" y="15"/>
                  </a:lnTo>
                  <a:lnTo>
                    <a:pt x="40" y="10"/>
                  </a:lnTo>
                  <a:lnTo>
                    <a:pt x="70" y="10"/>
                  </a:lnTo>
                  <a:lnTo>
                    <a:pt x="90" y="5"/>
                  </a:lnTo>
                  <a:lnTo>
                    <a:pt x="100" y="0"/>
                  </a:lnTo>
                  <a:lnTo>
                    <a:pt x="110" y="10"/>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65550" name="Rectangle 14"/>
            <p:cNvSpPr>
              <a:spLocks noChangeArrowheads="1"/>
            </p:cNvSpPr>
            <p:nvPr/>
          </p:nvSpPr>
          <p:spPr bwMode="auto">
            <a:xfrm>
              <a:off x="8522" y="10406"/>
              <a:ext cx="448" cy="252"/>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5551" name="Freeform 15"/>
            <p:cNvSpPr>
              <a:spLocks noEditPoints="1"/>
            </p:cNvSpPr>
            <p:nvPr/>
          </p:nvSpPr>
          <p:spPr bwMode="auto">
            <a:xfrm>
              <a:off x="8691" y="10480"/>
              <a:ext cx="120" cy="119"/>
            </a:xfrm>
            <a:custGeom>
              <a:avLst/>
              <a:gdLst>
                <a:gd name="T0" fmla="*/ 10 w 120"/>
                <a:gd name="T1" fmla="*/ 10 h 119"/>
                <a:gd name="T2" fmla="*/ 35 w 120"/>
                <a:gd name="T3" fmla="*/ 5 h 119"/>
                <a:gd name="T4" fmla="*/ 35 w 120"/>
                <a:gd name="T5" fmla="*/ 15 h 119"/>
                <a:gd name="T6" fmla="*/ 35 w 120"/>
                <a:gd name="T7" fmla="*/ 109 h 119"/>
                <a:gd name="T8" fmla="*/ 30 w 120"/>
                <a:gd name="T9" fmla="*/ 99 h 119"/>
                <a:gd name="T10" fmla="*/ 5 w 120"/>
                <a:gd name="T11" fmla="*/ 109 h 119"/>
                <a:gd name="T12" fmla="*/ 0 w 120"/>
                <a:gd name="T13" fmla="*/ 99 h 119"/>
                <a:gd name="T14" fmla="*/ 0 w 120"/>
                <a:gd name="T15" fmla="*/ 5 h 119"/>
                <a:gd name="T16" fmla="*/ 30 w 120"/>
                <a:gd name="T17" fmla="*/ 40 h 119"/>
                <a:gd name="T18" fmla="*/ 5 w 120"/>
                <a:gd name="T19" fmla="*/ 10 h 119"/>
                <a:gd name="T20" fmla="*/ 5 w 120"/>
                <a:gd name="T21" fmla="*/ 69 h 119"/>
                <a:gd name="T22" fmla="*/ 30 w 120"/>
                <a:gd name="T23" fmla="*/ 40 h 119"/>
                <a:gd name="T24" fmla="*/ 5 w 120"/>
                <a:gd name="T25" fmla="*/ 69 h 119"/>
                <a:gd name="T26" fmla="*/ 30 w 120"/>
                <a:gd name="T27" fmla="*/ 99 h 119"/>
                <a:gd name="T28" fmla="*/ 5 w 120"/>
                <a:gd name="T29" fmla="*/ 69 h 119"/>
                <a:gd name="T30" fmla="*/ 80 w 120"/>
                <a:gd name="T31" fmla="*/ 99 h 119"/>
                <a:gd name="T32" fmla="*/ 65 w 120"/>
                <a:gd name="T33" fmla="*/ 109 h 119"/>
                <a:gd name="T34" fmla="*/ 55 w 120"/>
                <a:gd name="T35" fmla="*/ 119 h 119"/>
                <a:gd name="T36" fmla="*/ 50 w 120"/>
                <a:gd name="T37" fmla="*/ 109 h 119"/>
                <a:gd name="T38" fmla="*/ 50 w 120"/>
                <a:gd name="T39" fmla="*/ 49 h 119"/>
                <a:gd name="T40" fmla="*/ 50 w 120"/>
                <a:gd name="T41" fmla="*/ 0 h 119"/>
                <a:gd name="T42" fmla="*/ 95 w 120"/>
                <a:gd name="T43" fmla="*/ 5 h 119"/>
                <a:gd name="T44" fmla="*/ 105 w 120"/>
                <a:gd name="T45" fmla="*/ 10 h 119"/>
                <a:gd name="T46" fmla="*/ 105 w 120"/>
                <a:gd name="T47" fmla="*/ 35 h 119"/>
                <a:gd name="T48" fmla="*/ 105 w 120"/>
                <a:gd name="T49" fmla="*/ 59 h 119"/>
                <a:gd name="T50" fmla="*/ 95 w 120"/>
                <a:gd name="T51" fmla="*/ 59 h 119"/>
                <a:gd name="T52" fmla="*/ 75 w 120"/>
                <a:gd name="T53" fmla="*/ 69 h 119"/>
                <a:gd name="T54" fmla="*/ 95 w 120"/>
                <a:gd name="T55" fmla="*/ 74 h 119"/>
                <a:gd name="T56" fmla="*/ 105 w 120"/>
                <a:gd name="T57" fmla="*/ 64 h 119"/>
                <a:gd name="T58" fmla="*/ 105 w 120"/>
                <a:gd name="T59" fmla="*/ 74 h 119"/>
                <a:gd name="T60" fmla="*/ 80 w 120"/>
                <a:gd name="T61" fmla="*/ 84 h 119"/>
                <a:gd name="T62" fmla="*/ 100 w 120"/>
                <a:gd name="T63" fmla="*/ 104 h 119"/>
                <a:gd name="T64" fmla="*/ 120 w 120"/>
                <a:gd name="T65" fmla="*/ 109 h 119"/>
                <a:gd name="T66" fmla="*/ 115 w 120"/>
                <a:gd name="T67" fmla="*/ 114 h 119"/>
                <a:gd name="T68" fmla="*/ 95 w 120"/>
                <a:gd name="T69" fmla="*/ 109 h 119"/>
                <a:gd name="T70" fmla="*/ 80 w 120"/>
                <a:gd name="T71" fmla="*/ 94 h 119"/>
                <a:gd name="T72" fmla="*/ 70 w 120"/>
                <a:gd name="T73" fmla="*/ 69 h 119"/>
                <a:gd name="T74" fmla="*/ 60 w 120"/>
                <a:gd name="T75" fmla="*/ 59 h 119"/>
                <a:gd name="T76" fmla="*/ 80 w 120"/>
                <a:gd name="T77" fmla="*/ 99 h 119"/>
                <a:gd name="T78" fmla="*/ 95 w 120"/>
                <a:gd name="T79" fmla="*/ 30 h 119"/>
                <a:gd name="T80" fmla="*/ 60 w 120"/>
                <a:gd name="T81" fmla="*/ 10 h 119"/>
                <a:gd name="T82" fmla="*/ 60 w 120"/>
                <a:gd name="T83" fmla="*/ 54 h 119"/>
                <a:gd name="T84" fmla="*/ 95 w 120"/>
                <a:gd name="T85" fmla="*/ 35 h 119"/>
                <a:gd name="T86" fmla="*/ 60 w 120"/>
                <a:gd name="T87" fmla="*/ 54 h 11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0"/>
                <a:gd name="T133" fmla="*/ 0 h 119"/>
                <a:gd name="T134" fmla="*/ 120 w 120"/>
                <a:gd name="T135" fmla="*/ 119 h 11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0" h="119">
                  <a:moveTo>
                    <a:pt x="0" y="5"/>
                  </a:moveTo>
                  <a:lnTo>
                    <a:pt x="10" y="10"/>
                  </a:lnTo>
                  <a:lnTo>
                    <a:pt x="25" y="10"/>
                  </a:lnTo>
                  <a:lnTo>
                    <a:pt x="35" y="5"/>
                  </a:lnTo>
                  <a:lnTo>
                    <a:pt x="40" y="10"/>
                  </a:lnTo>
                  <a:lnTo>
                    <a:pt x="35" y="15"/>
                  </a:lnTo>
                  <a:lnTo>
                    <a:pt x="35" y="79"/>
                  </a:lnTo>
                  <a:lnTo>
                    <a:pt x="35" y="109"/>
                  </a:lnTo>
                  <a:lnTo>
                    <a:pt x="30" y="109"/>
                  </a:lnTo>
                  <a:lnTo>
                    <a:pt x="30" y="99"/>
                  </a:lnTo>
                  <a:lnTo>
                    <a:pt x="5" y="99"/>
                  </a:lnTo>
                  <a:lnTo>
                    <a:pt x="5" y="109"/>
                  </a:lnTo>
                  <a:lnTo>
                    <a:pt x="0" y="114"/>
                  </a:lnTo>
                  <a:lnTo>
                    <a:pt x="0" y="99"/>
                  </a:lnTo>
                  <a:lnTo>
                    <a:pt x="0" y="35"/>
                  </a:lnTo>
                  <a:lnTo>
                    <a:pt x="0" y="5"/>
                  </a:lnTo>
                  <a:close/>
                  <a:moveTo>
                    <a:pt x="5" y="40"/>
                  </a:moveTo>
                  <a:lnTo>
                    <a:pt x="30" y="40"/>
                  </a:lnTo>
                  <a:lnTo>
                    <a:pt x="30" y="10"/>
                  </a:lnTo>
                  <a:lnTo>
                    <a:pt x="5" y="10"/>
                  </a:lnTo>
                  <a:lnTo>
                    <a:pt x="5" y="40"/>
                  </a:lnTo>
                  <a:close/>
                  <a:moveTo>
                    <a:pt x="5" y="69"/>
                  </a:moveTo>
                  <a:lnTo>
                    <a:pt x="30" y="69"/>
                  </a:lnTo>
                  <a:lnTo>
                    <a:pt x="30" y="40"/>
                  </a:lnTo>
                  <a:lnTo>
                    <a:pt x="5" y="40"/>
                  </a:lnTo>
                  <a:lnTo>
                    <a:pt x="5" y="69"/>
                  </a:lnTo>
                  <a:close/>
                  <a:moveTo>
                    <a:pt x="5" y="99"/>
                  </a:moveTo>
                  <a:lnTo>
                    <a:pt x="30" y="99"/>
                  </a:lnTo>
                  <a:lnTo>
                    <a:pt x="30" y="69"/>
                  </a:lnTo>
                  <a:lnTo>
                    <a:pt x="5" y="69"/>
                  </a:lnTo>
                  <a:lnTo>
                    <a:pt x="5" y="99"/>
                  </a:lnTo>
                  <a:close/>
                  <a:moveTo>
                    <a:pt x="80" y="99"/>
                  </a:moveTo>
                  <a:lnTo>
                    <a:pt x="80" y="99"/>
                  </a:lnTo>
                  <a:lnTo>
                    <a:pt x="65" y="109"/>
                  </a:lnTo>
                  <a:lnTo>
                    <a:pt x="60" y="114"/>
                  </a:lnTo>
                  <a:lnTo>
                    <a:pt x="55" y="119"/>
                  </a:lnTo>
                  <a:lnTo>
                    <a:pt x="50" y="114"/>
                  </a:lnTo>
                  <a:lnTo>
                    <a:pt x="50" y="109"/>
                  </a:lnTo>
                  <a:lnTo>
                    <a:pt x="50" y="104"/>
                  </a:lnTo>
                  <a:lnTo>
                    <a:pt x="50" y="49"/>
                  </a:lnTo>
                  <a:lnTo>
                    <a:pt x="50" y="15"/>
                  </a:lnTo>
                  <a:lnTo>
                    <a:pt x="50" y="0"/>
                  </a:lnTo>
                  <a:lnTo>
                    <a:pt x="60" y="5"/>
                  </a:lnTo>
                  <a:lnTo>
                    <a:pt x="95" y="5"/>
                  </a:lnTo>
                  <a:lnTo>
                    <a:pt x="100" y="0"/>
                  </a:lnTo>
                  <a:lnTo>
                    <a:pt x="105" y="10"/>
                  </a:lnTo>
                  <a:lnTo>
                    <a:pt x="105" y="15"/>
                  </a:lnTo>
                  <a:lnTo>
                    <a:pt x="105" y="35"/>
                  </a:lnTo>
                  <a:lnTo>
                    <a:pt x="105" y="49"/>
                  </a:lnTo>
                  <a:lnTo>
                    <a:pt x="105" y="59"/>
                  </a:lnTo>
                  <a:lnTo>
                    <a:pt x="95" y="64"/>
                  </a:lnTo>
                  <a:lnTo>
                    <a:pt x="95" y="59"/>
                  </a:lnTo>
                  <a:lnTo>
                    <a:pt x="70" y="59"/>
                  </a:lnTo>
                  <a:lnTo>
                    <a:pt x="75" y="69"/>
                  </a:lnTo>
                  <a:lnTo>
                    <a:pt x="80" y="84"/>
                  </a:lnTo>
                  <a:lnTo>
                    <a:pt x="95" y="74"/>
                  </a:lnTo>
                  <a:lnTo>
                    <a:pt x="100" y="69"/>
                  </a:lnTo>
                  <a:lnTo>
                    <a:pt x="105" y="64"/>
                  </a:lnTo>
                  <a:lnTo>
                    <a:pt x="110" y="74"/>
                  </a:lnTo>
                  <a:lnTo>
                    <a:pt x="105" y="74"/>
                  </a:lnTo>
                  <a:lnTo>
                    <a:pt x="95" y="79"/>
                  </a:lnTo>
                  <a:lnTo>
                    <a:pt x="80" y="84"/>
                  </a:lnTo>
                  <a:lnTo>
                    <a:pt x="90" y="94"/>
                  </a:lnTo>
                  <a:lnTo>
                    <a:pt x="100" y="104"/>
                  </a:lnTo>
                  <a:lnTo>
                    <a:pt x="110" y="109"/>
                  </a:lnTo>
                  <a:lnTo>
                    <a:pt x="120" y="109"/>
                  </a:lnTo>
                  <a:lnTo>
                    <a:pt x="120" y="114"/>
                  </a:lnTo>
                  <a:lnTo>
                    <a:pt x="115" y="114"/>
                  </a:lnTo>
                  <a:lnTo>
                    <a:pt x="105" y="119"/>
                  </a:lnTo>
                  <a:lnTo>
                    <a:pt x="95" y="109"/>
                  </a:lnTo>
                  <a:lnTo>
                    <a:pt x="90" y="104"/>
                  </a:lnTo>
                  <a:lnTo>
                    <a:pt x="80" y="94"/>
                  </a:lnTo>
                  <a:lnTo>
                    <a:pt x="75" y="84"/>
                  </a:lnTo>
                  <a:lnTo>
                    <a:pt x="70" y="69"/>
                  </a:lnTo>
                  <a:lnTo>
                    <a:pt x="70" y="59"/>
                  </a:lnTo>
                  <a:lnTo>
                    <a:pt x="60" y="59"/>
                  </a:lnTo>
                  <a:lnTo>
                    <a:pt x="60" y="109"/>
                  </a:lnTo>
                  <a:lnTo>
                    <a:pt x="80" y="99"/>
                  </a:lnTo>
                  <a:close/>
                  <a:moveTo>
                    <a:pt x="60" y="30"/>
                  </a:moveTo>
                  <a:lnTo>
                    <a:pt x="95" y="30"/>
                  </a:lnTo>
                  <a:lnTo>
                    <a:pt x="95" y="10"/>
                  </a:lnTo>
                  <a:lnTo>
                    <a:pt x="60" y="10"/>
                  </a:lnTo>
                  <a:lnTo>
                    <a:pt x="60" y="30"/>
                  </a:lnTo>
                  <a:close/>
                  <a:moveTo>
                    <a:pt x="60" y="54"/>
                  </a:moveTo>
                  <a:lnTo>
                    <a:pt x="95" y="54"/>
                  </a:lnTo>
                  <a:lnTo>
                    <a:pt x="95" y="35"/>
                  </a:lnTo>
                  <a:lnTo>
                    <a:pt x="60" y="35"/>
                  </a:lnTo>
                  <a:lnTo>
                    <a:pt x="60" y="54"/>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65552" name="Freeform 16"/>
            <p:cNvSpPr>
              <a:spLocks noEditPoints="1"/>
            </p:cNvSpPr>
            <p:nvPr/>
          </p:nvSpPr>
          <p:spPr bwMode="auto">
            <a:xfrm>
              <a:off x="8223" y="9976"/>
              <a:ext cx="299" cy="99"/>
            </a:xfrm>
            <a:custGeom>
              <a:avLst/>
              <a:gdLst>
                <a:gd name="T0" fmla="*/ 5 w 299"/>
                <a:gd name="T1" fmla="*/ 39 h 99"/>
                <a:gd name="T2" fmla="*/ 259 w 299"/>
                <a:gd name="T3" fmla="*/ 39 h 99"/>
                <a:gd name="T4" fmla="*/ 264 w 299"/>
                <a:gd name="T5" fmla="*/ 44 h 99"/>
                <a:gd name="T6" fmla="*/ 264 w 299"/>
                <a:gd name="T7" fmla="*/ 49 h 99"/>
                <a:gd name="T8" fmla="*/ 264 w 299"/>
                <a:gd name="T9" fmla="*/ 54 h 99"/>
                <a:gd name="T10" fmla="*/ 259 w 299"/>
                <a:gd name="T11" fmla="*/ 54 h 99"/>
                <a:gd name="T12" fmla="*/ 5 w 299"/>
                <a:gd name="T13" fmla="*/ 54 h 99"/>
                <a:gd name="T14" fmla="*/ 0 w 299"/>
                <a:gd name="T15" fmla="*/ 54 h 99"/>
                <a:gd name="T16" fmla="*/ 0 w 299"/>
                <a:gd name="T17" fmla="*/ 49 h 99"/>
                <a:gd name="T18" fmla="*/ 0 w 299"/>
                <a:gd name="T19" fmla="*/ 44 h 99"/>
                <a:gd name="T20" fmla="*/ 5 w 299"/>
                <a:gd name="T21" fmla="*/ 39 h 99"/>
                <a:gd name="T22" fmla="*/ 204 w 299"/>
                <a:gd name="T23" fmla="*/ 0 h 99"/>
                <a:gd name="T24" fmla="*/ 299 w 299"/>
                <a:gd name="T25" fmla="*/ 49 h 99"/>
                <a:gd name="T26" fmla="*/ 204 w 299"/>
                <a:gd name="T27" fmla="*/ 99 h 99"/>
                <a:gd name="T28" fmla="*/ 204 w 299"/>
                <a:gd name="T29" fmla="*/ 0 h 9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99"/>
                <a:gd name="T46" fmla="*/ 0 h 99"/>
                <a:gd name="T47" fmla="*/ 299 w 299"/>
                <a:gd name="T48" fmla="*/ 99 h 9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99" h="99">
                  <a:moveTo>
                    <a:pt x="5" y="39"/>
                  </a:moveTo>
                  <a:lnTo>
                    <a:pt x="259" y="39"/>
                  </a:lnTo>
                  <a:lnTo>
                    <a:pt x="264" y="44"/>
                  </a:lnTo>
                  <a:lnTo>
                    <a:pt x="264" y="49"/>
                  </a:lnTo>
                  <a:lnTo>
                    <a:pt x="264" y="54"/>
                  </a:lnTo>
                  <a:lnTo>
                    <a:pt x="259" y="54"/>
                  </a:lnTo>
                  <a:lnTo>
                    <a:pt x="5" y="54"/>
                  </a:lnTo>
                  <a:lnTo>
                    <a:pt x="0" y="54"/>
                  </a:lnTo>
                  <a:lnTo>
                    <a:pt x="0" y="49"/>
                  </a:lnTo>
                  <a:lnTo>
                    <a:pt x="0" y="44"/>
                  </a:lnTo>
                  <a:lnTo>
                    <a:pt x="5" y="39"/>
                  </a:lnTo>
                  <a:close/>
                  <a:moveTo>
                    <a:pt x="204" y="0"/>
                  </a:moveTo>
                  <a:lnTo>
                    <a:pt x="299" y="49"/>
                  </a:lnTo>
                  <a:lnTo>
                    <a:pt x="204" y="99"/>
                  </a:lnTo>
                  <a:lnTo>
                    <a:pt x="204" y="0"/>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65553" name="Freeform 17"/>
            <p:cNvSpPr>
              <a:spLocks/>
            </p:cNvSpPr>
            <p:nvPr/>
          </p:nvSpPr>
          <p:spPr bwMode="auto">
            <a:xfrm>
              <a:off x="8223" y="10015"/>
              <a:ext cx="264" cy="15"/>
            </a:xfrm>
            <a:custGeom>
              <a:avLst/>
              <a:gdLst>
                <a:gd name="T0" fmla="*/ 5 w 264"/>
                <a:gd name="T1" fmla="*/ 0 h 15"/>
                <a:gd name="T2" fmla="*/ 259 w 264"/>
                <a:gd name="T3" fmla="*/ 0 h 15"/>
                <a:gd name="T4" fmla="*/ 264 w 264"/>
                <a:gd name="T5" fmla="*/ 5 h 15"/>
                <a:gd name="T6" fmla="*/ 264 w 264"/>
                <a:gd name="T7" fmla="*/ 10 h 15"/>
                <a:gd name="T8" fmla="*/ 264 w 264"/>
                <a:gd name="T9" fmla="*/ 15 h 15"/>
                <a:gd name="T10" fmla="*/ 259 w 264"/>
                <a:gd name="T11" fmla="*/ 15 h 15"/>
                <a:gd name="T12" fmla="*/ 5 w 264"/>
                <a:gd name="T13" fmla="*/ 15 h 15"/>
                <a:gd name="T14" fmla="*/ 0 w 264"/>
                <a:gd name="T15" fmla="*/ 15 h 15"/>
                <a:gd name="T16" fmla="*/ 0 w 264"/>
                <a:gd name="T17" fmla="*/ 10 h 15"/>
                <a:gd name="T18" fmla="*/ 0 w 264"/>
                <a:gd name="T19" fmla="*/ 5 h 15"/>
                <a:gd name="T20" fmla="*/ 5 w 264"/>
                <a:gd name="T21" fmla="*/ 0 h 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4"/>
                <a:gd name="T34" fmla="*/ 0 h 15"/>
                <a:gd name="T35" fmla="*/ 264 w 264"/>
                <a:gd name="T36" fmla="*/ 15 h 1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4" h="15">
                  <a:moveTo>
                    <a:pt x="5" y="0"/>
                  </a:moveTo>
                  <a:lnTo>
                    <a:pt x="259" y="0"/>
                  </a:lnTo>
                  <a:lnTo>
                    <a:pt x="264" y="5"/>
                  </a:lnTo>
                  <a:lnTo>
                    <a:pt x="264" y="10"/>
                  </a:lnTo>
                  <a:lnTo>
                    <a:pt x="264" y="15"/>
                  </a:lnTo>
                  <a:lnTo>
                    <a:pt x="259" y="15"/>
                  </a:lnTo>
                  <a:lnTo>
                    <a:pt x="5" y="15"/>
                  </a:lnTo>
                  <a:lnTo>
                    <a:pt x="0" y="15"/>
                  </a:lnTo>
                  <a:lnTo>
                    <a:pt x="0" y="10"/>
                  </a:lnTo>
                  <a:lnTo>
                    <a:pt x="0" y="5"/>
                  </a:lnTo>
                  <a:lnTo>
                    <a:pt x="5"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554" name="Freeform 18"/>
            <p:cNvSpPr>
              <a:spLocks/>
            </p:cNvSpPr>
            <p:nvPr/>
          </p:nvSpPr>
          <p:spPr bwMode="auto">
            <a:xfrm>
              <a:off x="8427" y="9976"/>
              <a:ext cx="95" cy="99"/>
            </a:xfrm>
            <a:custGeom>
              <a:avLst/>
              <a:gdLst>
                <a:gd name="T0" fmla="*/ 0 w 95"/>
                <a:gd name="T1" fmla="*/ 0 h 99"/>
                <a:gd name="T2" fmla="*/ 95 w 95"/>
                <a:gd name="T3" fmla="*/ 49 h 99"/>
                <a:gd name="T4" fmla="*/ 0 w 95"/>
                <a:gd name="T5" fmla="*/ 99 h 99"/>
                <a:gd name="T6" fmla="*/ 0 w 95"/>
                <a:gd name="T7" fmla="*/ 0 h 99"/>
                <a:gd name="T8" fmla="*/ 0 60000 65536"/>
                <a:gd name="T9" fmla="*/ 0 60000 65536"/>
                <a:gd name="T10" fmla="*/ 0 60000 65536"/>
                <a:gd name="T11" fmla="*/ 0 60000 65536"/>
                <a:gd name="T12" fmla="*/ 0 w 95"/>
                <a:gd name="T13" fmla="*/ 0 h 99"/>
                <a:gd name="T14" fmla="*/ 95 w 95"/>
                <a:gd name="T15" fmla="*/ 99 h 99"/>
              </a:gdLst>
              <a:ahLst/>
              <a:cxnLst>
                <a:cxn ang="T8">
                  <a:pos x="T0" y="T1"/>
                </a:cxn>
                <a:cxn ang="T9">
                  <a:pos x="T2" y="T3"/>
                </a:cxn>
                <a:cxn ang="T10">
                  <a:pos x="T4" y="T5"/>
                </a:cxn>
                <a:cxn ang="T11">
                  <a:pos x="T6" y="T7"/>
                </a:cxn>
              </a:cxnLst>
              <a:rect l="T12" t="T13" r="T14" b="T15"/>
              <a:pathLst>
                <a:path w="95" h="99">
                  <a:moveTo>
                    <a:pt x="0" y="0"/>
                  </a:moveTo>
                  <a:lnTo>
                    <a:pt x="95" y="49"/>
                  </a:lnTo>
                  <a:lnTo>
                    <a:pt x="0" y="99"/>
                  </a:lnTo>
                  <a:lnTo>
                    <a:pt x="0"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555" name="Freeform 19"/>
            <p:cNvSpPr>
              <a:spLocks noEditPoints="1"/>
            </p:cNvSpPr>
            <p:nvPr/>
          </p:nvSpPr>
          <p:spPr bwMode="auto">
            <a:xfrm>
              <a:off x="8228" y="10485"/>
              <a:ext cx="304" cy="94"/>
            </a:xfrm>
            <a:custGeom>
              <a:avLst/>
              <a:gdLst>
                <a:gd name="T0" fmla="*/ 294 w 304"/>
                <a:gd name="T1" fmla="*/ 54 h 94"/>
                <a:gd name="T2" fmla="*/ 40 w 304"/>
                <a:gd name="T3" fmla="*/ 54 h 94"/>
                <a:gd name="T4" fmla="*/ 35 w 304"/>
                <a:gd name="T5" fmla="*/ 49 h 94"/>
                <a:gd name="T6" fmla="*/ 35 w 304"/>
                <a:gd name="T7" fmla="*/ 49 h 94"/>
                <a:gd name="T8" fmla="*/ 35 w 304"/>
                <a:gd name="T9" fmla="*/ 44 h 94"/>
                <a:gd name="T10" fmla="*/ 40 w 304"/>
                <a:gd name="T11" fmla="*/ 39 h 94"/>
                <a:gd name="T12" fmla="*/ 294 w 304"/>
                <a:gd name="T13" fmla="*/ 39 h 94"/>
                <a:gd name="T14" fmla="*/ 299 w 304"/>
                <a:gd name="T15" fmla="*/ 44 h 94"/>
                <a:gd name="T16" fmla="*/ 304 w 304"/>
                <a:gd name="T17" fmla="*/ 49 h 94"/>
                <a:gd name="T18" fmla="*/ 299 w 304"/>
                <a:gd name="T19" fmla="*/ 49 h 94"/>
                <a:gd name="T20" fmla="*/ 294 w 304"/>
                <a:gd name="T21" fmla="*/ 54 h 94"/>
                <a:gd name="T22" fmla="*/ 100 w 304"/>
                <a:gd name="T23" fmla="*/ 94 h 94"/>
                <a:gd name="T24" fmla="*/ 0 w 304"/>
                <a:gd name="T25" fmla="*/ 49 h 94"/>
                <a:gd name="T26" fmla="*/ 100 w 304"/>
                <a:gd name="T27" fmla="*/ 0 h 94"/>
                <a:gd name="T28" fmla="*/ 100 w 304"/>
                <a:gd name="T29" fmla="*/ 94 h 9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04"/>
                <a:gd name="T46" fmla="*/ 0 h 94"/>
                <a:gd name="T47" fmla="*/ 304 w 304"/>
                <a:gd name="T48" fmla="*/ 94 h 9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04" h="94">
                  <a:moveTo>
                    <a:pt x="294" y="54"/>
                  </a:moveTo>
                  <a:lnTo>
                    <a:pt x="40" y="54"/>
                  </a:lnTo>
                  <a:lnTo>
                    <a:pt x="35" y="49"/>
                  </a:lnTo>
                  <a:lnTo>
                    <a:pt x="35" y="44"/>
                  </a:lnTo>
                  <a:lnTo>
                    <a:pt x="40" y="39"/>
                  </a:lnTo>
                  <a:lnTo>
                    <a:pt x="294" y="39"/>
                  </a:lnTo>
                  <a:lnTo>
                    <a:pt x="299" y="44"/>
                  </a:lnTo>
                  <a:lnTo>
                    <a:pt x="304" y="49"/>
                  </a:lnTo>
                  <a:lnTo>
                    <a:pt x="299" y="49"/>
                  </a:lnTo>
                  <a:lnTo>
                    <a:pt x="294" y="54"/>
                  </a:lnTo>
                  <a:close/>
                  <a:moveTo>
                    <a:pt x="100" y="94"/>
                  </a:moveTo>
                  <a:lnTo>
                    <a:pt x="0" y="49"/>
                  </a:lnTo>
                  <a:lnTo>
                    <a:pt x="100" y="0"/>
                  </a:lnTo>
                  <a:lnTo>
                    <a:pt x="100" y="94"/>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65556" name="Freeform 20"/>
            <p:cNvSpPr>
              <a:spLocks/>
            </p:cNvSpPr>
            <p:nvPr/>
          </p:nvSpPr>
          <p:spPr bwMode="auto">
            <a:xfrm>
              <a:off x="8263" y="10524"/>
              <a:ext cx="269" cy="15"/>
            </a:xfrm>
            <a:custGeom>
              <a:avLst/>
              <a:gdLst>
                <a:gd name="T0" fmla="*/ 259 w 269"/>
                <a:gd name="T1" fmla="*/ 15 h 15"/>
                <a:gd name="T2" fmla="*/ 5 w 269"/>
                <a:gd name="T3" fmla="*/ 15 h 15"/>
                <a:gd name="T4" fmla="*/ 0 w 269"/>
                <a:gd name="T5" fmla="*/ 10 h 15"/>
                <a:gd name="T6" fmla="*/ 0 w 269"/>
                <a:gd name="T7" fmla="*/ 10 h 15"/>
                <a:gd name="T8" fmla="*/ 0 w 269"/>
                <a:gd name="T9" fmla="*/ 5 h 15"/>
                <a:gd name="T10" fmla="*/ 5 w 269"/>
                <a:gd name="T11" fmla="*/ 0 h 15"/>
                <a:gd name="T12" fmla="*/ 259 w 269"/>
                <a:gd name="T13" fmla="*/ 0 h 15"/>
                <a:gd name="T14" fmla="*/ 264 w 269"/>
                <a:gd name="T15" fmla="*/ 5 h 15"/>
                <a:gd name="T16" fmla="*/ 269 w 269"/>
                <a:gd name="T17" fmla="*/ 10 h 15"/>
                <a:gd name="T18" fmla="*/ 264 w 269"/>
                <a:gd name="T19" fmla="*/ 10 h 15"/>
                <a:gd name="T20" fmla="*/ 259 w 269"/>
                <a:gd name="T21" fmla="*/ 15 h 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9"/>
                <a:gd name="T34" fmla="*/ 0 h 15"/>
                <a:gd name="T35" fmla="*/ 269 w 269"/>
                <a:gd name="T36" fmla="*/ 15 h 1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9" h="15">
                  <a:moveTo>
                    <a:pt x="259" y="15"/>
                  </a:moveTo>
                  <a:lnTo>
                    <a:pt x="5" y="15"/>
                  </a:lnTo>
                  <a:lnTo>
                    <a:pt x="0" y="10"/>
                  </a:lnTo>
                  <a:lnTo>
                    <a:pt x="0" y="5"/>
                  </a:lnTo>
                  <a:lnTo>
                    <a:pt x="5" y="0"/>
                  </a:lnTo>
                  <a:lnTo>
                    <a:pt x="259" y="0"/>
                  </a:lnTo>
                  <a:lnTo>
                    <a:pt x="264" y="5"/>
                  </a:lnTo>
                  <a:lnTo>
                    <a:pt x="269" y="10"/>
                  </a:lnTo>
                  <a:lnTo>
                    <a:pt x="264" y="10"/>
                  </a:lnTo>
                  <a:lnTo>
                    <a:pt x="259" y="1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557" name="Freeform 21"/>
            <p:cNvSpPr>
              <a:spLocks/>
            </p:cNvSpPr>
            <p:nvPr/>
          </p:nvSpPr>
          <p:spPr bwMode="auto">
            <a:xfrm>
              <a:off x="8228" y="10485"/>
              <a:ext cx="100" cy="94"/>
            </a:xfrm>
            <a:custGeom>
              <a:avLst/>
              <a:gdLst>
                <a:gd name="T0" fmla="*/ 100 w 100"/>
                <a:gd name="T1" fmla="*/ 94 h 94"/>
                <a:gd name="T2" fmla="*/ 0 w 100"/>
                <a:gd name="T3" fmla="*/ 49 h 94"/>
                <a:gd name="T4" fmla="*/ 100 w 100"/>
                <a:gd name="T5" fmla="*/ 0 h 94"/>
                <a:gd name="T6" fmla="*/ 100 w 100"/>
                <a:gd name="T7" fmla="*/ 94 h 94"/>
                <a:gd name="T8" fmla="*/ 0 60000 65536"/>
                <a:gd name="T9" fmla="*/ 0 60000 65536"/>
                <a:gd name="T10" fmla="*/ 0 60000 65536"/>
                <a:gd name="T11" fmla="*/ 0 60000 65536"/>
                <a:gd name="T12" fmla="*/ 0 w 100"/>
                <a:gd name="T13" fmla="*/ 0 h 94"/>
                <a:gd name="T14" fmla="*/ 100 w 100"/>
                <a:gd name="T15" fmla="*/ 94 h 94"/>
              </a:gdLst>
              <a:ahLst/>
              <a:cxnLst>
                <a:cxn ang="T8">
                  <a:pos x="T0" y="T1"/>
                </a:cxn>
                <a:cxn ang="T9">
                  <a:pos x="T2" y="T3"/>
                </a:cxn>
                <a:cxn ang="T10">
                  <a:pos x="T4" y="T5"/>
                </a:cxn>
                <a:cxn ang="T11">
                  <a:pos x="T6" y="T7"/>
                </a:cxn>
              </a:cxnLst>
              <a:rect l="T12" t="T13" r="T14" b="T15"/>
              <a:pathLst>
                <a:path w="100" h="94">
                  <a:moveTo>
                    <a:pt x="100" y="94"/>
                  </a:moveTo>
                  <a:lnTo>
                    <a:pt x="0" y="49"/>
                  </a:lnTo>
                  <a:lnTo>
                    <a:pt x="100" y="0"/>
                  </a:lnTo>
                  <a:lnTo>
                    <a:pt x="100" y="9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558" name="Freeform 22"/>
            <p:cNvSpPr>
              <a:spLocks/>
            </p:cNvSpPr>
            <p:nvPr/>
          </p:nvSpPr>
          <p:spPr bwMode="auto">
            <a:xfrm>
              <a:off x="9861" y="9897"/>
              <a:ext cx="742" cy="380"/>
            </a:xfrm>
            <a:custGeom>
              <a:avLst/>
              <a:gdLst>
                <a:gd name="T0" fmla="*/ 374 w 742"/>
                <a:gd name="T1" fmla="*/ 0 h 380"/>
                <a:gd name="T2" fmla="*/ 274 w 742"/>
                <a:gd name="T3" fmla="*/ 5 h 380"/>
                <a:gd name="T4" fmla="*/ 185 w 742"/>
                <a:gd name="T5" fmla="*/ 24 h 380"/>
                <a:gd name="T6" fmla="*/ 110 w 742"/>
                <a:gd name="T7" fmla="*/ 54 h 380"/>
                <a:gd name="T8" fmla="*/ 50 w 742"/>
                <a:gd name="T9" fmla="*/ 94 h 380"/>
                <a:gd name="T10" fmla="*/ 15 w 742"/>
                <a:gd name="T11" fmla="*/ 138 h 380"/>
                <a:gd name="T12" fmla="*/ 0 w 742"/>
                <a:gd name="T13" fmla="*/ 192 h 380"/>
                <a:gd name="T14" fmla="*/ 15 w 742"/>
                <a:gd name="T15" fmla="*/ 242 h 380"/>
                <a:gd name="T16" fmla="*/ 50 w 742"/>
                <a:gd name="T17" fmla="*/ 286 h 380"/>
                <a:gd name="T18" fmla="*/ 110 w 742"/>
                <a:gd name="T19" fmla="*/ 326 h 380"/>
                <a:gd name="T20" fmla="*/ 185 w 742"/>
                <a:gd name="T21" fmla="*/ 356 h 380"/>
                <a:gd name="T22" fmla="*/ 274 w 742"/>
                <a:gd name="T23" fmla="*/ 375 h 380"/>
                <a:gd name="T24" fmla="*/ 374 w 742"/>
                <a:gd name="T25" fmla="*/ 380 h 380"/>
                <a:gd name="T26" fmla="*/ 473 w 742"/>
                <a:gd name="T27" fmla="*/ 375 h 380"/>
                <a:gd name="T28" fmla="*/ 558 w 742"/>
                <a:gd name="T29" fmla="*/ 356 h 380"/>
                <a:gd name="T30" fmla="*/ 633 w 742"/>
                <a:gd name="T31" fmla="*/ 326 h 380"/>
                <a:gd name="T32" fmla="*/ 693 w 742"/>
                <a:gd name="T33" fmla="*/ 286 h 380"/>
                <a:gd name="T34" fmla="*/ 732 w 742"/>
                <a:gd name="T35" fmla="*/ 242 h 380"/>
                <a:gd name="T36" fmla="*/ 742 w 742"/>
                <a:gd name="T37" fmla="*/ 192 h 380"/>
                <a:gd name="T38" fmla="*/ 732 w 742"/>
                <a:gd name="T39" fmla="*/ 138 h 380"/>
                <a:gd name="T40" fmla="*/ 693 w 742"/>
                <a:gd name="T41" fmla="*/ 94 h 380"/>
                <a:gd name="T42" fmla="*/ 633 w 742"/>
                <a:gd name="T43" fmla="*/ 54 h 380"/>
                <a:gd name="T44" fmla="*/ 558 w 742"/>
                <a:gd name="T45" fmla="*/ 24 h 380"/>
                <a:gd name="T46" fmla="*/ 473 w 742"/>
                <a:gd name="T47" fmla="*/ 5 h 380"/>
                <a:gd name="T48" fmla="*/ 374 w 742"/>
                <a:gd name="T49" fmla="*/ 0 h 38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42"/>
                <a:gd name="T76" fmla="*/ 0 h 380"/>
                <a:gd name="T77" fmla="*/ 742 w 742"/>
                <a:gd name="T78" fmla="*/ 380 h 38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42" h="380">
                  <a:moveTo>
                    <a:pt x="374" y="0"/>
                  </a:moveTo>
                  <a:lnTo>
                    <a:pt x="274" y="5"/>
                  </a:lnTo>
                  <a:lnTo>
                    <a:pt x="185" y="24"/>
                  </a:lnTo>
                  <a:lnTo>
                    <a:pt x="110" y="54"/>
                  </a:lnTo>
                  <a:lnTo>
                    <a:pt x="50" y="94"/>
                  </a:lnTo>
                  <a:lnTo>
                    <a:pt x="15" y="138"/>
                  </a:lnTo>
                  <a:lnTo>
                    <a:pt x="0" y="192"/>
                  </a:lnTo>
                  <a:lnTo>
                    <a:pt x="15" y="242"/>
                  </a:lnTo>
                  <a:lnTo>
                    <a:pt x="50" y="286"/>
                  </a:lnTo>
                  <a:lnTo>
                    <a:pt x="110" y="326"/>
                  </a:lnTo>
                  <a:lnTo>
                    <a:pt x="185" y="356"/>
                  </a:lnTo>
                  <a:lnTo>
                    <a:pt x="274" y="375"/>
                  </a:lnTo>
                  <a:lnTo>
                    <a:pt x="374" y="380"/>
                  </a:lnTo>
                  <a:lnTo>
                    <a:pt x="473" y="375"/>
                  </a:lnTo>
                  <a:lnTo>
                    <a:pt x="558" y="356"/>
                  </a:lnTo>
                  <a:lnTo>
                    <a:pt x="633" y="326"/>
                  </a:lnTo>
                  <a:lnTo>
                    <a:pt x="693" y="286"/>
                  </a:lnTo>
                  <a:lnTo>
                    <a:pt x="732" y="242"/>
                  </a:lnTo>
                  <a:lnTo>
                    <a:pt x="742" y="192"/>
                  </a:lnTo>
                  <a:lnTo>
                    <a:pt x="732" y="138"/>
                  </a:lnTo>
                  <a:lnTo>
                    <a:pt x="693" y="94"/>
                  </a:lnTo>
                  <a:lnTo>
                    <a:pt x="633" y="54"/>
                  </a:lnTo>
                  <a:lnTo>
                    <a:pt x="558" y="24"/>
                  </a:lnTo>
                  <a:lnTo>
                    <a:pt x="473" y="5"/>
                  </a:lnTo>
                  <a:lnTo>
                    <a:pt x="374"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559" name="Freeform 23"/>
            <p:cNvSpPr>
              <a:spLocks/>
            </p:cNvSpPr>
            <p:nvPr/>
          </p:nvSpPr>
          <p:spPr bwMode="auto">
            <a:xfrm>
              <a:off x="10100" y="10025"/>
              <a:ext cx="130" cy="124"/>
            </a:xfrm>
            <a:custGeom>
              <a:avLst/>
              <a:gdLst>
                <a:gd name="T0" fmla="*/ 20 w 130"/>
                <a:gd name="T1" fmla="*/ 84 h 124"/>
                <a:gd name="T2" fmla="*/ 20 w 130"/>
                <a:gd name="T3" fmla="*/ 74 h 124"/>
                <a:gd name="T4" fmla="*/ 20 w 130"/>
                <a:gd name="T5" fmla="*/ 69 h 124"/>
                <a:gd name="T6" fmla="*/ 30 w 130"/>
                <a:gd name="T7" fmla="*/ 74 h 124"/>
                <a:gd name="T8" fmla="*/ 25 w 130"/>
                <a:gd name="T9" fmla="*/ 79 h 124"/>
                <a:gd name="T10" fmla="*/ 25 w 130"/>
                <a:gd name="T11" fmla="*/ 109 h 124"/>
                <a:gd name="T12" fmla="*/ 60 w 130"/>
                <a:gd name="T13" fmla="*/ 109 h 124"/>
                <a:gd name="T14" fmla="*/ 60 w 130"/>
                <a:gd name="T15" fmla="*/ 59 h 124"/>
                <a:gd name="T16" fmla="*/ 15 w 130"/>
                <a:gd name="T17" fmla="*/ 59 h 124"/>
                <a:gd name="T18" fmla="*/ 10 w 130"/>
                <a:gd name="T19" fmla="*/ 59 h 124"/>
                <a:gd name="T20" fmla="*/ 5 w 130"/>
                <a:gd name="T21" fmla="*/ 64 h 124"/>
                <a:gd name="T22" fmla="*/ 0 w 130"/>
                <a:gd name="T23" fmla="*/ 59 h 124"/>
                <a:gd name="T24" fmla="*/ 60 w 130"/>
                <a:gd name="T25" fmla="*/ 59 h 124"/>
                <a:gd name="T26" fmla="*/ 60 w 130"/>
                <a:gd name="T27" fmla="*/ 30 h 124"/>
                <a:gd name="T28" fmla="*/ 25 w 130"/>
                <a:gd name="T29" fmla="*/ 30 h 124"/>
                <a:gd name="T30" fmla="*/ 20 w 130"/>
                <a:gd name="T31" fmla="*/ 30 h 124"/>
                <a:gd name="T32" fmla="*/ 15 w 130"/>
                <a:gd name="T33" fmla="*/ 30 h 124"/>
                <a:gd name="T34" fmla="*/ 10 w 130"/>
                <a:gd name="T35" fmla="*/ 30 h 124"/>
                <a:gd name="T36" fmla="*/ 60 w 130"/>
                <a:gd name="T37" fmla="*/ 30 h 124"/>
                <a:gd name="T38" fmla="*/ 60 w 130"/>
                <a:gd name="T39" fmla="*/ 15 h 124"/>
                <a:gd name="T40" fmla="*/ 60 w 130"/>
                <a:gd name="T41" fmla="*/ 10 h 124"/>
                <a:gd name="T42" fmla="*/ 60 w 130"/>
                <a:gd name="T43" fmla="*/ 0 h 124"/>
                <a:gd name="T44" fmla="*/ 75 w 130"/>
                <a:gd name="T45" fmla="*/ 5 h 124"/>
                <a:gd name="T46" fmla="*/ 70 w 130"/>
                <a:gd name="T47" fmla="*/ 10 h 124"/>
                <a:gd name="T48" fmla="*/ 70 w 130"/>
                <a:gd name="T49" fmla="*/ 30 h 124"/>
                <a:gd name="T50" fmla="*/ 100 w 130"/>
                <a:gd name="T51" fmla="*/ 30 h 124"/>
                <a:gd name="T52" fmla="*/ 110 w 130"/>
                <a:gd name="T53" fmla="*/ 20 h 124"/>
                <a:gd name="T54" fmla="*/ 120 w 130"/>
                <a:gd name="T55" fmla="*/ 30 h 124"/>
                <a:gd name="T56" fmla="*/ 70 w 130"/>
                <a:gd name="T57" fmla="*/ 30 h 124"/>
                <a:gd name="T58" fmla="*/ 70 w 130"/>
                <a:gd name="T59" fmla="*/ 59 h 124"/>
                <a:gd name="T60" fmla="*/ 115 w 130"/>
                <a:gd name="T61" fmla="*/ 59 h 124"/>
                <a:gd name="T62" fmla="*/ 120 w 130"/>
                <a:gd name="T63" fmla="*/ 50 h 124"/>
                <a:gd name="T64" fmla="*/ 130 w 130"/>
                <a:gd name="T65" fmla="*/ 59 h 124"/>
                <a:gd name="T66" fmla="*/ 70 w 130"/>
                <a:gd name="T67" fmla="*/ 59 h 124"/>
                <a:gd name="T68" fmla="*/ 70 w 130"/>
                <a:gd name="T69" fmla="*/ 109 h 124"/>
                <a:gd name="T70" fmla="*/ 105 w 130"/>
                <a:gd name="T71" fmla="*/ 109 h 124"/>
                <a:gd name="T72" fmla="*/ 105 w 130"/>
                <a:gd name="T73" fmla="*/ 89 h 124"/>
                <a:gd name="T74" fmla="*/ 105 w 130"/>
                <a:gd name="T75" fmla="*/ 79 h 124"/>
                <a:gd name="T76" fmla="*/ 105 w 130"/>
                <a:gd name="T77" fmla="*/ 69 h 124"/>
                <a:gd name="T78" fmla="*/ 115 w 130"/>
                <a:gd name="T79" fmla="*/ 74 h 124"/>
                <a:gd name="T80" fmla="*/ 110 w 130"/>
                <a:gd name="T81" fmla="*/ 79 h 124"/>
                <a:gd name="T82" fmla="*/ 110 w 130"/>
                <a:gd name="T83" fmla="*/ 104 h 124"/>
                <a:gd name="T84" fmla="*/ 110 w 130"/>
                <a:gd name="T85" fmla="*/ 114 h 124"/>
                <a:gd name="T86" fmla="*/ 110 w 130"/>
                <a:gd name="T87" fmla="*/ 119 h 124"/>
                <a:gd name="T88" fmla="*/ 105 w 130"/>
                <a:gd name="T89" fmla="*/ 124 h 124"/>
                <a:gd name="T90" fmla="*/ 105 w 130"/>
                <a:gd name="T91" fmla="*/ 114 h 124"/>
                <a:gd name="T92" fmla="*/ 25 w 130"/>
                <a:gd name="T93" fmla="*/ 114 h 124"/>
                <a:gd name="T94" fmla="*/ 25 w 130"/>
                <a:gd name="T95" fmla="*/ 119 h 124"/>
                <a:gd name="T96" fmla="*/ 15 w 130"/>
                <a:gd name="T97" fmla="*/ 109 h 124"/>
                <a:gd name="T98" fmla="*/ 20 w 130"/>
                <a:gd name="T99" fmla="*/ 109 h 124"/>
                <a:gd name="T100" fmla="*/ 20 w 130"/>
                <a:gd name="T101" fmla="*/ 84 h 12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30"/>
                <a:gd name="T154" fmla="*/ 0 h 124"/>
                <a:gd name="T155" fmla="*/ 130 w 130"/>
                <a:gd name="T156" fmla="*/ 124 h 12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30" h="124">
                  <a:moveTo>
                    <a:pt x="20" y="84"/>
                  </a:moveTo>
                  <a:lnTo>
                    <a:pt x="20" y="74"/>
                  </a:lnTo>
                  <a:lnTo>
                    <a:pt x="20" y="69"/>
                  </a:lnTo>
                  <a:lnTo>
                    <a:pt x="30" y="74"/>
                  </a:lnTo>
                  <a:lnTo>
                    <a:pt x="25" y="79"/>
                  </a:lnTo>
                  <a:lnTo>
                    <a:pt x="25" y="109"/>
                  </a:lnTo>
                  <a:lnTo>
                    <a:pt x="60" y="109"/>
                  </a:lnTo>
                  <a:lnTo>
                    <a:pt x="60" y="59"/>
                  </a:lnTo>
                  <a:lnTo>
                    <a:pt x="15" y="59"/>
                  </a:lnTo>
                  <a:lnTo>
                    <a:pt x="10" y="59"/>
                  </a:lnTo>
                  <a:lnTo>
                    <a:pt x="5" y="64"/>
                  </a:lnTo>
                  <a:lnTo>
                    <a:pt x="0" y="59"/>
                  </a:lnTo>
                  <a:lnTo>
                    <a:pt x="60" y="59"/>
                  </a:lnTo>
                  <a:lnTo>
                    <a:pt x="60" y="30"/>
                  </a:lnTo>
                  <a:lnTo>
                    <a:pt x="25" y="30"/>
                  </a:lnTo>
                  <a:lnTo>
                    <a:pt x="20" y="30"/>
                  </a:lnTo>
                  <a:lnTo>
                    <a:pt x="15" y="30"/>
                  </a:lnTo>
                  <a:lnTo>
                    <a:pt x="10" y="30"/>
                  </a:lnTo>
                  <a:lnTo>
                    <a:pt x="60" y="30"/>
                  </a:lnTo>
                  <a:lnTo>
                    <a:pt x="60" y="15"/>
                  </a:lnTo>
                  <a:lnTo>
                    <a:pt x="60" y="10"/>
                  </a:lnTo>
                  <a:lnTo>
                    <a:pt x="60" y="0"/>
                  </a:lnTo>
                  <a:lnTo>
                    <a:pt x="75" y="5"/>
                  </a:lnTo>
                  <a:lnTo>
                    <a:pt x="70" y="10"/>
                  </a:lnTo>
                  <a:lnTo>
                    <a:pt x="70" y="30"/>
                  </a:lnTo>
                  <a:lnTo>
                    <a:pt x="100" y="30"/>
                  </a:lnTo>
                  <a:lnTo>
                    <a:pt x="110" y="20"/>
                  </a:lnTo>
                  <a:lnTo>
                    <a:pt x="120" y="30"/>
                  </a:lnTo>
                  <a:lnTo>
                    <a:pt x="70" y="30"/>
                  </a:lnTo>
                  <a:lnTo>
                    <a:pt x="70" y="59"/>
                  </a:lnTo>
                  <a:lnTo>
                    <a:pt x="115" y="59"/>
                  </a:lnTo>
                  <a:lnTo>
                    <a:pt x="120" y="50"/>
                  </a:lnTo>
                  <a:lnTo>
                    <a:pt x="130" y="59"/>
                  </a:lnTo>
                  <a:lnTo>
                    <a:pt x="70" y="59"/>
                  </a:lnTo>
                  <a:lnTo>
                    <a:pt x="70" y="109"/>
                  </a:lnTo>
                  <a:lnTo>
                    <a:pt x="105" y="109"/>
                  </a:lnTo>
                  <a:lnTo>
                    <a:pt x="105" y="89"/>
                  </a:lnTo>
                  <a:lnTo>
                    <a:pt x="105" y="79"/>
                  </a:lnTo>
                  <a:lnTo>
                    <a:pt x="105" y="69"/>
                  </a:lnTo>
                  <a:lnTo>
                    <a:pt x="115" y="74"/>
                  </a:lnTo>
                  <a:lnTo>
                    <a:pt x="110" y="79"/>
                  </a:lnTo>
                  <a:lnTo>
                    <a:pt x="110" y="104"/>
                  </a:lnTo>
                  <a:lnTo>
                    <a:pt x="110" y="114"/>
                  </a:lnTo>
                  <a:lnTo>
                    <a:pt x="110" y="119"/>
                  </a:lnTo>
                  <a:lnTo>
                    <a:pt x="105" y="124"/>
                  </a:lnTo>
                  <a:lnTo>
                    <a:pt x="105" y="114"/>
                  </a:lnTo>
                  <a:lnTo>
                    <a:pt x="25" y="114"/>
                  </a:lnTo>
                  <a:lnTo>
                    <a:pt x="25" y="119"/>
                  </a:lnTo>
                  <a:lnTo>
                    <a:pt x="15" y="109"/>
                  </a:lnTo>
                  <a:lnTo>
                    <a:pt x="20" y="109"/>
                  </a:lnTo>
                  <a:lnTo>
                    <a:pt x="20" y="84"/>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65560" name="Freeform 24"/>
            <p:cNvSpPr>
              <a:spLocks noEditPoints="1"/>
            </p:cNvSpPr>
            <p:nvPr/>
          </p:nvSpPr>
          <p:spPr bwMode="auto">
            <a:xfrm>
              <a:off x="10240" y="10025"/>
              <a:ext cx="129" cy="124"/>
            </a:xfrm>
            <a:custGeom>
              <a:avLst/>
              <a:gdLst>
                <a:gd name="T0" fmla="*/ 35 w 129"/>
                <a:gd name="T1" fmla="*/ 104 h 124"/>
                <a:gd name="T2" fmla="*/ 15 w 129"/>
                <a:gd name="T3" fmla="*/ 109 h 124"/>
                <a:gd name="T4" fmla="*/ 20 w 129"/>
                <a:gd name="T5" fmla="*/ 69 h 124"/>
                <a:gd name="T6" fmla="*/ 10 w 129"/>
                <a:gd name="T7" fmla="*/ 74 h 124"/>
                <a:gd name="T8" fmla="*/ 20 w 129"/>
                <a:gd name="T9" fmla="*/ 45 h 124"/>
                <a:gd name="T10" fmla="*/ 0 w 129"/>
                <a:gd name="T11" fmla="*/ 55 h 124"/>
                <a:gd name="T12" fmla="*/ 15 w 129"/>
                <a:gd name="T13" fmla="*/ 20 h 124"/>
                <a:gd name="T14" fmla="*/ 30 w 129"/>
                <a:gd name="T15" fmla="*/ 10 h 124"/>
                <a:gd name="T16" fmla="*/ 20 w 129"/>
                <a:gd name="T17" fmla="*/ 25 h 124"/>
                <a:gd name="T18" fmla="*/ 45 w 129"/>
                <a:gd name="T19" fmla="*/ 25 h 124"/>
                <a:gd name="T20" fmla="*/ 10 w 129"/>
                <a:gd name="T21" fmla="*/ 45 h 124"/>
                <a:gd name="T22" fmla="*/ 45 w 129"/>
                <a:gd name="T23" fmla="*/ 45 h 124"/>
                <a:gd name="T24" fmla="*/ 30 w 129"/>
                <a:gd name="T25" fmla="*/ 69 h 124"/>
                <a:gd name="T26" fmla="*/ 25 w 129"/>
                <a:gd name="T27" fmla="*/ 69 h 124"/>
                <a:gd name="T28" fmla="*/ 55 w 129"/>
                <a:gd name="T29" fmla="*/ 55 h 124"/>
                <a:gd name="T30" fmla="*/ 75 w 129"/>
                <a:gd name="T31" fmla="*/ 55 h 124"/>
                <a:gd name="T32" fmla="*/ 65 w 129"/>
                <a:gd name="T33" fmla="*/ 89 h 124"/>
                <a:gd name="T34" fmla="*/ 85 w 129"/>
                <a:gd name="T35" fmla="*/ 114 h 124"/>
                <a:gd name="T36" fmla="*/ 129 w 129"/>
                <a:gd name="T37" fmla="*/ 114 h 124"/>
                <a:gd name="T38" fmla="*/ 119 w 129"/>
                <a:gd name="T39" fmla="*/ 124 h 124"/>
                <a:gd name="T40" fmla="*/ 70 w 129"/>
                <a:gd name="T41" fmla="*/ 114 h 124"/>
                <a:gd name="T42" fmla="*/ 30 w 129"/>
                <a:gd name="T43" fmla="*/ 124 h 124"/>
                <a:gd name="T44" fmla="*/ 55 w 129"/>
                <a:gd name="T45" fmla="*/ 99 h 124"/>
                <a:gd name="T46" fmla="*/ 50 w 129"/>
                <a:gd name="T47" fmla="*/ 69 h 124"/>
                <a:gd name="T48" fmla="*/ 60 w 129"/>
                <a:gd name="T49" fmla="*/ 94 h 124"/>
                <a:gd name="T50" fmla="*/ 55 w 129"/>
                <a:gd name="T51" fmla="*/ 55 h 124"/>
                <a:gd name="T52" fmla="*/ 50 w 129"/>
                <a:gd name="T53" fmla="*/ 50 h 124"/>
                <a:gd name="T54" fmla="*/ 55 w 129"/>
                <a:gd name="T55" fmla="*/ 20 h 124"/>
                <a:gd name="T56" fmla="*/ 60 w 129"/>
                <a:gd name="T57" fmla="*/ 20 h 124"/>
                <a:gd name="T58" fmla="*/ 65 w 129"/>
                <a:gd name="T59" fmla="*/ 25 h 124"/>
                <a:gd name="T60" fmla="*/ 85 w 129"/>
                <a:gd name="T61" fmla="*/ 84 h 124"/>
                <a:gd name="T62" fmla="*/ 70 w 129"/>
                <a:gd name="T63" fmla="*/ 84 h 124"/>
                <a:gd name="T64" fmla="*/ 85 w 129"/>
                <a:gd name="T65" fmla="*/ 69 h 124"/>
                <a:gd name="T66" fmla="*/ 70 w 129"/>
                <a:gd name="T67" fmla="*/ 69 h 124"/>
                <a:gd name="T68" fmla="*/ 85 w 129"/>
                <a:gd name="T69" fmla="*/ 55 h 124"/>
                <a:gd name="T70" fmla="*/ 89 w 129"/>
                <a:gd name="T71" fmla="*/ 50 h 124"/>
                <a:gd name="T72" fmla="*/ 75 w 129"/>
                <a:gd name="T73" fmla="*/ 35 h 124"/>
                <a:gd name="T74" fmla="*/ 89 w 129"/>
                <a:gd name="T75" fmla="*/ 35 h 124"/>
                <a:gd name="T76" fmla="*/ 80 w 129"/>
                <a:gd name="T77" fmla="*/ 20 h 124"/>
                <a:gd name="T78" fmla="*/ 89 w 129"/>
                <a:gd name="T79" fmla="*/ 20 h 124"/>
                <a:gd name="T80" fmla="*/ 99 w 129"/>
                <a:gd name="T81" fmla="*/ 5 h 124"/>
                <a:gd name="T82" fmla="*/ 109 w 129"/>
                <a:gd name="T83" fmla="*/ 20 h 124"/>
                <a:gd name="T84" fmla="*/ 114 w 129"/>
                <a:gd name="T85" fmla="*/ 25 h 124"/>
                <a:gd name="T86" fmla="*/ 124 w 129"/>
                <a:gd name="T87" fmla="*/ 30 h 124"/>
                <a:gd name="T88" fmla="*/ 114 w 129"/>
                <a:gd name="T89" fmla="*/ 45 h 124"/>
                <a:gd name="T90" fmla="*/ 109 w 129"/>
                <a:gd name="T91" fmla="*/ 55 h 124"/>
                <a:gd name="T92" fmla="*/ 109 w 129"/>
                <a:gd name="T93" fmla="*/ 69 h 124"/>
                <a:gd name="T94" fmla="*/ 94 w 129"/>
                <a:gd name="T95" fmla="*/ 69 h 124"/>
                <a:gd name="T96" fmla="*/ 119 w 129"/>
                <a:gd name="T97" fmla="*/ 79 h 124"/>
                <a:gd name="T98" fmla="*/ 94 w 129"/>
                <a:gd name="T99" fmla="*/ 99 h 124"/>
                <a:gd name="T100" fmla="*/ 89 w 129"/>
                <a:gd name="T101" fmla="*/ 99 h 124"/>
                <a:gd name="T102" fmla="*/ 109 w 129"/>
                <a:gd name="T103" fmla="*/ 35 h 124"/>
                <a:gd name="T104" fmla="*/ 94 w 129"/>
                <a:gd name="T105" fmla="*/ 35 h 124"/>
                <a:gd name="T106" fmla="*/ 109 w 129"/>
                <a:gd name="T107" fmla="*/ 35 h 12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29"/>
                <a:gd name="T163" fmla="*/ 0 h 124"/>
                <a:gd name="T164" fmla="*/ 129 w 129"/>
                <a:gd name="T165" fmla="*/ 124 h 12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29" h="124">
                  <a:moveTo>
                    <a:pt x="45" y="94"/>
                  </a:moveTo>
                  <a:lnTo>
                    <a:pt x="45" y="94"/>
                  </a:lnTo>
                  <a:lnTo>
                    <a:pt x="35" y="104"/>
                  </a:lnTo>
                  <a:lnTo>
                    <a:pt x="25" y="114"/>
                  </a:lnTo>
                  <a:lnTo>
                    <a:pt x="25" y="119"/>
                  </a:lnTo>
                  <a:lnTo>
                    <a:pt x="15" y="109"/>
                  </a:lnTo>
                  <a:lnTo>
                    <a:pt x="20" y="104"/>
                  </a:lnTo>
                  <a:lnTo>
                    <a:pt x="20" y="69"/>
                  </a:lnTo>
                  <a:lnTo>
                    <a:pt x="15" y="74"/>
                  </a:lnTo>
                  <a:lnTo>
                    <a:pt x="10" y="74"/>
                  </a:lnTo>
                  <a:lnTo>
                    <a:pt x="5" y="69"/>
                  </a:lnTo>
                  <a:lnTo>
                    <a:pt x="20" y="69"/>
                  </a:lnTo>
                  <a:lnTo>
                    <a:pt x="20" y="45"/>
                  </a:lnTo>
                  <a:lnTo>
                    <a:pt x="10" y="45"/>
                  </a:lnTo>
                  <a:lnTo>
                    <a:pt x="5" y="50"/>
                  </a:lnTo>
                  <a:lnTo>
                    <a:pt x="0" y="55"/>
                  </a:lnTo>
                  <a:lnTo>
                    <a:pt x="10" y="40"/>
                  </a:lnTo>
                  <a:lnTo>
                    <a:pt x="15" y="20"/>
                  </a:lnTo>
                  <a:lnTo>
                    <a:pt x="20" y="0"/>
                  </a:lnTo>
                  <a:lnTo>
                    <a:pt x="35" y="5"/>
                  </a:lnTo>
                  <a:lnTo>
                    <a:pt x="30" y="10"/>
                  </a:lnTo>
                  <a:lnTo>
                    <a:pt x="25" y="15"/>
                  </a:lnTo>
                  <a:lnTo>
                    <a:pt x="25" y="20"/>
                  </a:lnTo>
                  <a:lnTo>
                    <a:pt x="20" y="25"/>
                  </a:lnTo>
                  <a:lnTo>
                    <a:pt x="30" y="25"/>
                  </a:lnTo>
                  <a:lnTo>
                    <a:pt x="35" y="15"/>
                  </a:lnTo>
                  <a:lnTo>
                    <a:pt x="45" y="25"/>
                  </a:lnTo>
                  <a:lnTo>
                    <a:pt x="20" y="25"/>
                  </a:lnTo>
                  <a:lnTo>
                    <a:pt x="15" y="35"/>
                  </a:lnTo>
                  <a:lnTo>
                    <a:pt x="10" y="45"/>
                  </a:lnTo>
                  <a:lnTo>
                    <a:pt x="30" y="45"/>
                  </a:lnTo>
                  <a:lnTo>
                    <a:pt x="35" y="40"/>
                  </a:lnTo>
                  <a:lnTo>
                    <a:pt x="45" y="45"/>
                  </a:lnTo>
                  <a:lnTo>
                    <a:pt x="25" y="45"/>
                  </a:lnTo>
                  <a:lnTo>
                    <a:pt x="25" y="69"/>
                  </a:lnTo>
                  <a:lnTo>
                    <a:pt x="30" y="69"/>
                  </a:lnTo>
                  <a:lnTo>
                    <a:pt x="40" y="64"/>
                  </a:lnTo>
                  <a:lnTo>
                    <a:pt x="45" y="69"/>
                  </a:lnTo>
                  <a:lnTo>
                    <a:pt x="25" y="69"/>
                  </a:lnTo>
                  <a:lnTo>
                    <a:pt x="25" y="104"/>
                  </a:lnTo>
                  <a:lnTo>
                    <a:pt x="45" y="94"/>
                  </a:lnTo>
                  <a:close/>
                  <a:moveTo>
                    <a:pt x="55" y="55"/>
                  </a:moveTo>
                  <a:lnTo>
                    <a:pt x="65" y="55"/>
                  </a:lnTo>
                  <a:lnTo>
                    <a:pt x="70" y="50"/>
                  </a:lnTo>
                  <a:lnTo>
                    <a:pt x="75" y="55"/>
                  </a:lnTo>
                  <a:lnTo>
                    <a:pt x="70" y="59"/>
                  </a:lnTo>
                  <a:lnTo>
                    <a:pt x="70" y="74"/>
                  </a:lnTo>
                  <a:lnTo>
                    <a:pt x="65" y="89"/>
                  </a:lnTo>
                  <a:lnTo>
                    <a:pt x="60" y="99"/>
                  </a:lnTo>
                  <a:lnTo>
                    <a:pt x="75" y="109"/>
                  </a:lnTo>
                  <a:lnTo>
                    <a:pt x="85" y="114"/>
                  </a:lnTo>
                  <a:lnTo>
                    <a:pt x="99" y="114"/>
                  </a:lnTo>
                  <a:lnTo>
                    <a:pt x="109" y="114"/>
                  </a:lnTo>
                  <a:lnTo>
                    <a:pt x="129" y="114"/>
                  </a:lnTo>
                  <a:lnTo>
                    <a:pt x="124" y="119"/>
                  </a:lnTo>
                  <a:lnTo>
                    <a:pt x="119" y="124"/>
                  </a:lnTo>
                  <a:lnTo>
                    <a:pt x="94" y="119"/>
                  </a:lnTo>
                  <a:lnTo>
                    <a:pt x="80" y="119"/>
                  </a:lnTo>
                  <a:lnTo>
                    <a:pt x="70" y="114"/>
                  </a:lnTo>
                  <a:lnTo>
                    <a:pt x="60" y="104"/>
                  </a:lnTo>
                  <a:lnTo>
                    <a:pt x="45" y="114"/>
                  </a:lnTo>
                  <a:lnTo>
                    <a:pt x="30" y="124"/>
                  </a:lnTo>
                  <a:lnTo>
                    <a:pt x="25" y="124"/>
                  </a:lnTo>
                  <a:lnTo>
                    <a:pt x="45" y="114"/>
                  </a:lnTo>
                  <a:lnTo>
                    <a:pt x="55" y="99"/>
                  </a:lnTo>
                  <a:lnTo>
                    <a:pt x="50" y="84"/>
                  </a:lnTo>
                  <a:lnTo>
                    <a:pt x="45" y="69"/>
                  </a:lnTo>
                  <a:lnTo>
                    <a:pt x="50" y="69"/>
                  </a:lnTo>
                  <a:lnTo>
                    <a:pt x="50" y="79"/>
                  </a:lnTo>
                  <a:lnTo>
                    <a:pt x="55" y="89"/>
                  </a:lnTo>
                  <a:lnTo>
                    <a:pt x="60" y="94"/>
                  </a:lnTo>
                  <a:lnTo>
                    <a:pt x="60" y="79"/>
                  </a:lnTo>
                  <a:lnTo>
                    <a:pt x="65" y="55"/>
                  </a:lnTo>
                  <a:lnTo>
                    <a:pt x="55" y="55"/>
                  </a:lnTo>
                  <a:lnTo>
                    <a:pt x="50" y="59"/>
                  </a:lnTo>
                  <a:lnTo>
                    <a:pt x="45" y="55"/>
                  </a:lnTo>
                  <a:lnTo>
                    <a:pt x="50" y="50"/>
                  </a:lnTo>
                  <a:lnTo>
                    <a:pt x="60" y="20"/>
                  </a:lnTo>
                  <a:lnTo>
                    <a:pt x="55" y="20"/>
                  </a:lnTo>
                  <a:lnTo>
                    <a:pt x="50" y="25"/>
                  </a:lnTo>
                  <a:lnTo>
                    <a:pt x="45" y="20"/>
                  </a:lnTo>
                  <a:lnTo>
                    <a:pt x="60" y="20"/>
                  </a:lnTo>
                  <a:lnTo>
                    <a:pt x="65" y="15"/>
                  </a:lnTo>
                  <a:lnTo>
                    <a:pt x="70" y="20"/>
                  </a:lnTo>
                  <a:lnTo>
                    <a:pt x="65" y="25"/>
                  </a:lnTo>
                  <a:lnTo>
                    <a:pt x="55" y="55"/>
                  </a:lnTo>
                  <a:close/>
                  <a:moveTo>
                    <a:pt x="89" y="84"/>
                  </a:moveTo>
                  <a:lnTo>
                    <a:pt x="85" y="84"/>
                  </a:lnTo>
                  <a:lnTo>
                    <a:pt x="75" y="89"/>
                  </a:lnTo>
                  <a:lnTo>
                    <a:pt x="70" y="89"/>
                  </a:lnTo>
                  <a:lnTo>
                    <a:pt x="70" y="84"/>
                  </a:lnTo>
                  <a:lnTo>
                    <a:pt x="89" y="84"/>
                  </a:lnTo>
                  <a:lnTo>
                    <a:pt x="89" y="69"/>
                  </a:lnTo>
                  <a:lnTo>
                    <a:pt x="85" y="69"/>
                  </a:lnTo>
                  <a:lnTo>
                    <a:pt x="80" y="69"/>
                  </a:lnTo>
                  <a:lnTo>
                    <a:pt x="75" y="69"/>
                  </a:lnTo>
                  <a:lnTo>
                    <a:pt x="70" y="69"/>
                  </a:lnTo>
                  <a:lnTo>
                    <a:pt x="89" y="69"/>
                  </a:lnTo>
                  <a:lnTo>
                    <a:pt x="89" y="55"/>
                  </a:lnTo>
                  <a:lnTo>
                    <a:pt x="85" y="55"/>
                  </a:lnTo>
                  <a:lnTo>
                    <a:pt x="80" y="55"/>
                  </a:lnTo>
                  <a:lnTo>
                    <a:pt x="75" y="50"/>
                  </a:lnTo>
                  <a:lnTo>
                    <a:pt x="89" y="50"/>
                  </a:lnTo>
                  <a:lnTo>
                    <a:pt x="89" y="35"/>
                  </a:lnTo>
                  <a:lnTo>
                    <a:pt x="80" y="35"/>
                  </a:lnTo>
                  <a:lnTo>
                    <a:pt x="75" y="35"/>
                  </a:lnTo>
                  <a:lnTo>
                    <a:pt x="70" y="40"/>
                  </a:lnTo>
                  <a:lnTo>
                    <a:pt x="65" y="35"/>
                  </a:lnTo>
                  <a:lnTo>
                    <a:pt x="89" y="35"/>
                  </a:lnTo>
                  <a:lnTo>
                    <a:pt x="89" y="20"/>
                  </a:lnTo>
                  <a:lnTo>
                    <a:pt x="80" y="20"/>
                  </a:lnTo>
                  <a:lnTo>
                    <a:pt x="75" y="20"/>
                  </a:lnTo>
                  <a:lnTo>
                    <a:pt x="89" y="20"/>
                  </a:lnTo>
                  <a:lnTo>
                    <a:pt x="89" y="10"/>
                  </a:lnTo>
                  <a:lnTo>
                    <a:pt x="89" y="0"/>
                  </a:lnTo>
                  <a:lnTo>
                    <a:pt x="99" y="5"/>
                  </a:lnTo>
                  <a:lnTo>
                    <a:pt x="94" y="10"/>
                  </a:lnTo>
                  <a:lnTo>
                    <a:pt x="94" y="20"/>
                  </a:lnTo>
                  <a:lnTo>
                    <a:pt x="109" y="20"/>
                  </a:lnTo>
                  <a:lnTo>
                    <a:pt x="114" y="15"/>
                  </a:lnTo>
                  <a:lnTo>
                    <a:pt x="119" y="20"/>
                  </a:lnTo>
                  <a:lnTo>
                    <a:pt x="114" y="25"/>
                  </a:lnTo>
                  <a:lnTo>
                    <a:pt x="114" y="35"/>
                  </a:lnTo>
                  <a:lnTo>
                    <a:pt x="119" y="35"/>
                  </a:lnTo>
                  <a:lnTo>
                    <a:pt x="124" y="30"/>
                  </a:lnTo>
                  <a:lnTo>
                    <a:pt x="129" y="35"/>
                  </a:lnTo>
                  <a:lnTo>
                    <a:pt x="114" y="35"/>
                  </a:lnTo>
                  <a:lnTo>
                    <a:pt x="114" y="45"/>
                  </a:lnTo>
                  <a:lnTo>
                    <a:pt x="114" y="55"/>
                  </a:lnTo>
                  <a:lnTo>
                    <a:pt x="109" y="59"/>
                  </a:lnTo>
                  <a:lnTo>
                    <a:pt x="109" y="55"/>
                  </a:lnTo>
                  <a:lnTo>
                    <a:pt x="94" y="55"/>
                  </a:lnTo>
                  <a:lnTo>
                    <a:pt x="94" y="69"/>
                  </a:lnTo>
                  <a:lnTo>
                    <a:pt x="109" y="69"/>
                  </a:lnTo>
                  <a:lnTo>
                    <a:pt x="114" y="59"/>
                  </a:lnTo>
                  <a:lnTo>
                    <a:pt x="124" y="69"/>
                  </a:lnTo>
                  <a:lnTo>
                    <a:pt x="94" y="69"/>
                  </a:lnTo>
                  <a:lnTo>
                    <a:pt x="94" y="84"/>
                  </a:lnTo>
                  <a:lnTo>
                    <a:pt x="114" y="84"/>
                  </a:lnTo>
                  <a:lnTo>
                    <a:pt x="119" y="79"/>
                  </a:lnTo>
                  <a:lnTo>
                    <a:pt x="129" y="84"/>
                  </a:lnTo>
                  <a:lnTo>
                    <a:pt x="94" y="84"/>
                  </a:lnTo>
                  <a:lnTo>
                    <a:pt x="94" y="99"/>
                  </a:lnTo>
                  <a:lnTo>
                    <a:pt x="94" y="109"/>
                  </a:lnTo>
                  <a:lnTo>
                    <a:pt x="89" y="109"/>
                  </a:lnTo>
                  <a:lnTo>
                    <a:pt x="89" y="99"/>
                  </a:lnTo>
                  <a:lnTo>
                    <a:pt x="89" y="84"/>
                  </a:lnTo>
                  <a:close/>
                  <a:moveTo>
                    <a:pt x="94" y="35"/>
                  </a:moveTo>
                  <a:lnTo>
                    <a:pt x="109" y="35"/>
                  </a:lnTo>
                  <a:lnTo>
                    <a:pt x="109" y="20"/>
                  </a:lnTo>
                  <a:lnTo>
                    <a:pt x="94" y="20"/>
                  </a:lnTo>
                  <a:lnTo>
                    <a:pt x="94" y="35"/>
                  </a:lnTo>
                  <a:close/>
                  <a:moveTo>
                    <a:pt x="94" y="50"/>
                  </a:moveTo>
                  <a:lnTo>
                    <a:pt x="109" y="50"/>
                  </a:lnTo>
                  <a:lnTo>
                    <a:pt x="109" y="35"/>
                  </a:lnTo>
                  <a:lnTo>
                    <a:pt x="94" y="35"/>
                  </a:lnTo>
                  <a:lnTo>
                    <a:pt x="94" y="50"/>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65561" name="Freeform 25"/>
            <p:cNvSpPr>
              <a:spLocks/>
            </p:cNvSpPr>
            <p:nvPr/>
          </p:nvSpPr>
          <p:spPr bwMode="auto">
            <a:xfrm>
              <a:off x="9861" y="10406"/>
              <a:ext cx="892" cy="381"/>
            </a:xfrm>
            <a:custGeom>
              <a:avLst/>
              <a:gdLst>
                <a:gd name="T0" fmla="*/ 449 w 892"/>
                <a:gd name="T1" fmla="*/ 0 h 381"/>
                <a:gd name="T2" fmla="*/ 329 w 892"/>
                <a:gd name="T3" fmla="*/ 5 h 381"/>
                <a:gd name="T4" fmla="*/ 220 w 892"/>
                <a:gd name="T5" fmla="*/ 25 h 381"/>
                <a:gd name="T6" fmla="*/ 130 w 892"/>
                <a:gd name="T7" fmla="*/ 54 h 381"/>
                <a:gd name="T8" fmla="*/ 60 w 892"/>
                <a:gd name="T9" fmla="*/ 94 h 381"/>
                <a:gd name="T10" fmla="*/ 15 w 892"/>
                <a:gd name="T11" fmla="*/ 138 h 381"/>
                <a:gd name="T12" fmla="*/ 0 w 892"/>
                <a:gd name="T13" fmla="*/ 188 h 381"/>
                <a:gd name="T14" fmla="*/ 15 w 892"/>
                <a:gd name="T15" fmla="*/ 242 h 381"/>
                <a:gd name="T16" fmla="*/ 60 w 892"/>
                <a:gd name="T17" fmla="*/ 287 h 381"/>
                <a:gd name="T18" fmla="*/ 130 w 892"/>
                <a:gd name="T19" fmla="*/ 326 h 381"/>
                <a:gd name="T20" fmla="*/ 220 w 892"/>
                <a:gd name="T21" fmla="*/ 356 h 381"/>
                <a:gd name="T22" fmla="*/ 329 w 892"/>
                <a:gd name="T23" fmla="*/ 376 h 381"/>
                <a:gd name="T24" fmla="*/ 449 w 892"/>
                <a:gd name="T25" fmla="*/ 381 h 381"/>
                <a:gd name="T26" fmla="*/ 563 w 892"/>
                <a:gd name="T27" fmla="*/ 376 h 381"/>
                <a:gd name="T28" fmla="*/ 673 w 892"/>
                <a:gd name="T29" fmla="*/ 356 h 381"/>
                <a:gd name="T30" fmla="*/ 762 w 892"/>
                <a:gd name="T31" fmla="*/ 326 h 381"/>
                <a:gd name="T32" fmla="*/ 832 w 892"/>
                <a:gd name="T33" fmla="*/ 287 h 381"/>
                <a:gd name="T34" fmla="*/ 877 w 892"/>
                <a:gd name="T35" fmla="*/ 242 h 381"/>
                <a:gd name="T36" fmla="*/ 892 w 892"/>
                <a:gd name="T37" fmla="*/ 188 h 381"/>
                <a:gd name="T38" fmla="*/ 877 w 892"/>
                <a:gd name="T39" fmla="*/ 138 h 381"/>
                <a:gd name="T40" fmla="*/ 832 w 892"/>
                <a:gd name="T41" fmla="*/ 94 h 381"/>
                <a:gd name="T42" fmla="*/ 762 w 892"/>
                <a:gd name="T43" fmla="*/ 54 h 381"/>
                <a:gd name="T44" fmla="*/ 673 w 892"/>
                <a:gd name="T45" fmla="*/ 25 h 381"/>
                <a:gd name="T46" fmla="*/ 563 w 892"/>
                <a:gd name="T47" fmla="*/ 5 h 381"/>
                <a:gd name="T48" fmla="*/ 449 w 892"/>
                <a:gd name="T49" fmla="*/ 0 h 38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92"/>
                <a:gd name="T76" fmla="*/ 0 h 381"/>
                <a:gd name="T77" fmla="*/ 892 w 892"/>
                <a:gd name="T78" fmla="*/ 381 h 38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92" h="381">
                  <a:moveTo>
                    <a:pt x="449" y="0"/>
                  </a:moveTo>
                  <a:lnTo>
                    <a:pt x="329" y="5"/>
                  </a:lnTo>
                  <a:lnTo>
                    <a:pt x="220" y="25"/>
                  </a:lnTo>
                  <a:lnTo>
                    <a:pt x="130" y="54"/>
                  </a:lnTo>
                  <a:lnTo>
                    <a:pt x="60" y="94"/>
                  </a:lnTo>
                  <a:lnTo>
                    <a:pt x="15" y="138"/>
                  </a:lnTo>
                  <a:lnTo>
                    <a:pt x="0" y="188"/>
                  </a:lnTo>
                  <a:lnTo>
                    <a:pt x="15" y="242"/>
                  </a:lnTo>
                  <a:lnTo>
                    <a:pt x="60" y="287"/>
                  </a:lnTo>
                  <a:lnTo>
                    <a:pt x="130" y="326"/>
                  </a:lnTo>
                  <a:lnTo>
                    <a:pt x="220" y="356"/>
                  </a:lnTo>
                  <a:lnTo>
                    <a:pt x="329" y="376"/>
                  </a:lnTo>
                  <a:lnTo>
                    <a:pt x="449" y="381"/>
                  </a:lnTo>
                  <a:lnTo>
                    <a:pt x="563" y="376"/>
                  </a:lnTo>
                  <a:lnTo>
                    <a:pt x="673" y="356"/>
                  </a:lnTo>
                  <a:lnTo>
                    <a:pt x="762" y="326"/>
                  </a:lnTo>
                  <a:lnTo>
                    <a:pt x="832" y="287"/>
                  </a:lnTo>
                  <a:lnTo>
                    <a:pt x="877" y="242"/>
                  </a:lnTo>
                  <a:lnTo>
                    <a:pt x="892" y="188"/>
                  </a:lnTo>
                  <a:lnTo>
                    <a:pt x="877" y="138"/>
                  </a:lnTo>
                  <a:lnTo>
                    <a:pt x="832" y="94"/>
                  </a:lnTo>
                  <a:lnTo>
                    <a:pt x="762" y="54"/>
                  </a:lnTo>
                  <a:lnTo>
                    <a:pt x="673" y="25"/>
                  </a:lnTo>
                  <a:lnTo>
                    <a:pt x="563" y="5"/>
                  </a:lnTo>
                  <a:lnTo>
                    <a:pt x="449"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562" name="Freeform 26"/>
            <p:cNvSpPr>
              <a:spLocks noEditPoints="1"/>
            </p:cNvSpPr>
            <p:nvPr/>
          </p:nvSpPr>
          <p:spPr bwMode="auto">
            <a:xfrm>
              <a:off x="10071" y="10524"/>
              <a:ext cx="129" cy="129"/>
            </a:xfrm>
            <a:custGeom>
              <a:avLst/>
              <a:gdLst>
                <a:gd name="T0" fmla="*/ 59 w 129"/>
                <a:gd name="T1" fmla="*/ 129 h 129"/>
                <a:gd name="T2" fmla="*/ 59 w 129"/>
                <a:gd name="T3" fmla="*/ 94 h 129"/>
                <a:gd name="T4" fmla="*/ 5 w 129"/>
                <a:gd name="T5" fmla="*/ 94 h 129"/>
                <a:gd name="T6" fmla="*/ 59 w 129"/>
                <a:gd name="T7" fmla="*/ 94 h 129"/>
                <a:gd name="T8" fmla="*/ 29 w 129"/>
                <a:gd name="T9" fmla="*/ 75 h 129"/>
                <a:gd name="T10" fmla="*/ 19 w 129"/>
                <a:gd name="T11" fmla="*/ 85 h 129"/>
                <a:gd name="T12" fmla="*/ 24 w 129"/>
                <a:gd name="T13" fmla="*/ 55 h 129"/>
                <a:gd name="T14" fmla="*/ 19 w 129"/>
                <a:gd name="T15" fmla="*/ 25 h 129"/>
                <a:gd name="T16" fmla="*/ 74 w 129"/>
                <a:gd name="T17" fmla="*/ 30 h 129"/>
                <a:gd name="T18" fmla="*/ 79 w 129"/>
                <a:gd name="T19" fmla="*/ 15 h 129"/>
                <a:gd name="T20" fmla="*/ 84 w 129"/>
                <a:gd name="T21" fmla="*/ 0 h 129"/>
                <a:gd name="T22" fmla="*/ 94 w 129"/>
                <a:gd name="T23" fmla="*/ 10 h 129"/>
                <a:gd name="T24" fmla="*/ 79 w 129"/>
                <a:gd name="T25" fmla="*/ 20 h 129"/>
                <a:gd name="T26" fmla="*/ 99 w 129"/>
                <a:gd name="T27" fmla="*/ 30 h 129"/>
                <a:gd name="T28" fmla="*/ 109 w 129"/>
                <a:gd name="T29" fmla="*/ 30 h 129"/>
                <a:gd name="T30" fmla="*/ 104 w 129"/>
                <a:gd name="T31" fmla="*/ 55 h 129"/>
                <a:gd name="T32" fmla="*/ 104 w 129"/>
                <a:gd name="T33" fmla="*/ 80 h 129"/>
                <a:gd name="T34" fmla="*/ 99 w 129"/>
                <a:gd name="T35" fmla="*/ 75 h 129"/>
                <a:gd name="T36" fmla="*/ 69 w 129"/>
                <a:gd name="T37" fmla="*/ 94 h 129"/>
                <a:gd name="T38" fmla="*/ 119 w 129"/>
                <a:gd name="T39" fmla="*/ 85 h 129"/>
                <a:gd name="T40" fmla="*/ 69 w 129"/>
                <a:gd name="T41" fmla="*/ 94 h 129"/>
                <a:gd name="T42" fmla="*/ 69 w 129"/>
                <a:gd name="T43" fmla="*/ 124 h 129"/>
                <a:gd name="T44" fmla="*/ 59 w 129"/>
                <a:gd name="T45" fmla="*/ 50 h 129"/>
                <a:gd name="T46" fmla="*/ 29 w 129"/>
                <a:gd name="T47" fmla="*/ 30 h 129"/>
                <a:gd name="T48" fmla="*/ 29 w 129"/>
                <a:gd name="T49" fmla="*/ 75 h 129"/>
                <a:gd name="T50" fmla="*/ 59 w 129"/>
                <a:gd name="T51" fmla="*/ 55 h 129"/>
                <a:gd name="T52" fmla="*/ 29 w 129"/>
                <a:gd name="T53" fmla="*/ 75 h 129"/>
                <a:gd name="T54" fmla="*/ 44 w 129"/>
                <a:gd name="T55" fmla="*/ 5 h 129"/>
                <a:gd name="T56" fmla="*/ 54 w 129"/>
                <a:gd name="T57" fmla="*/ 15 h 129"/>
                <a:gd name="T58" fmla="*/ 54 w 129"/>
                <a:gd name="T59" fmla="*/ 25 h 129"/>
                <a:gd name="T60" fmla="*/ 49 w 129"/>
                <a:gd name="T61" fmla="*/ 25 h 129"/>
                <a:gd name="T62" fmla="*/ 39 w 129"/>
                <a:gd name="T63" fmla="*/ 10 h 129"/>
                <a:gd name="T64" fmla="*/ 34 w 129"/>
                <a:gd name="T65" fmla="*/ 0 h 129"/>
                <a:gd name="T66" fmla="*/ 99 w 129"/>
                <a:gd name="T67" fmla="*/ 50 h 129"/>
                <a:gd name="T68" fmla="*/ 69 w 129"/>
                <a:gd name="T69" fmla="*/ 30 h 129"/>
                <a:gd name="T70" fmla="*/ 69 w 129"/>
                <a:gd name="T71" fmla="*/ 75 h 129"/>
                <a:gd name="T72" fmla="*/ 99 w 129"/>
                <a:gd name="T73" fmla="*/ 55 h 129"/>
                <a:gd name="T74" fmla="*/ 69 w 129"/>
                <a:gd name="T75" fmla="*/ 75 h 12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9"/>
                <a:gd name="T115" fmla="*/ 0 h 129"/>
                <a:gd name="T116" fmla="*/ 129 w 129"/>
                <a:gd name="T117" fmla="*/ 129 h 12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9" h="129">
                  <a:moveTo>
                    <a:pt x="69" y="124"/>
                  </a:moveTo>
                  <a:lnTo>
                    <a:pt x="59" y="129"/>
                  </a:lnTo>
                  <a:lnTo>
                    <a:pt x="59" y="109"/>
                  </a:lnTo>
                  <a:lnTo>
                    <a:pt x="59" y="94"/>
                  </a:lnTo>
                  <a:lnTo>
                    <a:pt x="10" y="94"/>
                  </a:lnTo>
                  <a:lnTo>
                    <a:pt x="5" y="94"/>
                  </a:lnTo>
                  <a:lnTo>
                    <a:pt x="0" y="94"/>
                  </a:lnTo>
                  <a:lnTo>
                    <a:pt x="59" y="94"/>
                  </a:lnTo>
                  <a:lnTo>
                    <a:pt x="59" y="75"/>
                  </a:lnTo>
                  <a:lnTo>
                    <a:pt x="29" y="75"/>
                  </a:lnTo>
                  <a:lnTo>
                    <a:pt x="29" y="85"/>
                  </a:lnTo>
                  <a:lnTo>
                    <a:pt x="19" y="85"/>
                  </a:lnTo>
                  <a:lnTo>
                    <a:pt x="24" y="70"/>
                  </a:lnTo>
                  <a:lnTo>
                    <a:pt x="24" y="55"/>
                  </a:lnTo>
                  <a:lnTo>
                    <a:pt x="24" y="40"/>
                  </a:lnTo>
                  <a:lnTo>
                    <a:pt x="19" y="25"/>
                  </a:lnTo>
                  <a:lnTo>
                    <a:pt x="29" y="30"/>
                  </a:lnTo>
                  <a:lnTo>
                    <a:pt x="74" y="30"/>
                  </a:lnTo>
                  <a:lnTo>
                    <a:pt x="74" y="25"/>
                  </a:lnTo>
                  <a:lnTo>
                    <a:pt x="79" y="15"/>
                  </a:lnTo>
                  <a:lnTo>
                    <a:pt x="84" y="5"/>
                  </a:lnTo>
                  <a:lnTo>
                    <a:pt x="84" y="0"/>
                  </a:lnTo>
                  <a:lnTo>
                    <a:pt x="99" y="10"/>
                  </a:lnTo>
                  <a:lnTo>
                    <a:pt x="94" y="10"/>
                  </a:lnTo>
                  <a:lnTo>
                    <a:pt x="89" y="15"/>
                  </a:lnTo>
                  <a:lnTo>
                    <a:pt x="79" y="20"/>
                  </a:lnTo>
                  <a:lnTo>
                    <a:pt x="74" y="30"/>
                  </a:lnTo>
                  <a:lnTo>
                    <a:pt x="99" y="30"/>
                  </a:lnTo>
                  <a:lnTo>
                    <a:pt x="104" y="25"/>
                  </a:lnTo>
                  <a:lnTo>
                    <a:pt x="109" y="30"/>
                  </a:lnTo>
                  <a:lnTo>
                    <a:pt x="104" y="35"/>
                  </a:lnTo>
                  <a:lnTo>
                    <a:pt x="104" y="55"/>
                  </a:lnTo>
                  <a:lnTo>
                    <a:pt x="104" y="70"/>
                  </a:lnTo>
                  <a:lnTo>
                    <a:pt x="104" y="80"/>
                  </a:lnTo>
                  <a:lnTo>
                    <a:pt x="99" y="80"/>
                  </a:lnTo>
                  <a:lnTo>
                    <a:pt x="99" y="75"/>
                  </a:lnTo>
                  <a:lnTo>
                    <a:pt x="69" y="75"/>
                  </a:lnTo>
                  <a:lnTo>
                    <a:pt x="69" y="94"/>
                  </a:lnTo>
                  <a:lnTo>
                    <a:pt x="109" y="94"/>
                  </a:lnTo>
                  <a:lnTo>
                    <a:pt x="119" y="85"/>
                  </a:lnTo>
                  <a:lnTo>
                    <a:pt x="129" y="94"/>
                  </a:lnTo>
                  <a:lnTo>
                    <a:pt x="69" y="94"/>
                  </a:lnTo>
                  <a:lnTo>
                    <a:pt x="69" y="114"/>
                  </a:lnTo>
                  <a:lnTo>
                    <a:pt x="69" y="124"/>
                  </a:lnTo>
                  <a:close/>
                  <a:moveTo>
                    <a:pt x="29" y="50"/>
                  </a:moveTo>
                  <a:lnTo>
                    <a:pt x="59" y="50"/>
                  </a:lnTo>
                  <a:lnTo>
                    <a:pt x="59" y="30"/>
                  </a:lnTo>
                  <a:lnTo>
                    <a:pt x="29" y="30"/>
                  </a:lnTo>
                  <a:lnTo>
                    <a:pt x="29" y="50"/>
                  </a:lnTo>
                  <a:close/>
                  <a:moveTo>
                    <a:pt x="29" y="75"/>
                  </a:moveTo>
                  <a:lnTo>
                    <a:pt x="59" y="75"/>
                  </a:lnTo>
                  <a:lnTo>
                    <a:pt x="59" y="55"/>
                  </a:lnTo>
                  <a:lnTo>
                    <a:pt x="29" y="55"/>
                  </a:lnTo>
                  <a:lnTo>
                    <a:pt x="29" y="75"/>
                  </a:lnTo>
                  <a:close/>
                  <a:moveTo>
                    <a:pt x="34" y="0"/>
                  </a:moveTo>
                  <a:lnTo>
                    <a:pt x="44" y="5"/>
                  </a:lnTo>
                  <a:lnTo>
                    <a:pt x="49" y="10"/>
                  </a:lnTo>
                  <a:lnTo>
                    <a:pt x="54" y="15"/>
                  </a:lnTo>
                  <a:lnTo>
                    <a:pt x="54" y="20"/>
                  </a:lnTo>
                  <a:lnTo>
                    <a:pt x="54" y="25"/>
                  </a:lnTo>
                  <a:lnTo>
                    <a:pt x="49" y="25"/>
                  </a:lnTo>
                  <a:lnTo>
                    <a:pt x="44" y="20"/>
                  </a:lnTo>
                  <a:lnTo>
                    <a:pt x="39" y="10"/>
                  </a:lnTo>
                  <a:lnTo>
                    <a:pt x="34" y="5"/>
                  </a:lnTo>
                  <a:lnTo>
                    <a:pt x="34" y="0"/>
                  </a:lnTo>
                  <a:close/>
                  <a:moveTo>
                    <a:pt x="69" y="50"/>
                  </a:moveTo>
                  <a:lnTo>
                    <a:pt x="99" y="50"/>
                  </a:lnTo>
                  <a:lnTo>
                    <a:pt x="99" y="30"/>
                  </a:lnTo>
                  <a:lnTo>
                    <a:pt x="69" y="30"/>
                  </a:lnTo>
                  <a:lnTo>
                    <a:pt x="69" y="50"/>
                  </a:lnTo>
                  <a:close/>
                  <a:moveTo>
                    <a:pt x="69" y="75"/>
                  </a:moveTo>
                  <a:lnTo>
                    <a:pt x="99" y="75"/>
                  </a:lnTo>
                  <a:lnTo>
                    <a:pt x="99" y="55"/>
                  </a:lnTo>
                  <a:lnTo>
                    <a:pt x="69" y="55"/>
                  </a:lnTo>
                  <a:lnTo>
                    <a:pt x="69" y="75"/>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65563" name="Freeform 27"/>
            <p:cNvSpPr>
              <a:spLocks/>
            </p:cNvSpPr>
            <p:nvPr/>
          </p:nvSpPr>
          <p:spPr bwMode="auto">
            <a:xfrm>
              <a:off x="10215" y="10574"/>
              <a:ext cx="124" cy="10"/>
            </a:xfrm>
            <a:custGeom>
              <a:avLst/>
              <a:gdLst>
                <a:gd name="T0" fmla="*/ 105 w 124"/>
                <a:gd name="T1" fmla="*/ 10 h 10"/>
                <a:gd name="T2" fmla="*/ 114 w 124"/>
                <a:gd name="T3" fmla="*/ 0 h 10"/>
                <a:gd name="T4" fmla="*/ 124 w 124"/>
                <a:gd name="T5" fmla="*/ 10 h 10"/>
                <a:gd name="T6" fmla="*/ 15 w 124"/>
                <a:gd name="T7" fmla="*/ 10 h 10"/>
                <a:gd name="T8" fmla="*/ 10 w 124"/>
                <a:gd name="T9" fmla="*/ 10 h 10"/>
                <a:gd name="T10" fmla="*/ 5 w 124"/>
                <a:gd name="T11" fmla="*/ 10 h 10"/>
                <a:gd name="T12" fmla="*/ 0 w 124"/>
                <a:gd name="T13" fmla="*/ 10 h 10"/>
                <a:gd name="T14" fmla="*/ 105 w 124"/>
                <a:gd name="T15" fmla="*/ 10 h 10"/>
                <a:gd name="T16" fmla="*/ 0 60000 65536"/>
                <a:gd name="T17" fmla="*/ 0 60000 65536"/>
                <a:gd name="T18" fmla="*/ 0 60000 65536"/>
                <a:gd name="T19" fmla="*/ 0 60000 65536"/>
                <a:gd name="T20" fmla="*/ 0 60000 65536"/>
                <a:gd name="T21" fmla="*/ 0 60000 65536"/>
                <a:gd name="T22" fmla="*/ 0 60000 65536"/>
                <a:gd name="T23" fmla="*/ 0 60000 65536"/>
                <a:gd name="T24" fmla="*/ 0 w 124"/>
                <a:gd name="T25" fmla="*/ 0 h 10"/>
                <a:gd name="T26" fmla="*/ 124 w 124"/>
                <a:gd name="T27" fmla="*/ 10 h 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4" h="10">
                  <a:moveTo>
                    <a:pt x="105" y="10"/>
                  </a:moveTo>
                  <a:lnTo>
                    <a:pt x="114" y="0"/>
                  </a:lnTo>
                  <a:lnTo>
                    <a:pt x="124" y="10"/>
                  </a:lnTo>
                  <a:lnTo>
                    <a:pt x="15" y="10"/>
                  </a:lnTo>
                  <a:lnTo>
                    <a:pt x="10" y="10"/>
                  </a:lnTo>
                  <a:lnTo>
                    <a:pt x="5" y="10"/>
                  </a:lnTo>
                  <a:lnTo>
                    <a:pt x="0" y="10"/>
                  </a:lnTo>
                  <a:lnTo>
                    <a:pt x="105" y="10"/>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65564" name="Freeform 28"/>
            <p:cNvSpPr>
              <a:spLocks noEditPoints="1"/>
            </p:cNvSpPr>
            <p:nvPr/>
          </p:nvSpPr>
          <p:spPr bwMode="auto">
            <a:xfrm>
              <a:off x="10349" y="10524"/>
              <a:ext cx="130" cy="129"/>
            </a:xfrm>
            <a:custGeom>
              <a:avLst/>
              <a:gdLst>
                <a:gd name="T0" fmla="*/ 70 w 130"/>
                <a:gd name="T1" fmla="*/ 65 h 129"/>
                <a:gd name="T2" fmla="*/ 35 w 130"/>
                <a:gd name="T3" fmla="*/ 45 h 129"/>
                <a:gd name="T4" fmla="*/ 20 w 130"/>
                <a:gd name="T5" fmla="*/ 45 h 129"/>
                <a:gd name="T6" fmla="*/ 95 w 130"/>
                <a:gd name="T7" fmla="*/ 40 h 129"/>
                <a:gd name="T8" fmla="*/ 95 w 130"/>
                <a:gd name="T9" fmla="*/ 50 h 129"/>
                <a:gd name="T10" fmla="*/ 70 w 130"/>
                <a:gd name="T11" fmla="*/ 65 h 129"/>
                <a:gd name="T12" fmla="*/ 70 w 130"/>
                <a:gd name="T13" fmla="*/ 75 h 129"/>
                <a:gd name="T14" fmla="*/ 110 w 130"/>
                <a:gd name="T15" fmla="*/ 75 h 129"/>
                <a:gd name="T16" fmla="*/ 130 w 130"/>
                <a:gd name="T17" fmla="*/ 80 h 129"/>
                <a:gd name="T18" fmla="*/ 70 w 130"/>
                <a:gd name="T19" fmla="*/ 114 h 129"/>
                <a:gd name="T20" fmla="*/ 65 w 130"/>
                <a:gd name="T21" fmla="*/ 124 h 129"/>
                <a:gd name="T22" fmla="*/ 55 w 130"/>
                <a:gd name="T23" fmla="*/ 124 h 129"/>
                <a:gd name="T24" fmla="*/ 40 w 130"/>
                <a:gd name="T25" fmla="*/ 114 h 129"/>
                <a:gd name="T26" fmla="*/ 55 w 130"/>
                <a:gd name="T27" fmla="*/ 114 h 129"/>
                <a:gd name="T28" fmla="*/ 60 w 130"/>
                <a:gd name="T29" fmla="*/ 114 h 129"/>
                <a:gd name="T30" fmla="*/ 65 w 130"/>
                <a:gd name="T31" fmla="*/ 80 h 129"/>
                <a:gd name="T32" fmla="*/ 10 w 130"/>
                <a:gd name="T33" fmla="*/ 80 h 129"/>
                <a:gd name="T34" fmla="*/ 0 w 130"/>
                <a:gd name="T35" fmla="*/ 75 h 129"/>
                <a:gd name="T36" fmla="*/ 65 w 130"/>
                <a:gd name="T37" fmla="*/ 70 h 129"/>
                <a:gd name="T38" fmla="*/ 110 w 130"/>
                <a:gd name="T39" fmla="*/ 25 h 129"/>
                <a:gd name="T40" fmla="*/ 25 w 130"/>
                <a:gd name="T41" fmla="*/ 30 h 129"/>
                <a:gd name="T42" fmla="*/ 20 w 130"/>
                <a:gd name="T43" fmla="*/ 40 h 129"/>
                <a:gd name="T44" fmla="*/ 10 w 130"/>
                <a:gd name="T45" fmla="*/ 40 h 129"/>
                <a:gd name="T46" fmla="*/ 15 w 130"/>
                <a:gd name="T47" fmla="*/ 30 h 129"/>
                <a:gd name="T48" fmla="*/ 20 w 130"/>
                <a:gd name="T49" fmla="*/ 25 h 129"/>
                <a:gd name="T50" fmla="*/ 25 w 130"/>
                <a:gd name="T51" fmla="*/ 15 h 129"/>
                <a:gd name="T52" fmla="*/ 65 w 130"/>
                <a:gd name="T53" fmla="*/ 20 h 129"/>
                <a:gd name="T54" fmla="*/ 60 w 130"/>
                <a:gd name="T55" fmla="*/ 5 h 129"/>
                <a:gd name="T56" fmla="*/ 70 w 130"/>
                <a:gd name="T57" fmla="*/ 5 h 129"/>
                <a:gd name="T58" fmla="*/ 75 w 130"/>
                <a:gd name="T59" fmla="*/ 15 h 129"/>
                <a:gd name="T60" fmla="*/ 110 w 130"/>
                <a:gd name="T61" fmla="*/ 20 h 129"/>
                <a:gd name="T62" fmla="*/ 125 w 130"/>
                <a:gd name="T63" fmla="*/ 25 h 129"/>
                <a:gd name="T64" fmla="*/ 105 w 130"/>
                <a:gd name="T65" fmla="*/ 40 h 129"/>
                <a:gd name="T66" fmla="*/ 110 w 130"/>
                <a:gd name="T67" fmla="*/ 25 h 12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30"/>
                <a:gd name="T103" fmla="*/ 0 h 129"/>
                <a:gd name="T104" fmla="*/ 130 w 130"/>
                <a:gd name="T105" fmla="*/ 129 h 12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30" h="129">
                  <a:moveTo>
                    <a:pt x="65" y="60"/>
                  </a:moveTo>
                  <a:lnTo>
                    <a:pt x="70" y="65"/>
                  </a:lnTo>
                  <a:lnTo>
                    <a:pt x="90" y="45"/>
                  </a:lnTo>
                  <a:lnTo>
                    <a:pt x="35" y="45"/>
                  </a:lnTo>
                  <a:lnTo>
                    <a:pt x="25" y="50"/>
                  </a:lnTo>
                  <a:lnTo>
                    <a:pt x="20" y="45"/>
                  </a:lnTo>
                  <a:lnTo>
                    <a:pt x="90" y="45"/>
                  </a:lnTo>
                  <a:lnTo>
                    <a:pt x="95" y="40"/>
                  </a:lnTo>
                  <a:lnTo>
                    <a:pt x="105" y="50"/>
                  </a:lnTo>
                  <a:lnTo>
                    <a:pt x="95" y="50"/>
                  </a:lnTo>
                  <a:lnTo>
                    <a:pt x="85" y="55"/>
                  </a:lnTo>
                  <a:lnTo>
                    <a:pt x="70" y="65"/>
                  </a:lnTo>
                  <a:lnTo>
                    <a:pt x="75" y="70"/>
                  </a:lnTo>
                  <a:lnTo>
                    <a:pt x="70" y="75"/>
                  </a:lnTo>
                  <a:lnTo>
                    <a:pt x="110" y="75"/>
                  </a:lnTo>
                  <a:lnTo>
                    <a:pt x="120" y="65"/>
                  </a:lnTo>
                  <a:lnTo>
                    <a:pt x="130" y="80"/>
                  </a:lnTo>
                  <a:lnTo>
                    <a:pt x="70" y="80"/>
                  </a:lnTo>
                  <a:lnTo>
                    <a:pt x="70" y="114"/>
                  </a:lnTo>
                  <a:lnTo>
                    <a:pt x="70" y="119"/>
                  </a:lnTo>
                  <a:lnTo>
                    <a:pt x="65" y="124"/>
                  </a:lnTo>
                  <a:lnTo>
                    <a:pt x="60" y="129"/>
                  </a:lnTo>
                  <a:lnTo>
                    <a:pt x="55" y="124"/>
                  </a:lnTo>
                  <a:lnTo>
                    <a:pt x="50" y="119"/>
                  </a:lnTo>
                  <a:lnTo>
                    <a:pt x="40" y="114"/>
                  </a:lnTo>
                  <a:lnTo>
                    <a:pt x="55" y="114"/>
                  </a:lnTo>
                  <a:lnTo>
                    <a:pt x="60" y="114"/>
                  </a:lnTo>
                  <a:lnTo>
                    <a:pt x="65" y="109"/>
                  </a:lnTo>
                  <a:lnTo>
                    <a:pt x="65" y="80"/>
                  </a:lnTo>
                  <a:lnTo>
                    <a:pt x="20" y="80"/>
                  </a:lnTo>
                  <a:lnTo>
                    <a:pt x="10" y="80"/>
                  </a:lnTo>
                  <a:lnTo>
                    <a:pt x="5" y="80"/>
                  </a:lnTo>
                  <a:lnTo>
                    <a:pt x="0" y="75"/>
                  </a:lnTo>
                  <a:lnTo>
                    <a:pt x="65" y="75"/>
                  </a:lnTo>
                  <a:lnTo>
                    <a:pt x="65" y="70"/>
                  </a:lnTo>
                  <a:lnTo>
                    <a:pt x="65" y="60"/>
                  </a:lnTo>
                  <a:close/>
                  <a:moveTo>
                    <a:pt x="110" y="25"/>
                  </a:moveTo>
                  <a:lnTo>
                    <a:pt x="25" y="25"/>
                  </a:lnTo>
                  <a:lnTo>
                    <a:pt x="25" y="30"/>
                  </a:lnTo>
                  <a:lnTo>
                    <a:pt x="25" y="35"/>
                  </a:lnTo>
                  <a:lnTo>
                    <a:pt x="20" y="40"/>
                  </a:lnTo>
                  <a:lnTo>
                    <a:pt x="15" y="40"/>
                  </a:lnTo>
                  <a:lnTo>
                    <a:pt x="10" y="40"/>
                  </a:lnTo>
                  <a:lnTo>
                    <a:pt x="10" y="35"/>
                  </a:lnTo>
                  <a:lnTo>
                    <a:pt x="15" y="30"/>
                  </a:lnTo>
                  <a:lnTo>
                    <a:pt x="20" y="30"/>
                  </a:lnTo>
                  <a:lnTo>
                    <a:pt x="20" y="25"/>
                  </a:lnTo>
                  <a:lnTo>
                    <a:pt x="20" y="15"/>
                  </a:lnTo>
                  <a:lnTo>
                    <a:pt x="25" y="15"/>
                  </a:lnTo>
                  <a:lnTo>
                    <a:pt x="25" y="20"/>
                  </a:lnTo>
                  <a:lnTo>
                    <a:pt x="65" y="20"/>
                  </a:lnTo>
                  <a:lnTo>
                    <a:pt x="65" y="10"/>
                  </a:lnTo>
                  <a:lnTo>
                    <a:pt x="60" y="5"/>
                  </a:lnTo>
                  <a:lnTo>
                    <a:pt x="60" y="0"/>
                  </a:lnTo>
                  <a:lnTo>
                    <a:pt x="70" y="5"/>
                  </a:lnTo>
                  <a:lnTo>
                    <a:pt x="75" y="10"/>
                  </a:lnTo>
                  <a:lnTo>
                    <a:pt x="75" y="15"/>
                  </a:lnTo>
                  <a:lnTo>
                    <a:pt x="70" y="20"/>
                  </a:lnTo>
                  <a:lnTo>
                    <a:pt x="110" y="20"/>
                  </a:lnTo>
                  <a:lnTo>
                    <a:pt x="115" y="15"/>
                  </a:lnTo>
                  <a:lnTo>
                    <a:pt x="125" y="25"/>
                  </a:lnTo>
                  <a:lnTo>
                    <a:pt x="115" y="30"/>
                  </a:lnTo>
                  <a:lnTo>
                    <a:pt x="105" y="40"/>
                  </a:lnTo>
                  <a:lnTo>
                    <a:pt x="110" y="25"/>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65565" name="Freeform 29"/>
            <p:cNvSpPr>
              <a:spLocks noEditPoints="1"/>
            </p:cNvSpPr>
            <p:nvPr/>
          </p:nvSpPr>
          <p:spPr bwMode="auto">
            <a:xfrm>
              <a:off x="10494" y="10524"/>
              <a:ext cx="129" cy="129"/>
            </a:xfrm>
            <a:custGeom>
              <a:avLst/>
              <a:gdLst>
                <a:gd name="T0" fmla="*/ 30 w 129"/>
                <a:gd name="T1" fmla="*/ 119 h 129"/>
                <a:gd name="T2" fmla="*/ 25 w 129"/>
                <a:gd name="T3" fmla="*/ 129 h 129"/>
                <a:gd name="T4" fmla="*/ 25 w 129"/>
                <a:gd name="T5" fmla="*/ 104 h 129"/>
                <a:gd name="T6" fmla="*/ 10 w 129"/>
                <a:gd name="T7" fmla="*/ 80 h 129"/>
                <a:gd name="T8" fmla="*/ 0 w 129"/>
                <a:gd name="T9" fmla="*/ 89 h 129"/>
                <a:gd name="T10" fmla="*/ 25 w 129"/>
                <a:gd name="T11" fmla="*/ 65 h 129"/>
                <a:gd name="T12" fmla="*/ 35 w 129"/>
                <a:gd name="T13" fmla="*/ 40 h 129"/>
                <a:gd name="T14" fmla="*/ 40 w 129"/>
                <a:gd name="T15" fmla="*/ 50 h 129"/>
                <a:gd name="T16" fmla="*/ 30 w 129"/>
                <a:gd name="T17" fmla="*/ 65 h 129"/>
                <a:gd name="T18" fmla="*/ 30 w 129"/>
                <a:gd name="T19" fmla="*/ 75 h 129"/>
                <a:gd name="T20" fmla="*/ 40 w 129"/>
                <a:gd name="T21" fmla="*/ 10 h 129"/>
                <a:gd name="T22" fmla="*/ 25 w 129"/>
                <a:gd name="T23" fmla="*/ 20 h 129"/>
                <a:gd name="T24" fmla="*/ 60 w 129"/>
                <a:gd name="T25" fmla="*/ 15 h 129"/>
                <a:gd name="T26" fmla="*/ 40 w 129"/>
                <a:gd name="T27" fmla="*/ 20 h 129"/>
                <a:gd name="T28" fmla="*/ 50 w 129"/>
                <a:gd name="T29" fmla="*/ 30 h 129"/>
                <a:gd name="T30" fmla="*/ 50 w 129"/>
                <a:gd name="T31" fmla="*/ 40 h 129"/>
                <a:gd name="T32" fmla="*/ 45 w 129"/>
                <a:gd name="T33" fmla="*/ 40 h 129"/>
                <a:gd name="T34" fmla="*/ 40 w 129"/>
                <a:gd name="T35" fmla="*/ 30 h 129"/>
                <a:gd name="T36" fmla="*/ 35 w 129"/>
                <a:gd name="T37" fmla="*/ 20 h 129"/>
                <a:gd name="T38" fmla="*/ 20 w 129"/>
                <a:gd name="T39" fmla="*/ 30 h 129"/>
                <a:gd name="T40" fmla="*/ 10 w 129"/>
                <a:gd name="T41" fmla="*/ 40 h 129"/>
                <a:gd name="T42" fmla="*/ 0 w 129"/>
                <a:gd name="T43" fmla="*/ 45 h 129"/>
                <a:gd name="T44" fmla="*/ 20 w 129"/>
                <a:gd name="T45" fmla="*/ 20 h 129"/>
                <a:gd name="T46" fmla="*/ 25 w 129"/>
                <a:gd name="T47" fmla="*/ 0 h 129"/>
                <a:gd name="T48" fmla="*/ 89 w 129"/>
                <a:gd name="T49" fmla="*/ 40 h 129"/>
                <a:gd name="T50" fmla="*/ 99 w 129"/>
                <a:gd name="T51" fmla="*/ 50 h 129"/>
                <a:gd name="T52" fmla="*/ 109 w 129"/>
                <a:gd name="T53" fmla="*/ 60 h 129"/>
                <a:gd name="T54" fmla="*/ 129 w 129"/>
                <a:gd name="T55" fmla="*/ 65 h 129"/>
                <a:gd name="T56" fmla="*/ 99 w 129"/>
                <a:gd name="T57" fmla="*/ 114 h 129"/>
                <a:gd name="T58" fmla="*/ 94 w 129"/>
                <a:gd name="T59" fmla="*/ 124 h 129"/>
                <a:gd name="T60" fmla="*/ 89 w 129"/>
                <a:gd name="T61" fmla="*/ 129 h 129"/>
                <a:gd name="T62" fmla="*/ 70 w 129"/>
                <a:gd name="T63" fmla="*/ 119 h 129"/>
                <a:gd name="T64" fmla="*/ 84 w 129"/>
                <a:gd name="T65" fmla="*/ 114 h 129"/>
                <a:gd name="T66" fmla="*/ 89 w 129"/>
                <a:gd name="T67" fmla="*/ 114 h 129"/>
                <a:gd name="T68" fmla="*/ 89 w 129"/>
                <a:gd name="T69" fmla="*/ 65 h 129"/>
                <a:gd name="T70" fmla="*/ 50 w 129"/>
                <a:gd name="T71" fmla="*/ 65 h 129"/>
                <a:gd name="T72" fmla="*/ 40 w 129"/>
                <a:gd name="T73" fmla="*/ 60 h 129"/>
                <a:gd name="T74" fmla="*/ 89 w 129"/>
                <a:gd name="T75" fmla="*/ 50 h 129"/>
                <a:gd name="T76" fmla="*/ 70 w 129"/>
                <a:gd name="T77" fmla="*/ 85 h 129"/>
                <a:gd name="T78" fmla="*/ 70 w 129"/>
                <a:gd name="T79" fmla="*/ 89 h 129"/>
                <a:gd name="T80" fmla="*/ 70 w 129"/>
                <a:gd name="T81" fmla="*/ 94 h 129"/>
                <a:gd name="T82" fmla="*/ 65 w 129"/>
                <a:gd name="T83" fmla="*/ 99 h 129"/>
                <a:gd name="T84" fmla="*/ 65 w 129"/>
                <a:gd name="T85" fmla="*/ 94 h 129"/>
                <a:gd name="T86" fmla="*/ 60 w 129"/>
                <a:gd name="T87" fmla="*/ 80 h 129"/>
                <a:gd name="T88" fmla="*/ 55 w 129"/>
                <a:gd name="T89" fmla="*/ 70 h 129"/>
                <a:gd name="T90" fmla="*/ 65 w 129"/>
                <a:gd name="T91" fmla="*/ 75 h 129"/>
                <a:gd name="T92" fmla="*/ 70 w 129"/>
                <a:gd name="T93" fmla="*/ 35 h 129"/>
                <a:gd name="T94" fmla="*/ 60 w 129"/>
                <a:gd name="T95" fmla="*/ 45 h 129"/>
                <a:gd name="T96" fmla="*/ 65 w 129"/>
                <a:gd name="T97" fmla="*/ 35 h 129"/>
                <a:gd name="T98" fmla="*/ 79 w 129"/>
                <a:gd name="T99" fmla="*/ 10 h 129"/>
                <a:gd name="T100" fmla="*/ 94 w 129"/>
                <a:gd name="T101" fmla="*/ 10 h 129"/>
                <a:gd name="T102" fmla="*/ 79 w 129"/>
                <a:gd name="T103" fmla="*/ 20 h 129"/>
                <a:gd name="T104" fmla="*/ 114 w 129"/>
                <a:gd name="T105" fmla="*/ 15 h 129"/>
                <a:gd name="T106" fmla="*/ 94 w 129"/>
                <a:gd name="T107" fmla="*/ 20 h 129"/>
                <a:gd name="T108" fmla="*/ 104 w 129"/>
                <a:gd name="T109" fmla="*/ 30 h 129"/>
                <a:gd name="T110" fmla="*/ 104 w 129"/>
                <a:gd name="T111" fmla="*/ 40 h 129"/>
                <a:gd name="T112" fmla="*/ 99 w 129"/>
                <a:gd name="T113" fmla="*/ 40 h 129"/>
                <a:gd name="T114" fmla="*/ 99 w 129"/>
                <a:gd name="T115" fmla="*/ 30 h 129"/>
                <a:gd name="T116" fmla="*/ 94 w 129"/>
                <a:gd name="T117" fmla="*/ 20 h 129"/>
                <a:gd name="T118" fmla="*/ 75 w 129"/>
                <a:gd name="T119" fmla="*/ 30 h 12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29"/>
                <a:gd name="T181" fmla="*/ 0 h 129"/>
                <a:gd name="T182" fmla="*/ 129 w 129"/>
                <a:gd name="T183" fmla="*/ 129 h 12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29" h="129">
                  <a:moveTo>
                    <a:pt x="30" y="114"/>
                  </a:moveTo>
                  <a:lnTo>
                    <a:pt x="30" y="119"/>
                  </a:lnTo>
                  <a:lnTo>
                    <a:pt x="30" y="124"/>
                  </a:lnTo>
                  <a:lnTo>
                    <a:pt x="25" y="129"/>
                  </a:lnTo>
                  <a:lnTo>
                    <a:pt x="25" y="114"/>
                  </a:lnTo>
                  <a:lnTo>
                    <a:pt x="25" y="104"/>
                  </a:lnTo>
                  <a:lnTo>
                    <a:pt x="25" y="70"/>
                  </a:lnTo>
                  <a:lnTo>
                    <a:pt x="10" y="80"/>
                  </a:lnTo>
                  <a:lnTo>
                    <a:pt x="0" y="89"/>
                  </a:lnTo>
                  <a:lnTo>
                    <a:pt x="10" y="75"/>
                  </a:lnTo>
                  <a:lnTo>
                    <a:pt x="25" y="65"/>
                  </a:lnTo>
                  <a:lnTo>
                    <a:pt x="30" y="50"/>
                  </a:lnTo>
                  <a:lnTo>
                    <a:pt x="35" y="40"/>
                  </a:lnTo>
                  <a:lnTo>
                    <a:pt x="45" y="50"/>
                  </a:lnTo>
                  <a:lnTo>
                    <a:pt x="40" y="50"/>
                  </a:lnTo>
                  <a:lnTo>
                    <a:pt x="35" y="60"/>
                  </a:lnTo>
                  <a:lnTo>
                    <a:pt x="30" y="65"/>
                  </a:lnTo>
                  <a:lnTo>
                    <a:pt x="35" y="70"/>
                  </a:lnTo>
                  <a:lnTo>
                    <a:pt x="30" y="75"/>
                  </a:lnTo>
                  <a:lnTo>
                    <a:pt x="30" y="114"/>
                  </a:lnTo>
                  <a:close/>
                  <a:moveTo>
                    <a:pt x="40" y="10"/>
                  </a:moveTo>
                  <a:lnTo>
                    <a:pt x="35" y="10"/>
                  </a:lnTo>
                  <a:lnTo>
                    <a:pt x="25" y="20"/>
                  </a:lnTo>
                  <a:lnTo>
                    <a:pt x="55" y="20"/>
                  </a:lnTo>
                  <a:lnTo>
                    <a:pt x="60" y="15"/>
                  </a:lnTo>
                  <a:lnTo>
                    <a:pt x="70" y="20"/>
                  </a:lnTo>
                  <a:lnTo>
                    <a:pt x="40" y="20"/>
                  </a:lnTo>
                  <a:lnTo>
                    <a:pt x="45" y="25"/>
                  </a:lnTo>
                  <a:lnTo>
                    <a:pt x="50" y="30"/>
                  </a:lnTo>
                  <a:lnTo>
                    <a:pt x="50" y="35"/>
                  </a:lnTo>
                  <a:lnTo>
                    <a:pt x="50" y="40"/>
                  </a:lnTo>
                  <a:lnTo>
                    <a:pt x="45" y="40"/>
                  </a:lnTo>
                  <a:lnTo>
                    <a:pt x="45" y="35"/>
                  </a:lnTo>
                  <a:lnTo>
                    <a:pt x="40" y="30"/>
                  </a:lnTo>
                  <a:lnTo>
                    <a:pt x="40" y="25"/>
                  </a:lnTo>
                  <a:lnTo>
                    <a:pt x="35" y="20"/>
                  </a:lnTo>
                  <a:lnTo>
                    <a:pt x="25" y="20"/>
                  </a:lnTo>
                  <a:lnTo>
                    <a:pt x="20" y="30"/>
                  </a:lnTo>
                  <a:lnTo>
                    <a:pt x="15" y="35"/>
                  </a:lnTo>
                  <a:lnTo>
                    <a:pt x="10" y="40"/>
                  </a:lnTo>
                  <a:lnTo>
                    <a:pt x="5" y="45"/>
                  </a:lnTo>
                  <a:lnTo>
                    <a:pt x="0" y="45"/>
                  </a:lnTo>
                  <a:lnTo>
                    <a:pt x="10" y="35"/>
                  </a:lnTo>
                  <a:lnTo>
                    <a:pt x="20" y="20"/>
                  </a:lnTo>
                  <a:lnTo>
                    <a:pt x="25" y="10"/>
                  </a:lnTo>
                  <a:lnTo>
                    <a:pt x="25" y="0"/>
                  </a:lnTo>
                  <a:lnTo>
                    <a:pt x="40" y="10"/>
                  </a:lnTo>
                  <a:close/>
                  <a:moveTo>
                    <a:pt x="89" y="40"/>
                  </a:moveTo>
                  <a:lnTo>
                    <a:pt x="104" y="50"/>
                  </a:lnTo>
                  <a:lnTo>
                    <a:pt x="99" y="50"/>
                  </a:lnTo>
                  <a:lnTo>
                    <a:pt x="99" y="60"/>
                  </a:lnTo>
                  <a:lnTo>
                    <a:pt x="109" y="60"/>
                  </a:lnTo>
                  <a:lnTo>
                    <a:pt x="119" y="55"/>
                  </a:lnTo>
                  <a:lnTo>
                    <a:pt x="129" y="65"/>
                  </a:lnTo>
                  <a:lnTo>
                    <a:pt x="99" y="65"/>
                  </a:lnTo>
                  <a:lnTo>
                    <a:pt x="99" y="114"/>
                  </a:lnTo>
                  <a:lnTo>
                    <a:pt x="99" y="119"/>
                  </a:lnTo>
                  <a:lnTo>
                    <a:pt x="94" y="124"/>
                  </a:lnTo>
                  <a:lnTo>
                    <a:pt x="89" y="129"/>
                  </a:lnTo>
                  <a:lnTo>
                    <a:pt x="79" y="124"/>
                  </a:lnTo>
                  <a:lnTo>
                    <a:pt x="70" y="119"/>
                  </a:lnTo>
                  <a:lnTo>
                    <a:pt x="70" y="114"/>
                  </a:lnTo>
                  <a:lnTo>
                    <a:pt x="84" y="114"/>
                  </a:lnTo>
                  <a:lnTo>
                    <a:pt x="89" y="119"/>
                  </a:lnTo>
                  <a:lnTo>
                    <a:pt x="89" y="114"/>
                  </a:lnTo>
                  <a:lnTo>
                    <a:pt x="89" y="65"/>
                  </a:lnTo>
                  <a:lnTo>
                    <a:pt x="55" y="65"/>
                  </a:lnTo>
                  <a:lnTo>
                    <a:pt x="50" y="65"/>
                  </a:lnTo>
                  <a:lnTo>
                    <a:pt x="45" y="65"/>
                  </a:lnTo>
                  <a:lnTo>
                    <a:pt x="40" y="60"/>
                  </a:lnTo>
                  <a:lnTo>
                    <a:pt x="89" y="60"/>
                  </a:lnTo>
                  <a:lnTo>
                    <a:pt x="89" y="50"/>
                  </a:lnTo>
                  <a:lnTo>
                    <a:pt x="89" y="40"/>
                  </a:lnTo>
                  <a:close/>
                  <a:moveTo>
                    <a:pt x="70" y="85"/>
                  </a:moveTo>
                  <a:lnTo>
                    <a:pt x="70" y="85"/>
                  </a:lnTo>
                  <a:lnTo>
                    <a:pt x="70" y="89"/>
                  </a:lnTo>
                  <a:lnTo>
                    <a:pt x="70" y="94"/>
                  </a:lnTo>
                  <a:lnTo>
                    <a:pt x="70" y="99"/>
                  </a:lnTo>
                  <a:lnTo>
                    <a:pt x="65" y="99"/>
                  </a:lnTo>
                  <a:lnTo>
                    <a:pt x="65" y="94"/>
                  </a:lnTo>
                  <a:lnTo>
                    <a:pt x="60" y="89"/>
                  </a:lnTo>
                  <a:lnTo>
                    <a:pt x="60" y="80"/>
                  </a:lnTo>
                  <a:lnTo>
                    <a:pt x="55" y="75"/>
                  </a:lnTo>
                  <a:lnTo>
                    <a:pt x="55" y="70"/>
                  </a:lnTo>
                  <a:lnTo>
                    <a:pt x="65" y="75"/>
                  </a:lnTo>
                  <a:lnTo>
                    <a:pt x="70" y="85"/>
                  </a:lnTo>
                  <a:close/>
                  <a:moveTo>
                    <a:pt x="70" y="35"/>
                  </a:moveTo>
                  <a:lnTo>
                    <a:pt x="65" y="40"/>
                  </a:lnTo>
                  <a:lnTo>
                    <a:pt x="60" y="45"/>
                  </a:lnTo>
                  <a:lnTo>
                    <a:pt x="65" y="35"/>
                  </a:lnTo>
                  <a:lnTo>
                    <a:pt x="75" y="20"/>
                  </a:lnTo>
                  <a:lnTo>
                    <a:pt x="79" y="10"/>
                  </a:lnTo>
                  <a:lnTo>
                    <a:pt x="79" y="0"/>
                  </a:lnTo>
                  <a:lnTo>
                    <a:pt x="94" y="10"/>
                  </a:lnTo>
                  <a:lnTo>
                    <a:pt x="89" y="10"/>
                  </a:lnTo>
                  <a:lnTo>
                    <a:pt x="79" y="20"/>
                  </a:lnTo>
                  <a:lnTo>
                    <a:pt x="109" y="20"/>
                  </a:lnTo>
                  <a:lnTo>
                    <a:pt x="114" y="15"/>
                  </a:lnTo>
                  <a:lnTo>
                    <a:pt x="124" y="20"/>
                  </a:lnTo>
                  <a:lnTo>
                    <a:pt x="94" y="20"/>
                  </a:lnTo>
                  <a:lnTo>
                    <a:pt x="104" y="25"/>
                  </a:lnTo>
                  <a:lnTo>
                    <a:pt x="104" y="30"/>
                  </a:lnTo>
                  <a:lnTo>
                    <a:pt x="104" y="35"/>
                  </a:lnTo>
                  <a:lnTo>
                    <a:pt x="104" y="40"/>
                  </a:lnTo>
                  <a:lnTo>
                    <a:pt x="99" y="40"/>
                  </a:lnTo>
                  <a:lnTo>
                    <a:pt x="99" y="35"/>
                  </a:lnTo>
                  <a:lnTo>
                    <a:pt x="99" y="30"/>
                  </a:lnTo>
                  <a:lnTo>
                    <a:pt x="94" y="25"/>
                  </a:lnTo>
                  <a:lnTo>
                    <a:pt x="94" y="20"/>
                  </a:lnTo>
                  <a:lnTo>
                    <a:pt x="79" y="20"/>
                  </a:lnTo>
                  <a:lnTo>
                    <a:pt x="75" y="30"/>
                  </a:lnTo>
                  <a:lnTo>
                    <a:pt x="70" y="35"/>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65566" name="Freeform 30"/>
            <p:cNvSpPr>
              <a:spLocks/>
            </p:cNvSpPr>
            <p:nvPr/>
          </p:nvSpPr>
          <p:spPr bwMode="auto">
            <a:xfrm>
              <a:off x="11201" y="9897"/>
              <a:ext cx="1041" cy="380"/>
            </a:xfrm>
            <a:custGeom>
              <a:avLst/>
              <a:gdLst>
                <a:gd name="T0" fmla="*/ 518 w 1041"/>
                <a:gd name="T1" fmla="*/ 0 h 380"/>
                <a:gd name="T2" fmla="*/ 398 w 1041"/>
                <a:gd name="T3" fmla="*/ 5 h 380"/>
                <a:gd name="T4" fmla="*/ 289 w 1041"/>
                <a:gd name="T5" fmla="*/ 19 h 380"/>
                <a:gd name="T6" fmla="*/ 194 w 1041"/>
                <a:gd name="T7" fmla="*/ 39 h 380"/>
                <a:gd name="T8" fmla="*/ 114 w 1041"/>
                <a:gd name="T9" fmla="*/ 69 h 380"/>
                <a:gd name="T10" fmla="*/ 50 w 1041"/>
                <a:gd name="T11" fmla="*/ 108 h 380"/>
                <a:gd name="T12" fmla="*/ 10 w 1041"/>
                <a:gd name="T13" fmla="*/ 148 h 380"/>
                <a:gd name="T14" fmla="*/ 0 w 1041"/>
                <a:gd name="T15" fmla="*/ 192 h 380"/>
                <a:gd name="T16" fmla="*/ 10 w 1041"/>
                <a:gd name="T17" fmla="*/ 232 h 380"/>
                <a:gd name="T18" fmla="*/ 50 w 1041"/>
                <a:gd name="T19" fmla="*/ 276 h 380"/>
                <a:gd name="T20" fmla="*/ 114 w 1041"/>
                <a:gd name="T21" fmla="*/ 311 h 380"/>
                <a:gd name="T22" fmla="*/ 194 w 1041"/>
                <a:gd name="T23" fmla="*/ 341 h 380"/>
                <a:gd name="T24" fmla="*/ 289 w 1041"/>
                <a:gd name="T25" fmla="*/ 360 h 380"/>
                <a:gd name="T26" fmla="*/ 398 w 1041"/>
                <a:gd name="T27" fmla="*/ 375 h 380"/>
                <a:gd name="T28" fmla="*/ 518 w 1041"/>
                <a:gd name="T29" fmla="*/ 380 h 380"/>
                <a:gd name="T30" fmla="*/ 637 w 1041"/>
                <a:gd name="T31" fmla="*/ 375 h 380"/>
                <a:gd name="T32" fmla="*/ 747 w 1041"/>
                <a:gd name="T33" fmla="*/ 360 h 380"/>
                <a:gd name="T34" fmla="*/ 841 w 1041"/>
                <a:gd name="T35" fmla="*/ 341 h 380"/>
                <a:gd name="T36" fmla="*/ 926 w 1041"/>
                <a:gd name="T37" fmla="*/ 311 h 380"/>
                <a:gd name="T38" fmla="*/ 986 w 1041"/>
                <a:gd name="T39" fmla="*/ 276 h 380"/>
                <a:gd name="T40" fmla="*/ 1026 w 1041"/>
                <a:gd name="T41" fmla="*/ 232 h 380"/>
                <a:gd name="T42" fmla="*/ 1041 w 1041"/>
                <a:gd name="T43" fmla="*/ 192 h 380"/>
                <a:gd name="T44" fmla="*/ 1026 w 1041"/>
                <a:gd name="T45" fmla="*/ 148 h 380"/>
                <a:gd name="T46" fmla="*/ 986 w 1041"/>
                <a:gd name="T47" fmla="*/ 108 h 380"/>
                <a:gd name="T48" fmla="*/ 926 w 1041"/>
                <a:gd name="T49" fmla="*/ 69 h 380"/>
                <a:gd name="T50" fmla="*/ 841 w 1041"/>
                <a:gd name="T51" fmla="*/ 39 h 380"/>
                <a:gd name="T52" fmla="*/ 747 w 1041"/>
                <a:gd name="T53" fmla="*/ 19 h 380"/>
                <a:gd name="T54" fmla="*/ 637 w 1041"/>
                <a:gd name="T55" fmla="*/ 5 h 380"/>
                <a:gd name="T56" fmla="*/ 518 w 1041"/>
                <a:gd name="T57" fmla="*/ 0 h 38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041"/>
                <a:gd name="T88" fmla="*/ 0 h 380"/>
                <a:gd name="T89" fmla="*/ 1041 w 1041"/>
                <a:gd name="T90" fmla="*/ 380 h 38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041" h="380">
                  <a:moveTo>
                    <a:pt x="518" y="0"/>
                  </a:moveTo>
                  <a:lnTo>
                    <a:pt x="398" y="5"/>
                  </a:lnTo>
                  <a:lnTo>
                    <a:pt x="289" y="19"/>
                  </a:lnTo>
                  <a:lnTo>
                    <a:pt x="194" y="39"/>
                  </a:lnTo>
                  <a:lnTo>
                    <a:pt x="114" y="69"/>
                  </a:lnTo>
                  <a:lnTo>
                    <a:pt x="50" y="108"/>
                  </a:lnTo>
                  <a:lnTo>
                    <a:pt x="10" y="148"/>
                  </a:lnTo>
                  <a:lnTo>
                    <a:pt x="0" y="192"/>
                  </a:lnTo>
                  <a:lnTo>
                    <a:pt x="10" y="232"/>
                  </a:lnTo>
                  <a:lnTo>
                    <a:pt x="50" y="276"/>
                  </a:lnTo>
                  <a:lnTo>
                    <a:pt x="114" y="311"/>
                  </a:lnTo>
                  <a:lnTo>
                    <a:pt x="194" y="341"/>
                  </a:lnTo>
                  <a:lnTo>
                    <a:pt x="289" y="360"/>
                  </a:lnTo>
                  <a:lnTo>
                    <a:pt x="398" y="375"/>
                  </a:lnTo>
                  <a:lnTo>
                    <a:pt x="518" y="380"/>
                  </a:lnTo>
                  <a:lnTo>
                    <a:pt x="637" y="375"/>
                  </a:lnTo>
                  <a:lnTo>
                    <a:pt x="747" y="360"/>
                  </a:lnTo>
                  <a:lnTo>
                    <a:pt x="841" y="341"/>
                  </a:lnTo>
                  <a:lnTo>
                    <a:pt x="926" y="311"/>
                  </a:lnTo>
                  <a:lnTo>
                    <a:pt x="986" y="276"/>
                  </a:lnTo>
                  <a:lnTo>
                    <a:pt x="1026" y="232"/>
                  </a:lnTo>
                  <a:lnTo>
                    <a:pt x="1041" y="192"/>
                  </a:lnTo>
                  <a:lnTo>
                    <a:pt x="1026" y="148"/>
                  </a:lnTo>
                  <a:lnTo>
                    <a:pt x="986" y="108"/>
                  </a:lnTo>
                  <a:lnTo>
                    <a:pt x="926" y="69"/>
                  </a:lnTo>
                  <a:lnTo>
                    <a:pt x="841" y="39"/>
                  </a:lnTo>
                  <a:lnTo>
                    <a:pt x="747" y="19"/>
                  </a:lnTo>
                  <a:lnTo>
                    <a:pt x="637" y="5"/>
                  </a:lnTo>
                  <a:lnTo>
                    <a:pt x="518"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567" name="Freeform 31"/>
            <p:cNvSpPr>
              <a:spLocks noEditPoints="1"/>
            </p:cNvSpPr>
            <p:nvPr/>
          </p:nvSpPr>
          <p:spPr bwMode="auto">
            <a:xfrm>
              <a:off x="11485" y="10025"/>
              <a:ext cx="129" cy="124"/>
            </a:xfrm>
            <a:custGeom>
              <a:avLst/>
              <a:gdLst>
                <a:gd name="T0" fmla="*/ 104 w 129"/>
                <a:gd name="T1" fmla="*/ 20 h 124"/>
                <a:gd name="T2" fmla="*/ 124 w 129"/>
                <a:gd name="T3" fmla="*/ 25 h 124"/>
                <a:gd name="T4" fmla="*/ 25 w 129"/>
                <a:gd name="T5" fmla="*/ 40 h 124"/>
                <a:gd name="T6" fmla="*/ 20 w 129"/>
                <a:gd name="T7" fmla="*/ 74 h 124"/>
                <a:gd name="T8" fmla="*/ 10 w 129"/>
                <a:gd name="T9" fmla="*/ 109 h 124"/>
                <a:gd name="T10" fmla="*/ 0 w 129"/>
                <a:gd name="T11" fmla="*/ 124 h 124"/>
                <a:gd name="T12" fmla="*/ 10 w 129"/>
                <a:gd name="T13" fmla="*/ 84 h 124"/>
                <a:gd name="T14" fmla="*/ 15 w 129"/>
                <a:gd name="T15" fmla="*/ 50 h 124"/>
                <a:gd name="T16" fmla="*/ 15 w 129"/>
                <a:gd name="T17" fmla="*/ 15 h 124"/>
                <a:gd name="T18" fmla="*/ 79 w 129"/>
                <a:gd name="T19" fmla="*/ 109 h 124"/>
                <a:gd name="T20" fmla="*/ 94 w 129"/>
                <a:gd name="T21" fmla="*/ 79 h 124"/>
                <a:gd name="T22" fmla="*/ 104 w 129"/>
                <a:gd name="T23" fmla="*/ 55 h 124"/>
                <a:gd name="T24" fmla="*/ 119 w 129"/>
                <a:gd name="T25" fmla="*/ 45 h 124"/>
                <a:gd name="T26" fmla="*/ 109 w 129"/>
                <a:gd name="T27" fmla="*/ 59 h 124"/>
                <a:gd name="T28" fmla="*/ 94 w 129"/>
                <a:gd name="T29" fmla="*/ 89 h 124"/>
                <a:gd name="T30" fmla="*/ 109 w 129"/>
                <a:gd name="T31" fmla="*/ 109 h 124"/>
                <a:gd name="T32" fmla="*/ 129 w 129"/>
                <a:gd name="T33" fmla="*/ 114 h 124"/>
                <a:gd name="T34" fmla="*/ 30 w 129"/>
                <a:gd name="T35" fmla="*/ 114 h 124"/>
                <a:gd name="T36" fmla="*/ 20 w 129"/>
                <a:gd name="T37" fmla="*/ 109 h 124"/>
                <a:gd name="T38" fmla="*/ 55 w 129"/>
                <a:gd name="T39" fmla="*/ 74 h 124"/>
                <a:gd name="T40" fmla="*/ 60 w 129"/>
                <a:gd name="T41" fmla="*/ 84 h 124"/>
                <a:gd name="T42" fmla="*/ 55 w 129"/>
                <a:gd name="T43" fmla="*/ 94 h 124"/>
                <a:gd name="T44" fmla="*/ 50 w 129"/>
                <a:gd name="T45" fmla="*/ 79 h 124"/>
                <a:gd name="T46" fmla="*/ 40 w 129"/>
                <a:gd name="T47" fmla="*/ 59 h 124"/>
                <a:gd name="T48" fmla="*/ 35 w 129"/>
                <a:gd name="T49" fmla="*/ 40 h 124"/>
                <a:gd name="T50" fmla="*/ 55 w 129"/>
                <a:gd name="T51" fmla="*/ 64 h 124"/>
                <a:gd name="T52" fmla="*/ 69 w 129"/>
                <a:gd name="T53" fmla="*/ 10 h 124"/>
                <a:gd name="T54" fmla="*/ 69 w 129"/>
                <a:gd name="T55" fmla="*/ 15 h 124"/>
                <a:gd name="T56" fmla="*/ 69 w 129"/>
                <a:gd name="T57" fmla="*/ 20 h 124"/>
                <a:gd name="T58" fmla="*/ 64 w 129"/>
                <a:gd name="T59" fmla="*/ 15 h 124"/>
                <a:gd name="T60" fmla="*/ 55 w 129"/>
                <a:gd name="T61" fmla="*/ 0 h 124"/>
                <a:gd name="T62" fmla="*/ 64 w 129"/>
                <a:gd name="T63" fmla="*/ 5 h 124"/>
                <a:gd name="T64" fmla="*/ 79 w 129"/>
                <a:gd name="T65" fmla="*/ 59 h 124"/>
                <a:gd name="T66" fmla="*/ 84 w 129"/>
                <a:gd name="T67" fmla="*/ 74 h 124"/>
                <a:gd name="T68" fmla="*/ 79 w 129"/>
                <a:gd name="T69" fmla="*/ 84 h 124"/>
                <a:gd name="T70" fmla="*/ 74 w 129"/>
                <a:gd name="T71" fmla="*/ 74 h 124"/>
                <a:gd name="T72" fmla="*/ 69 w 129"/>
                <a:gd name="T73" fmla="*/ 50 h 124"/>
                <a:gd name="T74" fmla="*/ 64 w 129"/>
                <a:gd name="T75" fmla="*/ 35 h 124"/>
                <a:gd name="T76" fmla="*/ 79 w 129"/>
                <a:gd name="T77" fmla="*/ 59 h 1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29"/>
                <a:gd name="T118" fmla="*/ 0 h 124"/>
                <a:gd name="T119" fmla="*/ 129 w 129"/>
                <a:gd name="T120" fmla="*/ 124 h 12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29" h="124">
                  <a:moveTo>
                    <a:pt x="25" y="20"/>
                  </a:moveTo>
                  <a:lnTo>
                    <a:pt x="104" y="20"/>
                  </a:lnTo>
                  <a:lnTo>
                    <a:pt x="114" y="10"/>
                  </a:lnTo>
                  <a:lnTo>
                    <a:pt x="124" y="25"/>
                  </a:lnTo>
                  <a:lnTo>
                    <a:pt x="25" y="25"/>
                  </a:lnTo>
                  <a:lnTo>
                    <a:pt x="25" y="40"/>
                  </a:lnTo>
                  <a:lnTo>
                    <a:pt x="20" y="59"/>
                  </a:lnTo>
                  <a:lnTo>
                    <a:pt x="20" y="74"/>
                  </a:lnTo>
                  <a:lnTo>
                    <a:pt x="20" y="89"/>
                  </a:lnTo>
                  <a:lnTo>
                    <a:pt x="10" y="109"/>
                  </a:lnTo>
                  <a:lnTo>
                    <a:pt x="0" y="124"/>
                  </a:lnTo>
                  <a:lnTo>
                    <a:pt x="10" y="104"/>
                  </a:lnTo>
                  <a:lnTo>
                    <a:pt x="10" y="84"/>
                  </a:lnTo>
                  <a:lnTo>
                    <a:pt x="15" y="64"/>
                  </a:lnTo>
                  <a:lnTo>
                    <a:pt x="15" y="50"/>
                  </a:lnTo>
                  <a:lnTo>
                    <a:pt x="15" y="35"/>
                  </a:lnTo>
                  <a:lnTo>
                    <a:pt x="15" y="15"/>
                  </a:lnTo>
                  <a:lnTo>
                    <a:pt x="25" y="20"/>
                  </a:lnTo>
                  <a:close/>
                  <a:moveTo>
                    <a:pt x="79" y="109"/>
                  </a:moveTo>
                  <a:lnTo>
                    <a:pt x="89" y="94"/>
                  </a:lnTo>
                  <a:lnTo>
                    <a:pt x="94" y="79"/>
                  </a:lnTo>
                  <a:lnTo>
                    <a:pt x="99" y="69"/>
                  </a:lnTo>
                  <a:lnTo>
                    <a:pt x="104" y="55"/>
                  </a:lnTo>
                  <a:lnTo>
                    <a:pt x="104" y="40"/>
                  </a:lnTo>
                  <a:lnTo>
                    <a:pt x="119" y="45"/>
                  </a:lnTo>
                  <a:lnTo>
                    <a:pt x="114" y="50"/>
                  </a:lnTo>
                  <a:lnTo>
                    <a:pt x="109" y="59"/>
                  </a:lnTo>
                  <a:lnTo>
                    <a:pt x="104" y="69"/>
                  </a:lnTo>
                  <a:lnTo>
                    <a:pt x="94" y="89"/>
                  </a:lnTo>
                  <a:lnTo>
                    <a:pt x="84" y="109"/>
                  </a:lnTo>
                  <a:lnTo>
                    <a:pt x="109" y="109"/>
                  </a:lnTo>
                  <a:lnTo>
                    <a:pt x="114" y="104"/>
                  </a:lnTo>
                  <a:lnTo>
                    <a:pt x="129" y="114"/>
                  </a:lnTo>
                  <a:lnTo>
                    <a:pt x="35" y="114"/>
                  </a:lnTo>
                  <a:lnTo>
                    <a:pt x="30" y="114"/>
                  </a:lnTo>
                  <a:lnTo>
                    <a:pt x="25" y="114"/>
                  </a:lnTo>
                  <a:lnTo>
                    <a:pt x="20" y="109"/>
                  </a:lnTo>
                  <a:lnTo>
                    <a:pt x="79" y="109"/>
                  </a:lnTo>
                  <a:close/>
                  <a:moveTo>
                    <a:pt x="55" y="74"/>
                  </a:moveTo>
                  <a:lnTo>
                    <a:pt x="60" y="79"/>
                  </a:lnTo>
                  <a:lnTo>
                    <a:pt x="60" y="84"/>
                  </a:lnTo>
                  <a:lnTo>
                    <a:pt x="55" y="89"/>
                  </a:lnTo>
                  <a:lnTo>
                    <a:pt x="55" y="94"/>
                  </a:lnTo>
                  <a:lnTo>
                    <a:pt x="50" y="89"/>
                  </a:lnTo>
                  <a:lnTo>
                    <a:pt x="50" y="79"/>
                  </a:lnTo>
                  <a:lnTo>
                    <a:pt x="45" y="74"/>
                  </a:lnTo>
                  <a:lnTo>
                    <a:pt x="40" y="59"/>
                  </a:lnTo>
                  <a:lnTo>
                    <a:pt x="35" y="45"/>
                  </a:lnTo>
                  <a:lnTo>
                    <a:pt x="35" y="40"/>
                  </a:lnTo>
                  <a:lnTo>
                    <a:pt x="45" y="55"/>
                  </a:lnTo>
                  <a:lnTo>
                    <a:pt x="55" y="64"/>
                  </a:lnTo>
                  <a:lnTo>
                    <a:pt x="55" y="74"/>
                  </a:lnTo>
                  <a:close/>
                  <a:moveTo>
                    <a:pt x="69" y="10"/>
                  </a:moveTo>
                  <a:lnTo>
                    <a:pt x="69" y="15"/>
                  </a:lnTo>
                  <a:lnTo>
                    <a:pt x="69" y="20"/>
                  </a:lnTo>
                  <a:lnTo>
                    <a:pt x="64" y="20"/>
                  </a:lnTo>
                  <a:lnTo>
                    <a:pt x="64" y="15"/>
                  </a:lnTo>
                  <a:lnTo>
                    <a:pt x="60" y="10"/>
                  </a:lnTo>
                  <a:lnTo>
                    <a:pt x="55" y="0"/>
                  </a:lnTo>
                  <a:lnTo>
                    <a:pt x="64" y="5"/>
                  </a:lnTo>
                  <a:lnTo>
                    <a:pt x="69" y="10"/>
                  </a:lnTo>
                  <a:close/>
                  <a:moveTo>
                    <a:pt x="79" y="59"/>
                  </a:moveTo>
                  <a:lnTo>
                    <a:pt x="84" y="69"/>
                  </a:lnTo>
                  <a:lnTo>
                    <a:pt x="84" y="74"/>
                  </a:lnTo>
                  <a:lnTo>
                    <a:pt x="84" y="79"/>
                  </a:lnTo>
                  <a:lnTo>
                    <a:pt x="79" y="84"/>
                  </a:lnTo>
                  <a:lnTo>
                    <a:pt x="74" y="79"/>
                  </a:lnTo>
                  <a:lnTo>
                    <a:pt x="74" y="74"/>
                  </a:lnTo>
                  <a:lnTo>
                    <a:pt x="74" y="64"/>
                  </a:lnTo>
                  <a:lnTo>
                    <a:pt x="69" y="50"/>
                  </a:lnTo>
                  <a:lnTo>
                    <a:pt x="60" y="35"/>
                  </a:lnTo>
                  <a:lnTo>
                    <a:pt x="64" y="35"/>
                  </a:lnTo>
                  <a:lnTo>
                    <a:pt x="74" y="50"/>
                  </a:lnTo>
                  <a:lnTo>
                    <a:pt x="79" y="59"/>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65568" name="Freeform 32"/>
            <p:cNvSpPr>
              <a:spLocks noEditPoints="1"/>
            </p:cNvSpPr>
            <p:nvPr/>
          </p:nvSpPr>
          <p:spPr bwMode="auto">
            <a:xfrm>
              <a:off x="11624" y="10025"/>
              <a:ext cx="120" cy="124"/>
            </a:xfrm>
            <a:custGeom>
              <a:avLst/>
              <a:gdLst>
                <a:gd name="T0" fmla="*/ 100 w 120"/>
                <a:gd name="T1" fmla="*/ 114 h 124"/>
                <a:gd name="T2" fmla="*/ 105 w 120"/>
                <a:gd name="T3" fmla="*/ 114 h 124"/>
                <a:gd name="T4" fmla="*/ 105 w 120"/>
                <a:gd name="T5" fmla="*/ 109 h 124"/>
                <a:gd name="T6" fmla="*/ 105 w 120"/>
                <a:gd name="T7" fmla="*/ 74 h 124"/>
                <a:gd name="T8" fmla="*/ 70 w 120"/>
                <a:gd name="T9" fmla="*/ 74 h 124"/>
                <a:gd name="T10" fmla="*/ 70 w 120"/>
                <a:gd name="T11" fmla="*/ 94 h 124"/>
                <a:gd name="T12" fmla="*/ 70 w 120"/>
                <a:gd name="T13" fmla="*/ 109 h 124"/>
                <a:gd name="T14" fmla="*/ 70 w 120"/>
                <a:gd name="T15" fmla="*/ 119 h 124"/>
                <a:gd name="T16" fmla="*/ 60 w 120"/>
                <a:gd name="T17" fmla="*/ 119 h 124"/>
                <a:gd name="T18" fmla="*/ 60 w 120"/>
                <a:gd name="T19" fmla="*/ 94 h 124"/>
                <a:gd name="T20" fmla="*/ 60 w 120"/>
                <a:gd name="T21" fmla="*/ 74 h 124"/>
                <a:gd name="T22" fmla="*/ 25 w 120"/>
                <a:gd name="T23" fmla="*/ 74 h 124"/>
                <a:gd name="T24" fmla="*/ 20 w 120"/>
                <a:gd name="T25" fmla="*/ 94 h 124"/>
                <a:gd name="T26" fmla="*/ 10 w 120"/>
                <a:gd name="T27" fmla="*/ 109 h 124"/>
                <a:gd name="T28" fmla="*/ 0 w 120"/>
                <a:gd name="T29" fmla="*/ 124 h 124"/>
                <a:gd name="T30" fmla="*/ 0 w 120"/>
                <a:gd name="T31" fmla="*/ 124 h 124"/>
                <a:gd name="T32" fmla="*/ 10 w 120"/>
                <a:gd name="T33" fmla="*/ 104 h 124"/>
                <a:gd name="T34" fmla="*/ 15 w 120"/>
                <a:gd name="T35" fmla="*/ 89 h 124"/>
                <a:gd name="T36" fmla="*/ 20 w 120"/>
                <a:gd name="T37" fmla="*/ 64 h 124"/>
                <a:gd name="T38" fmla="*/ 20 w 120"/>
                <a:gd name="T39" fmla="*/ 40 h 124"/>
                <a:gd name="T40" fmla="*/ 20 w 120"/>
                <a:gd name="T41" fmla="*/ 15 h 124"/>
                <a:gd name="T42" fmla="*/ 20 w 120"/>
                <a:gd name="T43" fmla="*/ 0 h 124"/>
                <a:gd name="T44" fmla="*/ 25 w 120"/>
                <a:gd name="T45" fmla="*/ 5 h 124"/>
                <a:gd name="T46" fmla="*/ 105 w 120"/>
                <a:gd name="T47" fmla="*/ 5 h 124"/>
                <a:gd name="T48" fmla="*/ 110 w 120"/>
                <a:gd name="T49" fmla="*/ 0 h 124"/>
                <a:gd name="T50" fmla="*/ 120 w 120"/>
                <a:gd name="T51" fmla="*/ 10 h 124"/>
                <a:gd name="T52" fmla="*/ 115 w 120"/>
                <a:gd name="T53" fmla="*/ 15 h 124"/>
                <a:gd name="T54" fmla="*/ 115 w 120"/>
                <a:gd name="T55" fmla="*/ 109 h 124"/>
                <a:gd name="T56" fmla="*/ 110 w 120"/>
                <a:gd name="T57" fmla="*/ 114 h 124"/>
                <a:gd name="T58" fmla="*/ 110 w 120"/>
                <a:gd name="T59" fmla="*/ 119 h 124"/>
                <a:gd name="T60" fmla="*/ 105 w 120"/>
                <a:gd name="T61" fmla="*/ 124 h 124"/>
                <a:gd name="T62" fmla="*/ 100 w 120"/>
                <a:gd name="T63" fmla="*/ 124 h 124"/>
                <a:gd name="T64" fmla="*/ 95 w 120"/>
                <a:gd name="T65" fmla="*/ 119 h 124"/>
                <a:gd name="T66" fmla="*/ 80 w 120"/>
                <a:gd name="T67" fmla="*/ 114 h 124"/>
                <a:gd name="T68" fmla="*/ 80 w 120"/>
                <a:gd name="T69" fmla="*/ 109 h 124"/>
                <a:gd name="T70" fmla="*/ 95 w 120"/>
                <a:gd name="T71" fmla="*/ 114 h 124"/>
                <a:gd name="T72" fmla="*/ 100 w 120"/>
                <a:gd name="T73" fmla="*/ 114 h 124"/>
                <a:gd name="T74" fmla="*/ 25 w 120"/>
                <a:gd name="T75" fmla="*/ 74 h 124"/>
                <a:gd name="T76" fmla="*/ 60 w 120"/>
                <a:gd name="T77" fmla="*/ 74 h 124"/>
                <a:gd name="T78" fmla="*/ 60 w 120"/>
                <a:gd name="T79" fmla="*/ 45 h 124"/>
                <a:gd name="T80" fmla="*/ 25 w 120"/>
                <a:gd name="T81" fmla="*/ 45 h 124"/>
                <a:gd name="T82" fmla="*/ 25 w 120"/>
                <a:gd name="T83" fmla="*/ 64 h 124"/>
                <a:gd name="T84" fmla="*/ 25 w 120"/>
                <a:gd name="T85" fmla="*/ 74 h 124"/>
                <a:gd name="T86" fmla="*/ 25 w 120"/>
                <a:gd name="T87" fmla="*/ 40 h 124"/>
                <a:gd name="T88" fmla="*/ 60 w 120"/>
                <a:gd name="T89" fmla="*/ 40 h 124"/>
                <a:gd name="T90" fmla="*/ 60 w 120"/>
                <a:gd name="T91" fmla="*/ 10 h 124"/>
                <a:gd name="T92" fmla="*/ 25 w 120"/>
                <a:gd name="T93" fmla="*/ 10 h 124"/>
                <a:gd name="T94" fmla="*/ 25 w 120"/>
                <a:gd name="T95" fmla="*/ 40 h 124"/>
                <a:gd name="T96" fmla="*/ 70 w 120"/>
                <a:gd name="T97" fmla="*/ 40 h 124"/>
                <a:gd name="T98" fmla="*/ 105 w 120"/>
                <a:gd name="T99" fmla="*/ 40 h 124"/>
                <a:gd name="T100" fmla="*/ 105 w 120"/>
                <a:gd name="T101" fmla="*/ 10 h 124"/>
                <a:gd name="T102" fmla="*/ 70 w 120"/>
                <a:gd name="T103" fmla="*/ 10 h 124"/>
                <a:gd name="T104" fmla="*/ 70 w 120"/>
                <a:gd name="T105" fmla="*/ 40 h 124"/>
                <a:gd name="T106" fmla="*/ 70 w 120"/>
                <a:gd name="T107" fmla="*/ 74 h 124"/>
                <a:gd name="T108" fmla="*/ 105 w 120"/>
                <a:gd name="T109" fmla="*/ 74 h 124"/>
                <a:gd name="T110" fmla="*/ 105 w 120"/>
                <a:gd name="T111" fmla="*/ 45 h 124"/>
                <a:gd name="T112" fmla="*/ 70 w 120"/>
                <a:gd name="T113" fmla="*/ 45 h 124"/>
                <a:gd name="T114" fmla="*/ 70 w 120"/>
                <a:gd name="T115" fmla="*/ 74 h 12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20"/>
                <a:gd name="T175" fmla="*/ 0 h 124"/>
                <a:gd name="T176" fmla="*/ 120 w 120"/>
                <a:gd name="T177" fmla="*/ 124 h 12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20" h="124">
                  <a:moveTo>
                    <a:pt x="100" y="114"/>
                  </a:moveTo>
                  <a:lnTo>
                    <a:pt x="105" y="114"/>
                  </a:lnTo>
                  <a:lnTo>
                    <a:pt x="105" y="109"/>
                  </a:lnTo>
                  <a:lnTo>
                    <a:pt x="105" y="74"/>
                  </a:lnTo>
                  <a:lnTo>
                    <a:pt x="70" y="74"/>
                  </a:lnTo>
                  <a:lnTo>
                    <a:pt x="70" y="94"/>
                  </a:lnTo>
                  <a:lnTo>
                    <a:pt x="70" y="109"/>
                  </a:lnTo>
                  <a:lnTo>
                    <a:pt x="70" y="119"/>
                  </a:lnTo>
                  <a:lnTo>
                    <a:pt x="60" y="119"/>
                  </a:lnTo>
                  <a:lnTo>
                    <a:pt x="60" y="94"/>
                  </a:lnTo>
                  <a:lnTo>
                    <a:pt x="60" y="74"/>
                  </a:lnTo>
                  <a:lnTo>
                    <a:pt x="25" y="74"/>
                  </a:lnTo>
                  <a:lnTo>
                    <a:pt x="20" y="94"/>
                  </a:lnTo>
                  <a:lnTo>
                    <a:pt x="10" y="109"/>
                  </a:lnTo>
                  <a:lnTo>
                    <a:pt x="0" y="124"/>
                  </a:lnTo>
                  <a:lnTo>
                    <a:pt x="10" y="104"/>
                  </a:lnTo>
                  <a:lnTo>
                    <a:pt x="15" y="89"/>
                  </a:lnTo>
                  <a:lnTo>
                    <a:pt x="20" y="64"/>
                  </a:lnTo>
                  <a:lnTo>
                    <a:pt x="20" y="40"/>
                  </a:lnTo>
                  <a:lnTo>
                    <a:pt x="20" y="15"/>
                  </a:lnTo>
                  <a:lnTo>
                    <a:pt x="20" y="0"/>
                  </a:lnTo>
                  <a:lnTo>
                    <a:pt x="25" y="5"/>
                  </a:lnTo>
                  <a:lnTo>
                    <a:pt x="105" y="5"/>
                  </a:lnTo>
                  <a:lnTo>
                    <a:pt x="110" y="0"/>
                  </a:lnTo>
                  <a:lnTo>
                    <a:pt x="120" y="10"/>
                  </a:lnTo>
                  <a:lnTo>
                    <a:pt x="115" y="15"/>
                  </a:lnTo>
                  <a:lnTo>
                    <a:pt x="115" y="109"/>
                  </a:lnTo>
                  <a:lnTo>
                    <a:pt x="110" y="114"/>
                  </a:lnTo>
                  <a:lnTo>
                    <a:pt x="110" y="119"/>
                  </a:lnTo>
                  <a:lnTo>
                    <a:pt x="105" y="124"/>
                  </a:lnTo>
                  <a:lnTo>
                    <a:pt x="100" y="124"/>
                  </a:lnTo>
                  <a:lnTo>
                    <a:pt x="95" y="119"/>
                  </a:lnTo>
                  <a:lnTo>
                    <a:pt x="80" y="114"/>
                  </a:lnTo>
                  <a:lnTo>
                    <a:pt x="80" y="109"/>
                  </a:lnTo>
                  <a:lnTo>
                    <a:pt x="95" y="114"/>
                  </a:lnTo>
                  <a:lnTo>
                    <a:pt x="100" y="114"/>
                  </a:lnTo>
                  <a:close/>
                  <a:moveTo>
                    <a:pt x="25" y="74"/>
                  </a:moveTo>
                  <a:lnTo>
                    <a:pt x="60" y="74"/>
                  </a:lnTo>
                  <a:lnTo>
                    <a:pt x="60" y="45"/>
                  </a:lnTo>
                  <a:lnTo>
                    <a:pt x="25" y="45"/>
                  </a:lnTo>
                  <a:lnTo>
                    <a:pt x="25" y="64"/>
                  </a:lnTo>
                  <a:lnTo>
                    <a:pt x="25" y="74"/>
                  </a:lnTo>
                  <a:close/>
                  <a:moveTo>
                    <a:pt x="25" y="40"/>
                  </a:moveTo>
                  <a:lnTo>
                    <a:pt x="60" y="40"/>
                  </a:lnTo>
                  <a:lnTo>
                    <a:pt x="60" y="10"/>
                  </a:lnTo>
                  <a:lnTo>
                    <a:pt x="25" y="10"/>
                  </a:lnTo>
                  <a:lnTo>
                    <a:pt x="25" y="40"/>
                  </a:lnTo>
                  <a:close/>
                  <a:moveTo>
                    <a:pt x="70" y="40"/>
                  </a:moveTo>
                  <a:lnTo>
                    <a:pt x="105" y="40"/>
                  </a:lnTo>
                  <a:lnTo>
                    <a:pt x="105" y="10"/>
                  </a:lnTo>
                  <a:lnTo>
                    <a:pt x="70" y="10"/>
                  </a:lnTo>
                  <a:lnTo>
                    <a:pt x="70" y="40"/>
                  </a:lnTo>
                  <a:close/>
                  <a:moveTo>
                    <a:pt x="70" y="74"/>
                  </a:moveTo>
                  <a:lnTo>
                    <a:pt x="105" y="74"/>
                  </a:lnTo>
                  <a:lnTo>
                    <a:pt x="105" y="45"/>
                  </a:lnTo>
                  <a:lnTo>
                    <a:pt x="70" y="45"/>
                  </a:lnTo>
                  <a:lnTo>
                    <a:pt x="70" y="74"/>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65569" name="Freeform 33"/>
            <p:cNvSpPr>
              <a:spLocks noEditPoints="1"/>
            </p:cNvSpPr>
            <p:nvPr/>
          </p:nvSpPr>
          <p:spPr bwMode="auto">
            <a:xfrm>
              <a:off x="11764" y="10025"/>
              <a:ext cx="124" cy="124"/>
            </a:xfrm>
            <a:custGeom>
              <a:avLst/>
              <a:gdLst>
                <a:gd name="T0" fmla="*/ 20 w 124"/>
                <a:gd name="T1" fmla="*/ 45 h 124"/>
                <a:gd name="T2" fmla="*/ 0 w 124"/>
                <a:gd name="T3" fmla="*/ 69 h 124"/>
                <a:gd name="T4" fmla="*/ 10 w 124"/>
                <a:gd name="T5" fmla="*/ 45 h 124"/>
                <a:gd name="T6" fmla="*/ 24 w 124"/>
                <a:gd name="T7" fmla="*/ 10 h 124"/>
                <a:gd name="T8" fmla="*/ 39 w 124"/>
                <a:gd name="T9" fmla="*/ 5 h 124"/>
                <a:gd name="T10" fmla="*/ 29 w 124"/>
                <a:gd name="T11" fmla="*/ 20 h 124"/>
                <a:gd name="T12" fmla="*/ 20 w 124"/>
                <a:gd name="T13" fmla="*/ 35 h 124"/>
                <a:gd name="T14" fmla="*/ 24 w 124"/>
                <a:gd name="T15" fmla="*/ 45 h 124"/>
                <a:gd name="T16" fmla="*/ 24 w 124"/>
                <a:gd name="T17" fmla="*/ 109 h 124"/>
                <a:gd name="T18" fmla="*/ 20 w 124"/>
                <a:gd name="T19" fmla="*/ 124 h 124"/>
                <a:gd name="T20" fmla="*/ 20 w 124"/>
                <a:gd name="T21" fmla="*/ 99 h 124"/>
                <a:gd name="T22" fmla="*/ 54 w 124"/>
                <a:gd name="T23" fmla="*/ 99 h 124"/>
                <a:gd name="T24" fmla="*/ 39 w 124"/>
                <a:gd name="T25" fmla="*/ 114 h 124"/>
                <a:gd name="T26" fmla="*/ 29 w 124"/>
                <a:gd name="T27" fmla="*/ 119 h 124"/>
                <a:gd name="T28" fmla="*/ 49 w 124"/>
                <a:gd name="T29" fmla="*/ 99 h 124"/>
                <a:gd name="T30" fmla="*/ 64 w 124"/>
                <a:gd name="T31" fmla="*/ 74 h 124"/>
                <a:gd name="T32" fmla="*/ 69 w 124"/>
                <a:gd name="T33" fmla="*/ 45 h 124"/>
                <a:gd name="T34" fmla="*/ 49 w 124"/>
                <a:gd name="T35" fmla="*/ 55 h 124"/>
                <a:gd name="T36" fmla="*/ 54 w 124"/>
                <a:gd name="T37" fmla="*/ 64 h 124"/>
                <a:gd name="T38" fmla="*/ 59 w 124"/>
                <a:gd name="T39" fmla="*/ 74 h 124"/>
                <a:gd name="T40" fmla="*/ 54 w 124"/>
                <a:gd name="T41" fmla="*/ 79 h 124"/>
                <a:gd name="T42" fmla="*/ 49 w 124"/>
                <a:gd name="T43" fmla="*/ 69 h 124"/>
                <a:gd name="T44" fmla="*/ 39 w 124"/>
                <a:gd name="T45" fmla="*/ 69 h 124"/>
                <a:gd name="T46" fmla="*/ 29 w 124"/>
                <a:gd name="T47" fmla="*/ 79 h 124"/>
                <a:gd name="T48" fmla="*/ 44 w 124"/>
                <a:gd name="T49" fmla="*/ 45 h 124"/>
                <a:gd name="T50" fmla="*/ 54 w 124"/>
                <a:gd name="T51" fmla="*/ 20 h 124"/>
                <a:gd name="T52" fmla="*/ 39 w 124"/>
                <a:gd name="T53" fmla="*/ 20 h 124"/>
                <a:gd name="T54" fmla="*/ 69 w 124"/>
                <a:gd name="T55" fmla="*/ 15 h 124"/>
                <a:gd name="T56" fmla="*/ 89 w 124"/>
                <a:gd name="T57" fmla="*/ 20 h 124"/>
                <a:gd name="T58" fmla="*/ 59 w 124"/>
                <a:gd name="T59" fmla="*/ 30 h 124"/>
                <a:gd name="T60" fmla="*/ 69 w 124"/>
                <a:gd name="T61" fmla="*/ 45 h 124"/>
                <a:gd name="T62" fmla="*/ 84 w 124"/>
                <a:gd name="T63" fmla="*/ 45 h 124"/>
                <a:gd name="T64" fmla="*/ 74 w 124"/>
                <a:gd name="T65" fmla="*/ 69 h 124"/>
                <a:gd name="T66" fmla="*/ 99 w 124"/>
                <a:gd name="T67" fmla="*/ 89 h 124"/>
                <a:gd name="T68" fmla="*/ 89 w 124"/>
                <a:gd name="T69" fmla="*/ 79 h 124"/>
                <a:gd name="T70" fmla="*/ 89 w 124"/>
                <a:gd name="T71" fmla="*/ 40 h 124"/>
                <a:gd name="T72" fmla="*/ 89 w 124"/>
                <a:gd name="T73" fmla="*/ 25 h 124"/>
                <a:gd name="T74" fmla="*/ 94 w 124"/>
                <a:gd name="T75" fmla="*/ 35 h 124"/>
                <a:gd name="T76" fmla="*/ 94 w 124"/>
                <a:gd name="T77" fmla="*/ 79 h 124"/>
                <a:gd name="T78" fmla="*/ 109 w 124"/>
                <a:gd name="T79" fmla="*/ 0 h 124"/>
                <a:gd name="T80" fmla="*/ 119 w 124"/>
                <a:gd name="T81" fmla="*/ 10 h 124"/>
                <a:gd name="T82" fmla="*/ 114 w 124"/>
                <a:gd name="T83" fmla="*/ 114 h 124"/>
                <a:gd name="T84" fmla="*/ 104 w 124"/>
                <a:gd name="T85" fmla="*/ 124 h 124"/>
                <a:gd name="T86" fmla="*/ 89 w 124"/>
                <a:gd name="T87" fmla="*/ 114 h 124"/>
                <a:gd name="T88" fmla="*/ 99 w 124"/>
                <a:gd name="T89" fmla="*/ 114 h 124"/>
                <a:gd name="T90" fmla="*/ 109 w 124"/>
                <a:gd name="T91" fmla="*/ 109 h 124"/>
                <a:gd name="T92" fmla="*/ 109 w 124"/>
                <a:gd name="T93" fmla="*/ 25 h 124"/>
                <a:gd name="T94" fmla="*/ 109 w 124"/>
                <a:gd name="T95" fmla="*/ 0 h 12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4"/>
                <a:gd name="T145" fmla="*/ 0 h 124"/>
                <a:gd name="T146" fmla="*/ 124 w 124"/>
                <a:gd name="T147" fmla="*/ 124 h 12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4" h="124">
                  <a:moveTo>
                    <a:pt x="20" y="99"/>
                  </a:moveTo>
                  <a:lnTo>
                    <a:pt x="20" y="45"/>
                  </a:lnTo>
                  <a:lnTo>
                    <a:pt x="10" y="59"/>
                  </a:lnTo>
                  <a:lnTo>
                    <a:pt x="0" y="69"/>
                  </a:lnTo>
                  <a:lnTo>
                    <a:pt x="0" y="64"/>
                  </a:lnTo>
                  <a:lnTo>
                    <a:pt x="10" y="45"/>
                  </a:lnTo>
                  <a:lnTo>
                    <a:pt x="20" y="30"/>
                  </a:lnTo>
                  <a:lnTo>
                    <a:pt x="24" y="10"/>
                  </a:lnTo>
                  <a:lnTo>
                    <a:pt x="24" y="0"/>
                  </a:lnTo>
                  <a:lnTo>
                    <a:pt x="39" y="5"/>
                  </a:lnTo>
                  <a:lnTo>
                    <a:pt x="34" y="10"/>
                  </a:lnTo>
                  <a:lnTo>
                    <a:pt x="29" y="20"/>
                  </a:lnTo>
                  <a:lnTo>
                    <a:pt x="24" y="30"/>
                  </a:lnTo>
                  <a:lnTo>
                    <a:pt x="20" y="35"/>
                  </a:lnTo>
                  <a:lnTo>
                    <a:pt x="29" y="40"/>
                  </a:lnTo>
                  <a:lnTo>
                    <a:pt x="24" y="45"/>
                  </a:lnTo>
                  <a:lnTo>
                    <a:pt x="24" y="99"/>
                  </a:lnTo>
                  <a:lnTo>
                    <a:pt x="24" y="109"/>
                  </a:lnTo>
                  <a:lnTo>
                    <a:pt x="24" y="124"/>
                  </a:lnTo>
                  <a:lnTo>
                    <a:pt x="20" y="124"/>
                  </a:lnTo>
                  <a:lnTo>
                    <a:pt x="20" y="109"/>
                  </a:lnTo>
                  <a:lnTo>
                    <a:pt x="20" y="99"/>
                  </a:lnTo>
                  <a:close/>
                  <a:moveTo>
                    <a:pt x="64" y="89"/>
                  </a:moveTo>
                  <a:lnTo>
                    <a:pt x="54" y="99"/>
                  </a:lnTo>
                  <a:lnTo>
                    <a:pt x="49" y="109"/>
                  </a:lnTo>
                  <a:lnTo>
                    <a:pt x="39" y="114"/>
                  </a:lnTo>
                  <a:lnTo>
                    <a:pt x="29" y="119"/>
                  </a:lnTo>
                  <a:lnTo>
                    <a:pt x="39" y="109"/>
                  </a:lnTo>
                  <a:lnTo>
                    <a:pt x="49" y="99"/>
                  </a:lnTo>
                  <a:lnTo>
                    <a:pt x="54" y="89"/>
                  </a:lnTo>
                  <a:lnTo>
                    <a:pt x="64" y="74"/>
                  </a:lnTo>
                  <a:lnTo>
                    <a:pt x="69" y="64"/>
                  </a:lnTo>
                  <a:lnTo>
                    <a:pt x="69" y="45"/>
                  </a:lnTo>
                  <a:lnTo>
                    <a:pt x="54" y="45"/>
                  </a:lnTo>
                  <a:lnTo>
                    <a:pt x="49" y="55"/>
                  </a:lnTo>
                  <a:lnTo>
                    <a:pt x="44" y="59"/>
                  </a:lnTo>
                  <a:lnTo>
                    <a:pt x="54" y="64"/>
                  </a:lnTo>
                  <a:lnTo>
                    <a:pt x="54" y="69"/>
                  </a:lnTo>
                  <a:lnTo>
                    <a:pt x="59" y="74"/>
                  </a:lnTo>
                  <a:lnTo>
                    <a:pt x="54" y="79"/>
                  </a:lnTo>
                  <a:lnTo>
                    <a:pt x="49" y="74"/>
                  </a:lnTo>
                  <a:lnTo>
                    <a:pt x="49" y="69"/>
                  </a:lnTo>
                  <a:lnTo>
                    <a:pt x="44" y="59"/>
                  </a:lnTo>
                  <a:lnTo>
                    <a:pt x="39" y="69"/>
                  </a:lnTo>
                  <a:lnTo>
                    <a:pt x="29" y="79"/>
                  </a:lnTo>
                  <a:lnTo>
                    <a:pt x="39" y="64"/>
                  </a:lnTo>
                  <a:lnTo>
                    <a:pt x="44" y="45"/>
                  </a:lnTo>
                  <a:lnTo>
                    <a:pt x="49" y="30"/>
                  </a:lnTo>
                  <a:lnTo>
                    <a:pt x="54" y="20"/>
                  </a:lnTo>
                  <a:lnTo>
                    <a:pt x="44" y="20"/>
                  </a:lnTo>
                  <a:lnTo>
                    <a:pt x="39" y="20"/>
                  </a:lnTo>
                  <a:lnTo>
                    <a:pt x="34" y="15"/>
                  </a:lnTo>
                  <a:lnTo>
                    <a:pt x="69" y="15"/>
                  </a:lnTo>
                  <a:lnTo>
                    <a:pt x="79" y="10"/>
                  </a:lnTo>
                  <a:lnTo>
                    <a:pt x="89" y="20"/>
                  </a:lnTo>
                  <a:lnTo>
                    <a:pt x="59" y="20"/>
                  </a:lnTo>
                  <a:lnTo>
                    <a:pt x="59" y="30"/>
                  </a:lnTo>
                  <a:lnTo>
                    <a:pt x="54" y="45"/>
                  </a:lnTo>
                  <a:lnTo>
                    <a:pt x="69" y="45"/>
                  </a:lnTo>
                  <a:lnTo>
                    <a:pt x="74" y="40"/>
                  </a:lnTo>
                  <a:lnTo>
                    <a:pt x="84" y="45"/>
                  </a:lnTo>
                  <a:lnTo>
                    <a:pt x="79" y="50"/>
                  </a:lnTo>
                  <a:lnTo>
                    <a:pt x="74" y="69"/>
                  </a:lnTo>
                  <a:lnTo>
                    <a:pt x="64" y="89"/>
                  </a:lnTo>
                  <a:close/>
                  <a:moveTo>
                    <a:pt x="99" y="89"/>
                  </a:moveTo>
                  <a:lnTo>
                    <a:pt x="89" y="94"/>
                  </a:lnTo>
                  <a:lnTo>
                    <a:pt x="89" y="79"/>
                  </a:lnTo>
                  <a:lnTo>
                    <a:pt x="89" y="69"/>
                  </a:lnTo>
                  <a:lnTo>
                    <a:pt x="89" y="40"/>
                  </a:lnTo>
                  <a:lnTo>
                    <a:pt x="89" y="30"/>
                  </a:lnTo>
                  <a:lnTo>
                    <a:pt x="89" y="25"/>
                  </a:lnTo>
                  <a:lnTo>
                    <a:pt x="99" y="30"/>
                  </a:lnTo>
                  <a:lnTo>
                    <a:pt x="94" y="35"/>
                  </a:lnTo>
                  <a:lnTo>
                    <a:pt x="94" y="69"/>
                  </a:lnTo>
                  <a:lnTo>
                    <a:pt x="94" y="79"/>
                  </a:lnTo>
                  <a:lnTo>
                    <a:pt x="99" y="89"/>
                  </a:lnTo>
                  <a:close/>
                  <a:moveTo>
                    <a:pt x="109" y="0"/>
                  </a:moveTo>
                  <a:lnTo>
                    <a:pt x="124" y="5"/>
                  </a:lnTo>
                  <a:lnTo>
                    <a:pt x="119" y="10"/>
                  </a:lnTo>
                  <a:lnTo>
                    <a:pt x="119" y="109"/>
                  </a:lnTo>
                  <a:lnTo>
                    <a:pt x="114" y="114"/>
                  </a:lnTo>
                  <a:lnTo>
                    <a:pt x="114" y="124"/>
                  </a:lnTo>
                  <a:lnTo>
                    <a:pt x="104" y="124"/>
                  </a:lnTo>
                  <a:lnTo>
                    <a:pt x="99" y="119"/>
                  </a:lnTo>
                  <a:lnTo>
                    <a:pt x="89" y="114"/>
                  </a:lnTo>
                  <a:lnTo>
                    <a:pt x="89" y="109"/>
                  </a:lnTo>
                  <a:lnTo>
                    <a:pt x="99" y="114"/>
                  </a:lnTo>
                  <a:lnTo>
                    <a:pt x="104" y="114"/>
                  </a:lnTo>
                  <a:lnTo>
                    <a:pt x="109" y="109"/>
                  </a:lnTo>
                  <a:lnTo>
                    <a:pt x="109" y="25"/>
                  </a:lnTo>
                  <a:lnTo>
                    <a:pt x="109" y="15"/>
                  </a:lnTo>
                  <a:lnTo>
                    <a:pt x="109" y="0"/>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65570" name="Freeform 34"/>
            <p:cNvSpPr>
              <a:spLocks noEditPoints="1"/>
            </p:cNvSpPr>
            <p:nvPr/>
          </p:nvSpPr>
          <p:spPr bwMode="auto">
            <a:xfrm>
              <a:off x="11903" y="10025"/>
              <a:ext cx="129" cy="124"/>
            </a:xfrm>
            <a:custGeom>
              <a:avLst/>
              <a:gdLst>
                <a:gd name="T0" fmla="*/ 5 w 129"/>
                <a:gd name="T1" fmla="*/ 15 h 124"/>
                <a:gd name="T2" fmla="*/ 30 w 129"/>
                <a:gd name="T3" fmla="*/ 10 h 124"/>
                <a:gd name="T4" fmla="*/ 45 w 129"/>
                <a:gd name="T5" fmla="*/ 0 h 124"/>
                <a:gd name="T6" fmla="*/ 45 w 129"/>
                <a:gd name="T7" fmla="*/ 10 h 124"/>
                <a:gd name="T8" fmla="*/ 35 w 129"/>
                <a:gd name="T9" fmla="*/ 40 h 124"/>
                <a:gd name="T10" fmla="*/ 50 w 129"/>
                <a:gd name="T11" fmla="*/ 35 h 124"/>
                <a:gd name="T12" fmla="*/ 35 w 129"/>
                <a:gd name="T13" fmla="*/ 45 h 124"/>
                <a:gd name="T14" fmla="*/ 45 w 129"/>
                <a:gd name="T15" fmla="*/ 59 h 124"/>
                <a:gd name="T16" fmla="*/ 55 w 129"/>
                <a:gd name="T17" fmla="*/ 69 h 124"/>
                <a:gd name="T18" fmla="*/ 50 w 129"/>
                <a:gd name="T19" fmla="*/ 74 h 124"/>
                <a:gd name="T20" fmla="*/ 40 w 129"/>
                <a:gd name="T21" fmla="*/ 64 h 124"/>
                <a:gd name="T22" fmla="*/ 35 w 129"/>
                <a:gd name="T23" fmla="*/ 79 h 124"/>
                <a:gd name="T24" fmla="*/ 35 w 129"/>
                <a:gd name="T25" fmla="*/ 114 h 124"/>
                <a:gd name="T26" fmla="*/ 25 w 129"/>
                <a:gd name="T27" fmla="*/ 124 h 124"/>
                <a:gd name="T28" fmla="*/ 25 w 129"/>
                <a:gd name="T29" fmla="*/ 89 h 124"/>
                <a:gd name="T30" fmla="*/ 15 w 129"/>
                <a:gd name="T31" fmla="*/ 84 h 124"/>
                <a:gd name="T32" fmla="*/ 0 w 129"/>
                <a:gd name="T33" fmla="*/ 104 h 124"/>
                <a:gd name="T34" fmla="*/ 20 w 129"/>
                <a:gd name="T35" fmla="*/ 69 h 124"/>
                <a:gd name="T36" fmla="*/ 25 w 129"/>
                <a:gd name="T37" fmla="*/ 45 h 124"/>
                <a:gd name="T38" fmla="*/ 5 w 129"/>
                <a:gd name="T39" fmla="*/ 45 h 124"/>
                <a:gd name="T40" fmla="*/ 30 w 129"/>
                <a:gd name="T41" fmla="*/ 40 h 124"/>
                <a:gd name="T42" fmla="*/ 20 w 129"/>
                <a:gd name="T43" fmla="*/ 15 h 124"/>
                <a:gd name="T44" fmla="*/ 110 w 129"/>
                <a:gd name="T45" fmla="*/ 59 h 124"/>
                <a:gd name="T46" fmla="*/ 125 w 129"/>
                <a:gd name="T47" fmla="*/ 64 h 124"/>
                <a:gd name="T48" fmla="*/ 95 w 129"/>
                <a:gd name="T49" fmla="*/ 84 h 124"/>
                <a:gd name="T50" fmla="*/ 115 w 129"/>
                <a:gd name="T51" fmla="*/ 79 h 124"/>
                <a:gd name="T52" fmla="*/ 95 w 129"/>
                <a:gd name="T53" fmla="*/ 89 h 124"/>
                <a:gd name="T54" fmla="*/ 115 w 129"/>
                <a:gd name="T55" fmla="*/ 114 h 124"/>
                <a:gd name="T56" fmla="*/ 129 w 129"/>
                <a:gd name="T57" fmla="*/ 119 h 124"/>
                <a:gd name="T58" fmla="*/ 55 w 129"/>
                <a:gd name="T59" fmla="*/ 119 h 124"/>
                <a:gd name="T60" fmla="*/ 45 w 129"/>
                <a:gd name="T61" fmla="*/ 114 h 124"/>
                <a:gd name="T62" fmla="*/ 85 w 129"/>
                <a:gd name="T63" fmla="*/ 89 h 124"/>
                <a:gd name="T64" fmla="*/ 65 w 129"/>
                <a:gd name="T65" fmla="*/ 89 h 124"/>
                <a:gd name="T66" fmla="*/ 85 w 129"/>
                <a:gd name="T67" fmla="*/ 84 h 124"/>
                <a:gd name="T68" fmla="*/ 65 w 129"/>
                <a:gd name="T69" fmla="*/ 64 h 124"/>
                <a:gd name="T70" fmla="*/ 55 w 129"/>
                <a:gd name="T71" fmla="*/ 59 h 124"/>
                <a:gd name="T72" fmla="*/ 65 w 129"/>
                <a:gd name="T73" fmla="*/ 30 h 124"/>
                <a:gd name="T74" fmla="*/ 60 w 129"/>
                <a:gd name="T75" fmla="*/ 5 h 124"/>
                <a:gd name="T76" fmla="*/ 110 w 129"/>
                <a:gd name="T77" fmla="*/ 10 h 124"/>
                <a:gd name="T78" fmla="*/ 125 w 129"/>
                <a:gd name="T79" fmla="*/ 10 h 124"/>
                <a:gd name="T80" fmla="*/ 120 w 129"/>
                <a:gd name="T81" fmla="*/ 35 h 124"/>
                <a:gd name="T82" fmla="*/ 110 w 129"/>
                <a:gd name="T83" fmla="*/ 50 h 124"/>
                <a:gd name="T84" fmla="*/ 70 w 129"/>
                <a:gd name="T85" fmla="*/ 45 h 124"/>
                <a:gd name="T86" fmla="*/ 60 w 129"/>
                <a:gd name="T87" fmla="*/ 55 h 124"/>
                <a:gd name="T88" fmla="*/ 65 w 129"/>
                <a:gd name="T89" fmla="*/ 30 h 124"/>
                <a:gd name="T90" fmla="*/ 110 w 129"/>
                <a:gd name="T91" fmla="*/ 40 h 124"/>
                <a:gd name="T92" fmla="*/ 70 w 129"/>
                <a:gd name="T93" fmla="*/ 10 h 12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29"/>
                <a:gd name="T142" fmla="*/ 0 h 124"/>
                <a:gd name="T143" fmla="*/ 129 w 129"/>
                <a:gd name="T144" fmla="*/ 124 h 12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29" h="124">
                  <a:moveTo>
                    <a:pt x="5" y="15"/>
                  </a:moveTo>
                  <a:lnTo>
                    <a:pt x="5" y="15"/>
                  </a:lnTo>
                  <a:lnTo>
                    <a:pt x="15" y="15"/>
                  </a:lnTo>
                  <a:lnTo>
                    <a:pt x="30" y="10"/>
                  </a:lnTo>
                  <a:lnTo>
                    <a:pt x="40" y="5"/>
                  </a:lnTo>
                  <a:lnTo>
                    <a:pt x="45" y="0"/>
                  </a:lnTo>
                  <a:lnTo>
                    <a:pt x="55" y="10"/>
                  </a:lnTo>
                  <a:lnTo>
                    <a:pt x="45" y="10"/>
                  </a:lnTo>
                  <a:lnTo>
                    <a:pt x="35" y="15"/>
                  </a:lnTo>
                  <a:lnTo>
                    <a:pt x="35" y="40"/>
                  </a:lnTo>
                  <a:lnTo>
                    <a:pt x="45" y="40"/>
                  </a:lnTo>
                  <a:lnTo>
                    <a:pt x="50" y="35"/>
                  </a:lnTo>
                  <a:lnTo>
                    <a:pt x="60" y="45"/>
                  </a:lnTo>
                  <a:lnTo>
                    <a:pt x="35" y="45"/>
                  </a:lnTo>
                  <a:lnTo>
                    <a:pt x="35" y="55"/>
                  </a:lnTo>
                  <a:lnTo>
                    <a:pt x="45" y="59"/>
                  </a:lnTo>
                  <a:lnTo>
                    <a:pt x="50" y="64"/>
                  </a:lnTo>
                  <a:lnTo>
                    <a:pt x="55" y="69"/>
                  </a:lnTo>
                  <a:lnTo>
                    <a:pt x="50" y="74"/>
                  </a:lnTo>
                  <a:lnTo>
                    <a:pt x="45" y="69"/>
                  </a:lnTo>
                  <a:lnTo>
                    <a:pt x="40" y="64"/>
                  </a:lnTo>
                  <a:lnTo>
                    <a:pt x="35" y="55"/>
                  </a:lnTo>
                  <a:lnTo>
                    <a:pt x="35" y="79"/>
                  </a:lnTo>
                  <a:lnTo>
                    <a:pt x="35" y="99"/>
                  </a:lnTo>
                  <a:lnTo>
                    <a:pt x="35" y="114"/>
                  </a:lnTo>
                  <a:lnTo>
                    <a:pt x="35" y="124"/>
                  </a:lnTo>
                  <a:lnTo>
                    <a:pt x="25" y="124"/>
                  </a:lnTo>
                  <a:lnTo>
                    <a:pt x="25" y="109"/>
                  </a:lnTo>
                  <a:lnTo>
                    <a:pt x="25" y="89"/>
                  </a:lnTo>
                  <a:lnTo>
                    <a:pt x="30" y="64"/>
                  </a:lnTo>
                  <a:lnTo>
                    <a:pt x="15" y="84"/>
                  </a:lnTo>
                  <a:lnTo>
                    <a:pt x="0" y="104"/>
                  </a:lnTo>
                  <a:lnTo>
                    <a:pt x="10" y="89"/>
                  </a:lnTo>
                  <a:lnTo>
                    <a:pt x="20" y="69"/>
                  </a:lnTo>
                  <a:lnTo>
                    <a:pt x="25" y="55"/>
                  </a:lnTo>
                  <a:lnTo>
                    <a:pt x="25" y="45"/>
                  </a:lnTo>
                  <a:lnTo>
                    <a:pt x="10" y="45"/>
                  </a:lnTo>
                  <a:lnTo>
                    <a:pt x="5" y="45"/>
                  </a:lnTo>
                  <a:lnTo>
                    <a:pt x="0" y="40"/>
                  </a:lnTo>
                  <a:lnTo>
                    <a:pt x="30" y="40"/>
                  </a:lnTo>
                  <a:lnTo>
                    <a:pt x="30" y="15"/>
                  </a:lnTo>
                  <a:lnTo>
                    <a:pt x="20" y="15"/>
                  </a:lnTo>
                  <a:lnTo>
                    <a:pt x="5" y="15"/>
                  </a:lnTo>
                  <a:close/>
                  <a:moveTo>
                    <a:pt x="110" y="59"/>
                  </a:moveTo>
                  <a:lnTo>
                    <a:pt x="120" y="55"/>
                  </a:lnTo>
                  <a:lnTo>
                    <a:pt x="125" y="64"/>
                  </a:lnTo>
                  <a:lnTo>
                    <a:pt x="95" y="64"/>
                  </a:lnTo>
                  <a:lnTo>
                    <a:pt x="95" y="84"/>
                  </a:lnTo>
                  <a:lnTo>
                    <a:pt x="110" y="84"/>
                  </a:lnTo>
                  <a:lnTo>
                    <a:pt x="115" y="79"/>
                  </a:lnTo>
                  <a:lnTo>
                    <a:pt x="125" y="89"/>
                  </a:lnTo>
                  <a:lnTo>
                    <a:pt x="95" y="89"/>
                  </a:lnTo>
                  <a:lnTo>
                    <a:pt x="95" y="114"/>
                  </a:lnTo>
                  <a:lnTo>
                    <a:pt x="115" y="114"/>
                  </a:lnTo>
                  <a:lnTo>
                    <a:pt x="120" y="109"/>
                  </a:lnTo>
                  <a:lnTo>
                    <a:pt x="129" y="119"/>
                  </a:lnTo>
                  <a:lnTo>
                    <a:pt x="60" y="119"/>
                  </a:lnTo>
                  <a:lnTo>
                    <a:pt x="55" y="119"/>
                  </a:lnTo>
                  <a:lnTo>
                    <a:pt x="50" y="119"/>
                  </a:lnTo>
                  <a:lnTo>
                    <a:pt x="45" y="114"/>
                  </a:lnTo>
                  <a:lnTo>
                    <a:pt x="85" y="114"/>
                  </a:lnTo>
                  <a:lnTo>
                    <a:pt x="85" y="89"/>
                  </a:lnTo>
                  <a:lnTo>
                    <a:pt x="70" y="89"/>
                  </a:lnTo>
                  <a:lnTo>
                    <a:pt x="65" y="89"/>
                  </a:lnTo>
                  <a:lnTo>
                    <a:pt x="60" y="84"/>
                  </a:lnTo>
                  <a:lnTo>
                    <a:pt x="85" y="84"/>
                  </a:lnTo>
                  <a:lnTo>
                    <a:pt x="85" y="64"/>
                  </a:lnTo>
                  <a:lnTo>
                    <a:pt x="65" y="64"/>
                  </a:lnTo>
                  <a:lnTo>
                    <a:pt x="60" y="64"/>
                  </a:lnTo>
                  <a:lnTo>
                    <a:pt x="55" y="59"/>
                  </a:lnTo>
                  <a:lnTo>
                    <a:pt x="110" y="59"/>
                  </a:lnTo>
                  <a:close/>
                  <a:moveTo>
                    <a:pt x="65" y="30"/>
                  </a:moveTo>
                  <a:lnTo>
                    <a:pt x="65" y="15"/>
                  </a:lnTo>
                  <a:lnTo>
                    <a:pt x="60" y="5"/>
                  </a:lnTo>
                  <a:lnTo>
                    <a:pt x="70" y="10"/>
                  </a:lnTo>
                  <a:lnTo>
                    <a:pt x="110" y="10"/>
                  </a:lnTo>
                  <a:lnTo>
                    <a:pt x="115" y="5"/>
                  </a:lnTo>
                  <a:lnTo>
                    <a:pt x="125" y="10"/>
                  </a:lnTo>
                  <a:lnTo>
                    <a:pt x="120" y="15"/>
                  </a:lnTo>
                  <a:lnTo>
                    <a:pt x="120" y="35"/>
                  </a:lnTo>
                  <a:lnTo>
                    <a:pt x="120" y="50"/>
                  </a:lnTo>
                  <a:lnTo>
                    <a:pt x="110" y="50"/>
                  </a:lnTo>
                  <a:lnTo>
                    <a:pt x="110" y="45"/>
                  </a:lnTo>
                  <a:lnTo>
                    <a:pt x="70" y="45"/>
                  </a:lnTo>
                  <a:lnTo>
                    <a:pt x="70" y="50"/>
                  </a:lnTo>
                  <a:lnTo>
                    <a:pt x="60" y="55"/>
                  </a:lnTo>
                  <a:lnTo>
                    <a:pt x="65" y="40"/>
                  </a:lnTo>
                  <a:lnTo>
                    <a:pt x="65" y="30"/>
                  </a:lnTo>
                  <a:close/>
                  <a:moveTo>
                    <a:pt x="70" y="40"/>
                  </a:moveTo>
                  <a:lnTo>
                    <a:pt x="110" y="40"/>
                  </a:lnTo>
                  <a:lnTo>
                    <a:pt x="110" y="10"/>
                  </a:lnTo>
                  <a:lnTo>
                    <a:pt x="70" y="10"/>
                  </a:lnTo>
                  <a:lnTo>
                    <a:pt x="70" y="40"/>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65571" name="Freeform 35"/>
            <p:cNvSpPr>
              <a:spLocks noEditPoints="1"/>
            </p:cNvSpPr>
            <p:nvPr/>
          </p:nvSpPr>
          <p:spPr bwMode="auto">
            <a:xfrm>
              <a:off x="8965" y="9976"/>
              <a:ext cx="896" cy="99"/>
            </a:xfrm>
            <a:custGeom>
              <a:avLst/>
              <a:gdLst>
                <a:gd name="T0" fmla="*/ 5 w 896"/>
                <a:gd name="T1" fmla="*/ 39 h 99"/>
                <a:gd name="T2" fmla="*/ 857 w 896"/>
                <a:gd name="T3" fmla="*/ 39 h 99"/>
                <a:gd name="T4" fmla="*/ 862 w 896"/>
                <a:gd name="T5" fmla="*/ 44 h 99"/>
                <a:gd name="T6" fmla="*/ 862 w 896"/>
                <a:gd name="T7" fmla="*/ 49 h 99"/>
                <a:gd name="T8" fmla="*/ 862 w 896"/>
                <a:gd name="T9" fmla="*/ 54 h 99"/>
                <a:gd name="T10" fmla="*/ 857 w 896"/>
                <a:gd name="T11" fmla="*/ 54 h 99"/>
                <a:gd name="T12" fmla="*/ 5 w 896"/>
                <a:gd name="T13" fmla="*/ 54 h 99"/>
                <a:gd name="T14" fmla="*/ 0 w 896"/>
                <a:gd name="T15" fmla="*/ 54 h 99"/>
                <a:gd name="T16" fmla="*/ 0 w 896"/>
                <a:gd name="T17" fmla="*/ 49 h 99"/>
                <a:gd name="T18" fmla="*/ 0 w 896"/>
                <a:gd name="T19" fmla="*/ 44 h 99"/>
                <a:gd name="T20" fmla="*/ 5 w 896"/>
                <a:gd name="T21" fmla="*/ 39 h 99"/>
                <a:gd name="T22" fmla="*/ 797 w 896"/>
                <a:gd name="T23" fmla="*/ 0 h 99"/>
                <a:gd name="T24" fmla="*/ 896 w 896"/>
                <a:gd name="T25" fmla="*/ 49 h 99"/>
                <a:gd name="T26" fmla="*/ 797 w 896"/>
                <a:gd name="T27" fmla="*/ 99 h 99"/>
                <a:gd name="T28" fmla="*/ 797 w 896"/>
                <a:gd name="T29" fmla="*/ 0 h 9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96"/>
                <a:gd name="T46" fmla="*/ 0 h 99"/>
                <a:gd name="T47" fmla="*/ 896 w 896"/>
                <a:gd name="T48" fmla="*/ 99 h 9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96" h="99">
                  <a:moveTo>
                    <a:pt x="5" y="39"/>
                  </a:moveTo>
                  <a:lnTo>
                    <a:pt x="857" y="39"/>
                  </a:lnTo>
                  <a:lnTo>
                    <a:pt x="862" y="44"/>
                  </a:lnTo>
                  <a:lnTo>
                    <a:pt x="862" y="49"/>
                  </a:lnTo>
                  <a:lnTo>
                    <a:pt x="862" y="54"/>
                  </a:lnTo>
                  <a:lnTo>
                    <a:pt x="857" y="54"/>
                  </a:lnTo>
                  <a:lnTo>
                    <a:pt x="5" y="54"/>
                  </a:lnTo>
                  <a:lnTo>
                    <a:pt x="0" y="54"/>
                  </a:lnTo>
                  <a:lnTo>
                    <a:pt x="0" y="49"/>
                  </a:lnTo>
                  <a:lnTo>
                    <a:pt x="0" y="44"/>
                  </a:lnTo>
                  <a:lnTo>
                    <a:pt x="5" y="39"/>
                  </a:lnTo>
                  <a:close/>
                  <a:moveTo>
                    <a:pt x="797" y="0"/>
                  </a:moveTo>
                  <a:lnTo>
                    <a:pt x="896" y="49"/>
                  </a:lnTo>
                  <a:lnTo>
                    <a:pt x="797" y="99"/>
                  </a:lnTo>
                  <a:lnTo>
                    <a:pt x="797" y="0"/>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65572" name="Freeform 36"/>
            <p:cNvSpPr>
              <a:spLocks/>
            </p:cNvSpPr>
            <p:nvPr/>
          </p:nvSpPr>
          <p:spPr bwMode="auto">
            <a:xfrm>
              <a:off x="8965" y="10015"/>
              <a:ext cx="862" cy="15"/>
            </a:xfrm>
            <a:custGeom>
              <a:avLst/>
              <a:gdLst>
                <a:gd name="T0" fmla="*/ 5 w 862"/>
                <a:gd name="T1" fmla="*/ 0 h 15"/>
                <a:gd name="T2" fmla="*/ 857 w 862"/>
                <a:gd name="T3" fmla="*/ 0 h 15"/>
                <a:gd name="T4" fmla="*/ 862 w 862"/>
                <a:gd name="T5" fmla="*/ 5 h 15"/>
                <a:gd name="T6" fmla="*/ 862 w 862"/>
                <a:gd name="T7" fmla="*/ 10 h 15"/>
                <a:gd name="T8" fmla="*/ 862 w 862"/>
                <a:gd name="T9" fmla="*/ 15 h 15"/>
                <a:gd name="T10" fmla="*/ 857 w 862"/>
                <a:gd name="T11" fmla="*/ 15 h 15"/>
                <a:gd name="T12" fmla="*/ 5 w 862"/>
                <a:gd name="T13" fmla="*/ 15 h 15"/>
                <a:gd name="T14" fmla="*/ 0 w 862"/>
                <a:gd name="T15" fmla="*/ 15 h 15"/>
                <a:gd name="T16" fmla="*/ 0 w 862"/>
                <a:gd name="T17" fmla="*/ 10 h 15"/>
                <a:gd name="T18" fmla="*/ 0 w 862"/>
                <a:gd name="T19" fmla="*/ 5 h 15"/>
                <a:gd name="T20" fmla="*/ 5 w 862"/>
                <a:gd name="T21" fmla="*/ 0 h 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62"/>
                <a:gd name="T34" fmla="*/ 0 h 15"/>
                <a:gd name="T35" fmla="*/ 862 w 862"/>
                <a:gd name="T36" fmla="*/ 15 h 1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62" h="15">
                  <a:moveTo>
                    <a:pt x="5" y="0"/>
                  </a:moveTo>
                  <a:lnTo>
                    <a:pt x="857" y="0"/>
                  </a:lnTo>
                  <a:lnTo>
                    <a:pt x="862" y="5"/>
                  </a:lnTo>
                  <a:lnTo>
                    <a:pt x="862" y="10"/>
                  </a:lnTo>
                  <a:lnTo>
                    <a:pt x="862" y="15"/>
                  </a:lnTo>
                  <a:lnTo>
                    <a:pt x="857" y="15"/>
                  </a:lnTo>
                  <a:lnTo>
                    <a:pt x="5" y="15"/>
                  </a:lnTo>
                  <a:lnTo>
                    <a:pt x="0" y="15"/>
                  </a:lnTo>
                  <a:lnTo>
                    <a:pt x="0" y="10"/>
                  </a:lnTo>
                  <a:lnTo>
                    <a:pt x="0" y="5"/>
                  </a:lnTo>
                  <a:lnTo>
                    <a:pt x="5"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573" name="Freeform 37"/>
            <p:cNvSpPr>
              <a:spLocks/>
            </p:cNvSpPr>
            <p:nvPr/>
          </p:nvSpPr>
          <p:spPr bwMode="auto">
            <a:xfrm>
              <a:off x="9762" y="9976"/>
              <a:ext cx="99" cy="99"/>
            </a:xfrm>
            <a:custGeom>
              <a:avLst/>
              <a:gdLst>
                <a:gd name="T0" fmla="*/ 0 w 99"/>
                <a:gd name="T1" fmla="*/ 0 h 99"/>
                <a:gd name="T2" fmla="*/ 99 w 99"/>
                <a:gd name="T3" fmla="*/ 49 h 99"/>
                <a:gd name="T4" fmla="*/ 0 w 99"/>
                <a:gd name="T5" fmla="*/ 99 h 99"/>
                <a:gd name="T6" fmla="*/ 0 w 99"/>
                <a:gd name="T7" fmla="*/ 0 h 99"/>
                <a:gd name="T8" fmla="*/ 0 60000 65536"/>
                <a:gd name="T9" fmla="*/ 0 60000 65536"/>
                <a:gd name="T10" fmla="*/ 0 60000 65536"/>
                <a:gd name="T11" fmla="*/ 0 60000 65536"/>
                <a:gd name="T12" fmla="*/ 0 w 99"/>
                <a:gd name="T13" fmla="*/ 0 h 99"/>
                <a:gd name="T14" fmla="*/ 99 w 99"/>
                <a:gd name="T15" fmla="*/ 99 h 99"/>
              </a:gdLst>
              <a:ahLst/>
              <a:cxnLst>
                <a:cxn ang="T8">
                  <a:pos x="T0" y="T1"/>
                </a:cxn>
                <a:cxn ang="T9">
                  <a:pos x="T2" y="T3"/>
                </a:cxn>
                <a:cxn ang="T10">
                  <a:pos x="T4" y="T5"/>
                </a:cxn>
                <a:cxn ang="T11">
                  <a:pos x="T6" y="T7"/>
                </a:cxn>
              </a:cxnLst>
              <a:rect l="T12" t="T13" r="T14" b="T15"/>
              <a:pathLst>
                <a:path w="99" h="99">
                  <a:moveTo>
                    <a:pt x="0" y="0"/>
                  </a:moveTo>
                  <a:lnTo>
                    <a:pt x="99" y="49"/>
                  </a:lnTo>
                  <a:lnTo>
                    <a:pt x="0" y="99"/>
                  </a:lnTo>
                  <a:lnTo>
                    <a:pt x="0"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574" name="Freeform 38"/>
            <p:cNvSpPr>
              <a:spLocks noEditPoints="1"/>
            </p:cNvSpPr>
            <p:nvPr/>
          </p:nvSpPr>
          <p:spPr bwMode="auto">
            <a:xfrm>
              <a:off x="10598" y="9976"/>
              <a:ext cx="603" cy="99"/>
            </a:xfrm>
            <a:custGeom>
              <a:avLst/>
              <a:gdLst>
                <a:gd name="T0" fmla="*/ 5 w 603"/>
                <a:gd name="T1" fmla="*/ 39 h 99"/>
                <a:gd name="T2" fmla="*/ 558 w 603"/>
                <a:gd name="T3" fmla="*/ 39 h 99"/>
                <a:gd name="T4" fmla="*/ 563 w 603"/>
                <a:gd name="T5" fmla="*/ 44 h 99"/>
                <a:gd name="T6" fmla="*/ 568 w 603"/>
                <a:gd name="T7" fmla="*/ 49 h 99"/>
                <a:gd name="T8" fmla="*/ 563 w 603"/>
                <a:gd name="T9" fmla="*/ 54 h 99"/>
                <a:gd name="T10" fmla="*/ 558 w 603"/>
                <a:gd name="T11" fmla="*/ 54 h 99"/>
                <a:gd name="T12" fmla="*/ 5 w 603"/>
                <a:gd name="T13" fmla="*/ 54 h 99"/>
                <a:gd name="T14" fmla="*/ 0 w 603"/>
                <a:gd name="T15" fmla="*/ 54 h 99"/>
                <a:gd name="T16" fmla="*/ 0 w 603"/>
                <a:gd name="T17" fmla="*/ 49 h 99"/>
                <a:gd name="T18" fmla="*/ 0 w 603"/>
                <a:gd name="T19" fmla="*/ 44 h 99"/>
                <a:gd name="T20" fmla="*/ 5 w 603"/>
                <a:gd name="T21" fmla="*/ 39 h 99"/>
                <a:gd name="T22" fmla="*/ 503 w 603"/>
                <a:gd name="T23" fmla="*/ 0 h 99"/>
                <a:gd name="T24" fmla="*/ 603 w 603"/>
                <a:gd name="T25" fmla="*/ 49 h 99"/>
                <a:gd name="T26" fmla="*/ 503 w 603"/>
                <a:gd name="T27" fmla="*/ 99 h 99"/>
                <a:gd name="T28" fmla="*/ 503 w 603"/>
                <a:gd name="T29" fmla="*/ 0 h 9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03"/>
                <a:gd name="T46" fmla="*/ 0 h 99"/>
                <a:gd name="T47" fmla="*/ 603 w 603"/>
                <a:gd name="T48" fmla="*/ 99 h 9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03" h="99">
                  <a:moveTo>
                    <a:pt x="5" y="39"/>
                  </a:moveTo>
                  <a:lnTo>
                    <a:pt x="558" y="39"/>
                  </a:lnTo>
                  <a:lnTo>
                    <a:pt x="563" y="44"/>
                  </a:lnTo>
                  <a:lnTo>
                    <a:pt x="568" y="49"/>
                  </a:lnTo>
                  <a:lnTo>
                    <a:pt x="563" y="54"/>
                  </a:lnTo>
                  <a:lnTo>
                    <a:pt x="558" y="54"/>
                  </a:lnTo>
                  <a:lnTo>
                    <a:pt x="5" y="54"/>
                  </a:lnTo>
                  <a:lnTo>
                    <a:pt x="0" y="54"/>
                  </a:lnTo>
                  <a:lnTo>
                    <a:pt x="0" y="49"/>
                  </a:lnTo>
                  <a:lnTo>
                    <a:pt x="0" y="44"/>
                  </a:lnTo>
                  <a:lnTo>
                    <a:pt x="5" y="39"/>
                  </a:lnTo>
                  <a:close/>
                  <a:moveTo>
                    <a:pt x="503" y="0"/>
                  </a:moveTo>
                  <a:lnTo>
                    <a:pt x="603" y="49"/>
                  </a:lnTo>
                  <a:lnTo>
                    <a:pt x="503" y="99"/>
                  </a:lnTo>
                  <a:lnTo>
                    <a:pt x="503" y="0"/>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65575" name="Freeform 39"/>
            <p:cNvSpPr>
              <a:spLocks/>
            </p:cNvSpPr>
            <p:nvPr/>
          </p:nvSpPr>
          <p:spPr bwMode="auto">
            <a:xfrm>
              <a:off x="10598" y="10015"/>
              <a:ext cx="568" cy="15"/>
            </a:xfrm>
            <a:custGeom>
              <a:avLst/>
              <a:gdLst>
                <a:gd name="T0" fmla="*/ 5 w 568"/>
                <a:gd name="T1" fmla="*/ 0 h 15"/>
                <a:gd name="T2" fmla="*/ 558 w 568"/>
                <a:gd name="T3" fmla="*/ 0 h 15"/>
                <a:gd name="T4" fmla="*/ 563 w 568"/>
                <a:gd name="T5" fmla="*/ 5 h 15"/>
                <a:gd name="T6" fmla="*/ 568 w 568"/>
                <a:gd name="T7" fmla="*/ 10 h 15"/>
                <a:gd name="T8" fmla="*/ 563 w 568"/>
                <a:gd name="T9" fmla="*/ 15 h 15"/>
                <a:gd name="T10" fmla="*/ 558 w 568"/>
                <a:gd name="T11" fmla="*/ 15 h 15"/>
                <a:gd name="T12" fmla="*/ 5 w 568"/>
                <a:gd name="T13" fmla="*/ 15 h 15"/>
                <a:gd name="T14" fmla="*/ 0 w 568"/>
                <a:gd name="T15" fmla="*/ 15 h 15"/>
                <a:gd name="T16" fmla="*/ 0 w 568"/>
                <a:gd name="T17" fmla="*/ 10 h 15"/>
                <a:gd name="T18" fmla="*/ 0 w 568"/>
                <a:gd name="T19" fmla="*/ 5 h 15"/>
                <a:gd name="T20" fmla="*/ 5 w 568"/>
                <a:gd name="T21" fmla="*/ 0 h 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8"/>
                <a:gd name="T34" fmla="*/ 0 h 15"/>
                <a:gd name="T35" fmla="*/ 568 w 568"/>
                <a:gd name="T36" fmla="*/ 15 h 1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8" h="15">
                  <a:moveTo>
                    <a:pt x="5" y="0"/>
                  </a:moveTo>
                  <a:lnTo>
                    <a:pt x="558" y="0"/>
                  </a:lnTo>
                  <a:lnTo>
                    <a:pt x="563" y="5"/>
                  </a:lnTo>
                  <a:lnTo>
                    <a:pt x="568" y="10"/>
                  </a:lnTo>
                  <a:lnTo>
                    <a:pt x="563" y="15"/>
                  </a:lnTo>
                  <a:lnTo>
                    <a:pt x="558" y="15"/>
                  </a:lnTo>
                  <a:lnTo>
                    <a:pt x="5" y="15"/>
                  </a:lnTo>
                  <a:lnTo>
                    <a:pt x="0" y="15"/>
                  </a:lnTo>
                  <a:lnTo>
                    <a:pt x="0" y="10"/>
                  </a:lnTo>
                  <a:lnTo>
                    <a:pt x="0" y="5"/>
                  </a:lnTo>
                  <a:lnTo>
                    <a:pt x="5"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576" name="Freeform 40"/>
            <p:cNvSpPr>
              <a:spLocks/>
            </p:cNvSpPr>
            <p:nvPr/>
          </p:nvSpPr>
          <p:spPr bwMode="auto">
            <a:xfrm>
              <a:off x="11101" y="9976"/>
              <a:ext cx="100" cy="99"/>
            </a:xfrm>
            <a:custGeom>
              <a:avLst/>
              <a:gdLst>
                <a:gd name="T0" fmla="*/ 0 w 100"/>
                <a:gd name="T1" fmla="*/ 0 h 99"/>
                <a:gd name="T2" fmla="*/ 100 w 100"/>
                <a:gd name="T3" fmla="*/ 49 h 99"/>
                <a:gd name="T4" fmla="*/ 0 w 100"/>
                <a:gd name="T5" fmla="*/ 99 h 99"/>
                <a:gd name="T6" fmla="*/ 0 w 100"/>
                <a:gd name="T7" fmla="*/ 0 h 99"/>
                <a:gd name="T8" fmla="*/ 0 60000 65536"/>
                <a:gd name="T9" fmla="*/ 0 60000 65536"/>
                <a:gd name="T10" fmla="*/ 0 60000 65536"/>
                <a:gd name="T11" fmla="*/ 0 60000 65536"/>
                <a:gd name="T12" fmla="*/ 0 w 100"/>
                <a:gd name="T13" fmla="*/ 0 h 99"/>
                <a:gd name="T14" fmla="*/ 100 w 100"/>
                <a:gd name="T15" fmla="*/ 99 h 99"/>
              </a:gdLst>
              <a:ahLst/>
              <a:cxnLst>
                <a:cxn ang="T8">
                  <a:pos x="T0" y="T1"/>
                </a:cxn>
                <a:cxn ang="T9">
                  <a:pos x="T2" y="T3"/>
                </a:cxn>
                <a:cxn ang="T10">
                  <a:pos x="T4" y="T5"/>
                </a:cxn>
                <a:cxn ang="T11">
                  <a:pos x="T6" y="T7"/>
                </a:cxn>
              </a:cxnLst>
              <a:rect l="T12" t="T13" r="T14" b="T15"/>
              <a:pathLst>
                <a:path w="100" h="99">
                  <a:moveTo>
                    <a:pt x="0" y="0"/>
                  </a:moveTo>
                  <a:lnTo>
                    <a:pt x="100" y="49"/>
                  </a:lnTo>
                  <a:lnTo>
                    <a:pt x="0" y="99"/>
                  </a:lnTo>
                  <a:lnTo>
                    <a:pt x="0"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577" name="Freeform 41"/>
            <p:cNvSpPr>
              <a:spLocks noEditPoints="1"/>
            </p:cNvSpPr>
            <p:nvPr/>
          </p:nvSpPr>
          <p:spPr bwMode="auto">
            <a:xfrm>
              <a:off x="8970" y="10485"/>
              <a:ext cx="896" cy="94"/>
            </a:xfrm>
            <a:custGeom>
              <a:avLst/>
              <a:gdLst>
                <a:gd name="T0" fmla="*/ 891 w 896"/>
                <a:gd name="T1" fmla="*/ 54 h 94"/>
                <a:gd name="T2" fmla="*/ 40 w 896"/>
                <a:gd name="T3" fmla="*/ 54 h 94"/>
                <a:gd name="T4" fmla="*/ 35 w 896"/>
                <a:gd name="T5" fmla="*/ 49 h 94"/>
                <a:gd name="T6" fmla="*/ 35 w 896"/>
                <a:gd name="T7" fmla="*/ 49 h 94"/>
                <a:gd name="T8" fmla="*/ 35 w 896"/>
                <a:gd name="T9" fmla="*/ 44 h 94"/>
                <a:gd name="T10" fmla="*/ 40 w 896"/>
                <a:gd name="T11" fmla="*/ 39 h 94"/>
                <a:gd name="T12" fmla="*/ 891 w 896"/>
                <a:gd name="T13" fmla="*/ 39 h 94"/>
                <a:gd name="T14" fmla="*/ 896 w 896"/>
                <a:gd name="T15" fmla="*/ 44 h 94"/>
                <a:gd name="T16" fmla="*/ 896 w 896"/>
                <a:gd name="T17" fmla="*/ 49 h 94"/>
                <a:gd name="T18" fmla="*/ 896 w 896"/>
                <a:gd name="T19" fmla="*/ 49 h 94"/>
                <a:gd name="T20" fmla="*/ 891 w 896"/>
                <a:gd name="T21" fmla="*/ 54 h 94"/>
                <a:gd name="T22" fmla="*/ 100 w 896"/>
                <a:gd name="T23" fmla="*/ 94 h 94"/>
                <a:gd name="T24" fmla="*/ 0 w 896"/>
                <a:gd name="T25" fmla="*/ 49 h 94"/>
                <a:gd name="T26" fmla="*/ 100 w 896"/>
                <a:gd name="T27" fmla="*/ 0 h 94"/>
                <a:gd name="T28" fmla="*/ 100 w 896"/>
                <a:gd name="T29" fmla="*/ 94 h 9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96"/>
                <a:gd name="T46" fmla="*/ 0 h 94"/>
                <a:gd name="T47" fmla="*/ 896 w 896"/>
                <a:gd name="T48" fmla="*/ 94 h 9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96" h="94">
                  <a:moveTo>
                    <a:pt x="891" y="54"/>
                  </a:moveTo>
                  <a:lnTo>
                    <a:pt x="40" y="54"/>
                  </a:lnTo>
                  <a:lnTo>
                    <a:pt x="35" y="49"/>
                  </a:lnTo>
                  <a:lnTo>
                    <a:pt x="35" y="44"/>
                  </a:lnTo>
                  <a:lnTo>
                    <a:pt x="40" y="39"/>
                  </a:lnTo>
                  <a:lnTo>
                    <a:pt x="891" y="39"/>
                  </a:lnTo>
                  <a:lnTo>
                    <a:pt x="896" y="44"/>
                  </a:lnTo>
                  <a:lnTo>
                    <a:pt x="896" y="49"/>
                  </a:lnTo>
                  <a:lnTo>
                    <a:pt x="891" y="54"/>
                  </a:lnTo>
                  <a:close/>
                  <a:moveTo>
                    <a:pt x="100" y="94"/>
                  </a:moveTo>
                  <a:lnTo>
                    <a:pt x="0" y="49"/>
                  </a:lnTo>
                  <a:lnTo>
                    <a:pt x="100" y="0"/>
                  </a:lnTo>
                  <a:lnTo>
                    <a:pt x="100" y="94"/>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65578" name="Freeform 42"/>
            <p:cNvSpPr>
              <a:spLocks/>
            </p:cNvSpPr>
            <p:nvPr/>
          </p:nvSpPr>
          <p:spPr bwMode="auto">
            <a:xfrm>
              <a:off x="9005" y="10524"/>
              <a:ext cx="861" cy="15"/>
            </a:xfrm>
            <a:custGeom>
              <a:avLst/>
              <a:gdLst>
                <a:gd name="T0" fmla="*/ 856 w 861"/>
                <a:gd name="T1" fmla="*/ 15 h 15"/>
                <a:gd name="T2" fmla="*/ 5 w 861"/>
                <a:gd name="T3" fmla="*/ 15 h 15"/>
                <a:gd name="T4" fmla="*/ 0 w 861"/>
                <a:gd name="T5" fmla="*/ 10 h 15"/>
                <a:gd name="T6" fmla="*/ 0 w 861"/>
                <a:gd name="T7" fmla="*/ 10 h 15"/>
                <a:gd name="T8" fmla="*/ 0 w 861"/>
                <a:gd name="T9" fmla="*/ 5 h 15"/>
                <a:gd name="T10" fmla="*/ 5 w 861"/>
                <a:gd name="T11" fmla="*/ 0 h 15"/>
                <a:gd name="T12" fmla="*/ 856 w 861"/>
                <a:gd name="T13" fmla="*/ 0 h 15"/>
                <a:gd name="T14" fmla="*/ 861 w 861"/>
                <a:gd name="T15" fmla="*/ 5 h 15"/>
                <a:gd name="T16" fmla="*/ 861 w 861"/>
                <a:gd name="T17" fmla="*/ 10 h 15"/>
                <a:gd name="T18" fmla="*/ 861 w 861"/>
                <a:gd name="T19" fmla="*/ 10 h 15"/>
                <a:gd name="T20" fmla="*/ 856 w 861"/>
                <a:gd name="T21" fmla="*/ 15 h 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61"/>
                <a:gd name="T34" fmla="*/ 0 h 15"/>
                <a:gd name="T35" fmla="*/ 861 w 861"/>
                <a:gd name="T36" fmla="*/ 15 h 1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61" h="15">
                  <a:moveTo>
                    <a:pt x="856" y="15"/>
                  </a:moveTo>
                  <a:lnTo>
                    <a:pt x="5" y="15"/>
                  </a:lnTo>
                  <a:lnTo>
                    <a:pt x="0" y="10"/>
                  </a:lnTo>
                  <a:lnTo>
                    <a:pt x="0" y="5"/>
                  </a:lnTo>
                  <a:lnTo>
                    <a:pt x="5" y="0"/>
                  </a:lnTo>
                  <a:lnTo>
                    <a:pt x="856" y="0"/>
                  </a:lnTo>
                  <a:lnTo>
                    <a:pt x="861" y="5"/>
                  </a:lnTo>
                  <a:lnTo>
                    <a:pt x="861" y="10"/>
                  </a:lnTo>
                  <a:lnTo>
                    <a:pt x="856" y="1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579" name="Freeform 43"/>
            <p:cNvSpPr>
              <a:spLocks/>
            </p:cNvSpPr>
            <p:nvPr/>
          </p:nvSpPr>
          <p:spPr bwMode="auto">
            <a:xfrm>
              <a:off x="8970" y="10485"/>
              <a:ext cx="100" cy="94"/>
            </a:xfrm>
            <a:custGeom>
              <a:avLst/>
              <a:gdLst>
                <a:gd name="T0" fmla="*/ 100 w 100"/>
                <a:gd name="T1" fmla="*/ 94 h 94"/>
                <a:gd name="T2" fmla="*/ 0 w 100"/>
                <a:gd name="T3" fmla="*/ 49 h 94"/>
                <a:gd name="T4" fmla="*/ 100 w 100"/>
                <a:gd name="T5" fmla="*/ 0 h 94"/>
                <a:gd name="T6" fmla="*/ 100 w 100"/>
                <a:gd name="T7" fmla="*/ 94 h 94"/>
                <a:gd name="T8" fmla="*/ 0 60000 65536"/>
                <a:gd name="T9" fmla="*/ 0 60000 65536"/>
                <a:gd name="T10" fmla="*/ 0 60000 65536"/>
                <a:gd name="T11" fmla="*/ 0 60000 65536"/>
                <a:gd name="T12" fmla="*/ 0 w 100"/>
                <a:gd name="T13" fmla="*/ 0 h 94"/>
                <a:gd name="T14" fmla="*/ 100 w 100"/>
                <a:gd name="T15" fmla="*/ 94 h 94"/>
              </a:gdLst>
              <a:ahLst/>
              <a:cxnLst>
                <a:cxn ang="T8">
                  <a:pos x="T0" y="T1"/>
                </a:cxn>
                <a:cxn ang="T9">
                  <a:pos x="T2" y="T3"/>
                </a:cxn>
                <a:cxn ang="T10">
                  <a:pos x="T4" y="T5"/>
                </a:cxn>
                <a:cxn ang="T11">
                  <a:pos x="T6" y="T7"/>
                </a:cxn>
              </a:cxnLst>
              <a:rect l="T12" t="T13" r="T14" b="T15"/>
              <a:pathLst>
                <a:path w="100" h="94">
                  <a:moveTo>
                    <a:pt x="100" y="94"/>
                  </a:moveTo>
                  <a:lnTo>
                    <a:pt x="0" y="49"/>
                  </a:lnTo>
                  <a:lnTo>
                    <a:pt x="100" y="0"/>
                  </a:lnTo>
                  <a:lnTo>
                    <a:pt x="100" y="9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580" name="Freeform 44"/>
            <p:cNvSpPr>
              <a:spLocks noEditPoints="1"/>
            </p:cNvSpPr>
            <p:nvPr/>
          </p:nvSpPr>
          <p:spPr bwMode="auto">
            <a:xfrm>
              <a:off x="10753" y="10272"/>
              <a:ext cx="602" cy="267"/>
            </a:xfrm>
            <a:custGeom>
              <a:avLst/>
              <a:gdLst>
                <a:gd name="T0" fmla="*/ 597 w 602"/>
                <a:gd name="T1" fmla="*/ 10 h 267"/>
                <a:gd name="T2" fmla="*/ 40 w 602"/>
                <a:gd name="T3" fmla="*/ 248 h 267"/>
                <a:gd name="T4" fmla="*/ 35 w 602"/>
                <a:gd name="T5" fmla="*/ 248 h 267"/>
                <a:gd name="T6" fmla="*/ 35 w 602"/>
                <a:gd name="T7" fmla="*/ 248 h 267"/>
                <a:gd name="T8" fmla="*/ 35 w 602"/>
                <a:gd name="T9" fmla="*/ 243 h 267"/>
                <a:gd name="T10" fmla="*/ 35 w 602"/>
                <a:gd name="T11" fmla="*/ 238 h 267"/>
                <a:gd name="T12" fmla="*/ 592 w 602"/>
                <a:gd name="T13" fmla="*/ 0 h 267"/>
                <a:gd name="T14" fmla="*/ 597 w 602"/>
                <a:gd name="T15" fmla="*/ 0 h 267"/>
                <a:gd name="T16" fmla="*/ 602 w 602"/>
                <a:gd name="T17" fmla="*/ 5 h 267"/>
                <a:gd name="T18" fmla="*/ 602 w 602"/>
                <a:gd name="T19" fmla="*/ 10 h 267"/>
                <a:gd name="T20" fmla="*/ 597 w 602"/>
                <a:gd name="T21" fmla="*/ 10 h 267"/>
                <a:gd name="T22" fmla="*/ 109 w 602"/>
                <a:gd name="T23" fmla="*/ 267 h 267"/>
                <a:gd name="T24" fmla="*/ 0 w 602"/>
                <a:gd name="T25" fmla="*/ 262 h 267"/>
                <a:gd name="T26" fmla="*/ 69 w 602"/>
                <a:gd name="T27" fmla="*/ 178 h 267"/>
                <a:gd name="T28" fmla="*/ 109 w 602"/>
                <a:gd name="T29" fmla="*/ 267 h 26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02"/>
                <a:gd name="T46" fmla="*/ 0 h 267"/>
                <a:gd name="T47" fmla="*/ 602 w 602"/>
                <a:gd name="T48" fmla="*/ 267 h 26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02" h="267">
                  <a:moveTo>
                    <a:pt x="597" y="10"/>
                  </a:moveTo>
                  <a:lnTo>
                    <a:pt x="40" y="248"/>
                  </a:lnTo>
                  <a:lnTo>
                    <a:pt x="35" y="248"/>
                  </a:lnTo>
                  <a:lnTo>
                    <a:pt x="35" y="243"/>
                  </a:lnTo>
                  <a:lnTo>
                    <a:pt x="35" y="238"/>
                  </a:lnTo>
                  <a:lnTo>
                    <a:pt x="592" y="0"/>
                  </a:lnTo>
                  <a:lnTo>
                    <a:pt x="597" y="0"/>
                  </a:lnTo>
                  <a:lnTo>
                    <a:pt x="602" y="5"/>
                  </a:lnTo>
                  <a:lnTo>
                    <a:pt x="602" y="10"/>
                  </a:lnTo>
                  <a:lnTo>
                    <a:pt x="597" y="10"/>
                  </a:lnTo>
                  <a:close/>
                  <a:moveTo>
                    <a:pt x="109" y="267"/>
                  </a:moveTo>
                  <a:lnTo>
                    <a:pt x="0" y="262"/>
                  </a:lnTo>
                  <a:lnTo>
                    <a:pt x="69" y="178"/>
                  </a:lnTo>
                  <a:lnTo>
                    <a:pt x="109" y="267"/>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65581" name="Freeform 45"/>
            <p:cNvSpPr>
              <a:spLocks/>
            </p:cNvSpPr>
            <p:nvPr/>
          </p:nvSpPr>
          <p:spPr bwMode="auto">
            <a:xfrm>
              <a:off x="10788" y="10272"/>
              <a:ext cx="567" cy="248"/>
            </a:xfrm>
            <a:custGeom>
              <a:avLst/>
              <a:gdLst>
                <a:gd name="T0" fmla="*/ 562 w 567"/>
                <a:gd name="T1" fmla="*/ 10 h 248"/>
                <a:gd name="T2" fmla="*/ 5 w 567"/>
                <a:gd name="T3" fmla="*/ 248 h 248"/>
                <a:gd name="T4" fmla="*/ 0 w 567"/>
                <a:gd name="T5" fmla="*/ 248 h 248"/>
                <a:gd name="T6" fmla="*/ 0 w 567"/>
                <a:gd name="T7" fmla="*/ 248 h 248"/>
                <a:gd name="T8" fmla="*/ 0 w 567"/>
                <a:gd name="T9" fmla="*/ 243 h 248"/>
                <a:gd name="T10" fmla="*/ 0 w 567"/>
                <a:gd name="T11" fmla="*/ 238 h 248"/>
                <a:gd name="T12" fmla="*/ 557 w 567"/>
                <a:gd name="T13" fmla="*/ 0 h 248"/>
                <a:gd name="T14" fmla="*/ 562 w 567"/>
                <a:gd name="T15" fmla="*/ 0 h 248"/>
                <a:gd name="T16" fmla="*/ 567 w 567"/>
                <a:gd name="T17" fmla="*/ 5 h 248"/>
                <a:gd name="T18" fmla="*/ 567 w 567"/>
                <a:gd name="T19" fmla="*/ 10 h 248"/>
                <a:gd name="T20" fmla="*/ 562 w 567"/>
                <a:gd name="T21" fmla="*/ 10 h 2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7"/>
                <a:gd name="T34" fmla="*/ 0 h 248"/>
                <a:gd name="T35" fmla="*/ 567 w 567"/>
                <a:gd name="T36" fmla="*/ 248 h 24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7" h="248">
                  <a:moveTo>
                    <a:pt x="562" y="10"/>
                  </a:moveTo>
                  <a:lnTo>
                    <a:pt x="5" y="248"/>
                  </a:lnTo>
                  <a:lnTo>
                    <a:pt x="0" y="248"/>
                  </a:lnTo>
                  <a:lnTo>
                    <a:pt x="0" y="243"/>
                  </a:lnTo>
                  <a:lnTo>
                    <a:pt x="0" y="238"/>
                  </a:lnTo>
                  <a:lnTo>
                    <a:pt x="557" y="0"/>
                  </a:lnTo>
                  <a:lnTo>
                    <a:pt x="562" y="0"/>
                  </a:lnTo>
                  <a:lnTo>
                    <a:pt x="567" y="5"/>
                  </a:lnTo>
                  <a:lnTo>
                    <a:pt x="567" y="10"/>
                  </a:lnTo>
                  <a:lnTo>
                    <a:pt x="562" y="1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582" name="Freeform 46"/>
            <p:cNvSpPr>
              <a:spLocks/>
            </p:cNvSpPr>
            <p:nvPr/>
          </p:nvSpPr>
          <p:spPr bwMode="auto">
            <a:xfrm>
              <a:off x="10753" y="10450"/>
              <a:ext cx="109" cy="89"/>
            </a:xfrm>
            <a:custGeom>
              <a:avLst/>
              <a:gdLst>
                <a:gd name="T0" fmla="*/ 109 w 109"/>
                <a:gd name="T1" fmla="*/ 89 h 89"/>
                <a:gd name="T2" fmla="*/ 0 w 109"/>
                <a:gd name="T3" fmla="*/ 84 h 89"/>
                <a:gd name="T4" fmla="*/ 69 w 109"/>
                <a:gd name="T5" fmla="*/ 0 h 89"/>
                <a:gd name="T6" fmla="*/ 109 w 109"/>
                <a:gd name="T7" fmla="*/ 89 h 89"/>
                <a:gd name="T8" fmla="*/ 0 60000 65536"/>
                <a:gd name="T9" fmla="*/ 0 60000 65536"/>
                <a:gd name="T10" fmla="*/ 0 60000 65536"/>
                <a:gd name="T11" fmla="*/ 0 60000 65536"/>
                <a:gd name="T12" fmla="*/ 0 w 109"/>
                <a:gd name="T13" fmla="*/ 0 h 89"/>
                <a:gd name="T14" fmla="*/ 109 w 109"/>
                <a:gd name="T15" fmla="*/ 89 h 89"/>
              </a:gdLst>
              <a:ahLst/>
              <a:cxnLst>
                <a:cxn ang="T8">
                  <a:pos x="T0" y="T1"/>
                </a:cxn>
                <a:cxn ang="T9">
                  <a:pos x="T2" y="T3"/>
                </a:cxn>
                <a:cxn ang="T10">
                  <a:pos x="T4" y="T5"/>
                </a:cxn>
                <a:cxn ang="T11">
                  <a:pos x="T6" y="T7"/>
                </a:cxn>
              </a:cxnLst>
              <a:rect l="T12" t="T13" r="T14" b="T15"/>
              <a:pathLst>
                <a:path w="109" h="89">
                  <a:moveTo>
                    <a:pt x="109" y="89"/>
                  </a:moveTo>
                  <a:lnTo>
                    <a:pt x="0" y="84"/>
                  </a:lnTo>
                  <a:lnTo>
                    <a:pt x="69" y="0"/>
                  </a:lnTo>
                  <a:lnTo>
                    <a:pt x="109" y="89"/>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583" name="Line 47"/>
            <p:cNvSpPr>
              <a:spLocks noChangeShapeType="1"/>
            </p:cNvSpPr>
            <p:nvPr/>
          </p:nvSpPr>
          <p:spPr bwMode="auto">
            <a:xfrm>
              <a:off x="9563" y="9259"/>
              <a:ext cx="1" cy="1656"/>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84" name="Freeform 48"/>
            <p:cNvSpPr>
              <a:spLocks noEditPoints="1"/>
            </p:cNvSpPr>
            <p:nvPr/>
          </p:nvSpPr>
          <p:spPr bwMode="auto">
            <a:xfrm>
              <a:off x="9727" y="9447"/>
              <a:ext cx="124" cy="128"/>
            </a:xfrm>
            <a:custGeom>
              <a:avLst/>
              <a:gdLst>
                <a:gd name="T0" fmla="*/ 65 w 124"/>
                <a:gd name="T1" fmla="*/ 14 h 128"/>
                <a:gd name="T2" fmla="*/ 90 w 124"/>
                <a:gd name="T3" fmla="*/ 39 h 128"/>
                <a:gd name="T4" fmla="*/ 124 w 124"/>
                <a:gd name="T5" fmla="*/ 49 h 128"/>
                <a:gd name="T6" fmla="*/ 119 w 124"/>
                <a:gd name="T7" fmla="*/ 54 h 128"/>
                <a:gd name="T8" fmla="*/ 95 w 124"/>
                <a:gd name="T9" fmla="*/ 49 h 128"/>
                <a:gd name="T10" fmla="*/ 70 w 124"/>
                <a:gd name="T11" fmla="*/ 29 h 128"/>
                <a:gd name="T12" fmla="*/ 50 w 124"/>
                <a:gd name="T13" fmla="*/ 29 h 128"/>
                <a:gd name="T14" fmla="*/ 20 w 124"/>
                <a:gd name="T15" fmla="*/ 54 h 128"/>
                <a:gd name="T16" fmla="*/ 0 w 124"/>
                <a:gd name="T17" fmla="*/ 59 h 128"/>
                <a:gd name="T18" fmla="*/ 35 w 124"/>
                <a:gd name="T19" fmla="*/ 34 h 128"/>
                <a:gd name="T20" fmla="*/ 60 w 124"/>
                <a:gd name="T21" fmla="*/ 0 h 128"/>
                <a:gd name="T22" fmla="*/ 15 w 124"/>
                <a:gd name="T23" fmla="*/ 89 h 128"/>
                <a:gd name="T24" fmla="*/ 15 w 124"/>
                <a:gd name="T25" fmla="*/ 59 h 128"/>
                <a:gd name="T26" fmla="*/ 45 w 124"/>
                <a:gd name="T27" fmla="*/ 64 h 128"/>
                <a:gd name="T28" fmla="*/ 55 w 124"/>
                <a:gd name="T29" fmla="*/ 69 h 128"/>
                <a:gd name="T30" fmla="*/ 50 w 124"/>
                <a:gd name="T31" fmla="*/ 89 h 128"/>
                <a:gd name="T32" fmla="*/ 55 w 124"/>
                <a:gd name="T33" fmla="*/ 113 h 128"/>
                <a:gd name="T34" fmla="*/ 45 w 124"/>
                <a:gd name="T35" fmla="*/ 103 h 128"/>
                <a:gd name="T36" fmla="*/ 25 w 124"/>
                <a:gd name="T37" fmla="*/ 118 h 128"/>
                <a:gd name="T38" fmla="*/ 15 w 124"/>
                <a:gd name="T39" fmla="*/ 103 h 128"/>
                <a:gd name="T40" fmla="*/ 25 w 124"/>
                <a:gd name="T41" fmla="*/ 103 h 128"/>
                <a:gd name="T42" fmla="*/ 45 w 124"/>
                <a:gd name="T43" fmla="*/ 69 h 128"/>
                <a:gd name="T44" fmla="*/ 25 w 124"/>
                <a:gd name="T45" fmla="*/ 103 h 128"/>
                <a:gd name="T46" fmla="*/ 75 w 124"/>
                <a:gd name="T47" fmla="*/ 39 h 128"/>
                <a:gd name="T48" fmla="*/ 45 w 124"/>
                <a:gd name="T49" fmla="*/ 49 h 128"/>
                <a:gd name="T50" fmla="*/ 35 w 124"/>
                <a:gd name="T51" fmla="*/ 49 h 128"/>
                <a:gd name="T52" fmla="*/ 70 w 124"/>
                <a:gd name="T53" fmla="*/ 49 h 128"/>
                <a:gd name="T54" fmla="*/ 65 w 124"/>
                <a:gd name="T55" fmla="*/ 128 h 128"/>
                <a:gd name="T56" fmla="*/ 70 w 124"/>
                <a:gd name="T57" fmla="*/ 94 h 128"/>
                <a:gd name="T58" fmla="*/ 65 w 124"/>
                <a:gd name="T59" fmla="*/ 59 h 128"/>
                <a:gd name="T60" fmla="*/ 100 w 124"/>
                <a:gd name="T61" fmla="*/ 64 h 128"/>
                <a:gd name="T62" fmla="*/ 110 w 124"/>
                <a:gd name="T63" fmla="*/ 69 h 128"/>
                <a:gd name="T64" fmla="*/ 105 w 124"/>
                <a:gd name="T65" fmla="*/ 103 h 128"/>
                <a:gd name="T66" fmla="*/ 95 w 124"/>
                <a:gd name="T67" fmla="*/ 118 h 128"/>
                <a:gd name="T68" fmla="*/ 80 w 124"/>
                <a:gd name="T69" fmla="*/ 108 h 128"/>
                <a:gd name="T70" fmla="*/ 90 w 124"/>
                <a:gd name="T71" fmla="*/ 108 h 128"/>
                <a:gd name="T72" fmla="*/ 100 w 124"/>
                <a:gd name="T73" fmla="*/ 103 h 128"/>
                <a:gd name="T74" fmla="*/ 100 w 124"/>
                <a:gd name="T75" fmla="*/ 69 h 128"/>
                <a:gd name="T76" fmla="*/ 75 w 124"/>
                <a:gd name="T77" fmla="*/ 89 h 128"/>
                <a:gd name="T78" fmla="*/ 75 w 124"/>
                <a:gd name="T79" fmla="*/ 118 h 12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4"/>
                <a:gd name="T121" fmla="*/ 0 h 128"/>
                <a:gd name="T122" fmla="*/ 124 w 124"/>
                <a:gd name="T123" fmla="*/ 128 h 12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4" h="128">
                  <a:moveTo>
                    <a:pt x="70" y="10"/>
                  </a:moveTo>
                  <a:lnTo>
                    <a:pt x="65" y="14"/>
                  </a:lnTo>
                  <a:lnTo>
                    <a:pt x="75" y="29"/>
                  </a:lnTo>
                  <a:lnTo>
                    <a:pt x="90" y="39"/>
                  </a:lnTo>
                  <a:lnTo>
                    <a:pt x="105" y="44"/>
                  </a:lnTo>
                  <a:lnTo>
                    <a:pt x="124" y="49"/>
                  </a:lnTo>
                  <a:lnTo>
                    <a:pt x="124" y="54"/>
                  </a:lnTo>
                  <a:lnTo>
                    <a:pt x="119" y="54"/>
                  </a:lnTo>
                  <a:lnTo>
                    <a:pt x="115" y="59"/>
                  </a:lnTo>
                  <a:lnTo>
                    <a:pt x="95" y="49"/>
                  </a:lnTo>
                  <a:lnTo>
                    <a:pt x="80" y="39"/>
                  </a:lnTo>
                  <a:lnTo>
                    <a:pt x="70" y="29"/>
                  </a:lnTo>
                  <a:lnTo>
                    <a:pt x="60" y="14"/>
                  </a:lnTo>
                  <a:lnTo>
                    <a:pt x="50" y="29"/>
                  </a:lnTo>
                  <a:lnTo>
                    <a:pt x="35" y="44"/>
                  </a:lnTo>
                  <a:lnTo>
                    <a:pt x="20" y="54"/>
                  </a:lnTo>
                  <a:lnTo>
                    <a:pt x="0" y="64"/>
                  </a:lnTo>
                  <a:lnTo>
                    <a:pt x="0" y="59"/>
                  </a:lnTo>
                  <a:lnTo>
                    <a:pt x="20" y="49"/>
                  </a:lnTo>
                  <a:lnTo>
                    <a:pt x="35" y="34"/>
                  </a:lnTo>
                  <a:lnTo>
                    <a:pt x="50" y="19"/>
                  </a:lnTo>
                  <a:lnTo>
                    <a:pt x="60" y="0"/>
                  </a:lnTo>
                  <a:lnTo>
                    <a:pt x="70" y="10"/>
                  </a:lnTo>
                  <a:close/>
                  <a:moveTo>
                    <a:pt x="15" y="89"/>
                  </a:moveTo>
                  <a:lnTo>
                    <a:pt x="15" y="79"/>
                  </a:lnTo>
                  <a:lnTo>
                    <a:pt x="15" y="59"/>
                  </a:lnTo>
                  <a:lnTo>
                    <a:pt x="25" y="64"/>
                  </a:lnTo>
                  <a:lnTo>
                    <a:pt x="45" y="64"/>
                  </a:lnTo>
                  <a:lnTo>
                    <a:pt x="50" y="59"/>
                  </a:lnTo>
                  <a:lnTo>
                    <a:pt x="55" y="69"/>
                  </a:lnTo>
                  <a:lnTo>
                    <a:pt x="50" y="69"/>
                  </a:lnTo>
                  <a:lnTo>
                    <a:pt x="50" y="89"/>
                  </a:lnTo>
                  <a:lnTo>
                    <a:pt x="50" y="103"/>
                  </a:lnTo>
                  <a:lnTo>
                    <a:pt x="55" y="113"/>
                  </a:lnTo>
                  <a:lnTo>
                    <a:pt x="45" y="113"/>
                  </a:lnTo>
                  <a:lnTo>
                    <a:pt x="45" y="103"/>
                  </a:lnTo>
                  <a:lnTo>
                    <a:pt x="25" y="103"/>
                  </a:lnTo>
                  <a:lnTo>
                    <a:pt x="25" y="118"/>
                  </a:lnTo>
                  <a:lnTo>
                    <a:pt x="15" y="118"/>
                  </a:lnTo>
                  <a:lnTo>
                    <a:pt x="15" y="103"/>
                  </a:lnTo>
                  <a:lnTo>
                    <a:pt x="15" y="89"/>
                  </a:lnTo>
                  <a:close/>
                  <a:moveTo>
                    <a:pt x="25" y="103"/>
                  </a:moveTo>
                  <a:lnTo>
                    <a:pt x="45" y="103"/>
                  </a:lnTo>
                  <a:lnTo>
                    <a:pt x="45" y="69"/>
                  </a:lnTo>
                  <a:lnTo>
                    <a:pt x="25" y="69"/>
                  </a:lnTo>
                  <a:lnTo>
                    <a:pt x="25" y="103"/>
                  </a:lnTo>
                  <a:close/>
                  <a:moveTo>
                    <a:pt x="70" y="49"/>
                  </a:moveTo>
                  <a:lnTo>
                    <a:pt x="75" y="39"/>
                  </a:lnTo>
                  <a:lnTo>
                    <a:pt x="85" y="49"/>
                  </a:lnTo>
                  <a:lnTo>
                    <a:pt x="45" y="49"/>
                  </a:lnTo>
                  <a:lnTo>
                    <a:pt x="40" y="49"/>
                  </a:lnTo>
                  <a:lnTo>
                    <a:pt x="35" y="49"/>
                  </a:lnTo>
                  <a:lnTo>
                    <a:pt x="30" y="49"/>
                  </a:lnTo>
                  <a:lnTo>
                    <a:pt x="70" y="49"/>
                  </a:lnTo>
                  <a:close/>
                  <a:moveTo>
                    <a:pt x="75" y="123"/>
                  </a:moveTo>
                  <a:lnTo>
                    <a:pt x="65" y="128"/>
                  </a:lnTo>
                  <a:lnTo>
                    <a:pt x="70" y="113"/>
                  </a:lnTo>
                  <a:lnTo>
                    <a:pt x="70" y="94"/>
                  </a:lnTo>
                  <a:lnTo>
                    <a:pt x="70" y="74"/>
                  </a:lnTo>
                  <a:lnTo>
                    <a:pt x="65" y="59"/>
                  </a:lnTo>
                  <a:lnTo>
                    <a:pt x="75" y="64"/>
                  </a:lnTo>
                  <a:lnTo>
                    <a:pt x="100" y="64"/>
                  </a:lnTo>
                  <a:lnTo>
                    <a:pt x="100" y="59"/>
                  </a:lnTo>
                  <a:lnTo>
                    <a:pt x="110" y="69"/>
                  </a:lnTo>
                  <a:lnTo>
                    <a:pt x="105" y="69"/>
                  </a:lnTo>
                  <a:lnTo>
                    <a:pt x="105" y="103"/>
                  </a:lnTo>
                  <a:lnTo>
                    <a:pt x="105" y="113"/>
                  </a:lnTo>
                  <a:lnTo>
                    <a:pt x="95" y="118"/>
                  </a:lnTo>
                  <a:lnTo>
                    <a:pt x="90" y="113"/>
                  </a:lnTo>
                  <a:lnTo>
                    <a:pt x="80" y="108"/>
                  </a:lnTo>
                  <a:lnTo>
                    <a:pt x="90" y="108"/>
                  </a:lnTo>
                  <a:lnTo>
                    <a:pt x="95" y="108"/>
                  </a:lnTo>
                  <a:lnTo>
                    <a:pt x="100" y="103"/>
                  </a:lnTo>
                  <a:lnTo>
                    <a:pt x="100" y="99"/>
                  </a:lnTo>
                  <a:lnTo>
                    <a:pt x="100" y="69"/>
                  </a:lnTo>
                  <a:lnTo>
                    <a:pt x="75" y="69"/>
                  </a:lnTo>
                  <a:lnTo>
                    <a:pt x="75" y="89"/>
                  </a:lnTo>
                  <a:lnTo>
                    <a:pt x="75" y="108"/>
                  </a:lnTo>
                  <a:lnTo>
                    <a:pt x="75" y="118"/>
                  </a:lnTo>
                  <a:lnTo>
                    <a:pt x="75" y="123"/>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65585" name="Freeform 49"/>
            <p:cNvSpPr>
              <a:spLocks noEditPoints="1"/>
            </p:cNvSpPr>
            <p:nvPr/>
          </p:nvSpPr>
          <p:spPr bwMode="auto">
            <a:xfrm>
              <a:off x="9866" y="9447"/>
              <a:ext cx="125" cy="128"/>
            </a:xfrm>
            <a:custGeom>
              <a:avLst/>
              <a:gdLst>
                <a:gd name="T0" fmla="*/ 65 w 125"/>
                <a:gd name="T1" fmla="*/ 10 h 128"/>
                <a:gd name="T2" fmla="*/ 95 w 125"/>
                <a:gd name="T3" fmla="*/ 44 h 128"/>
                <a:gd name="T4" fmla="*/ 125 w 125"/>
                <a:gd name="T5" fmla="*/ 59 h 128"/>
                <a:gd name="T6" fmla="*/ 120 w 125"/>
                <a:gd name="T7" fmla="*/ 64 h 128"/>
                <a:gd name="T8" fmla="*/ 100 w 125"/>
                <a:gd name="T9" fmla="*/ 59 h 128"/>
                <a:gd name="T10" fmla="*/ 75 w 125"/>
                <a:gd name="T11" fmla="*/ 29 h 128"/>
                <a:gd name="T12" fmla="*/ 50 w 125"/>
                <a:gd name="T13" fmla="*/ 34 h 128"/>
                <a:gd name="T14" fmla="*/ 30 w 125"/>
                <a:gd name="T15" fmla="*/ 54 h 128"/>
                <a:gd name="T16" fmla="*/ 10 w 125"/>
                <a:gd name="T17" fmla="*/ 69 h 128"/>
                <a:gd name="T18" fmla="*/ 0 w 125"/>
                <a:gd name="T19" fmla="*/ 74 h 128"/>
                <a:gd name="T20" fmla="*/ 20 w 125"/>
                <a:gd name="T21" fmla="*/ 59 h 128"/>
                <a:gd name="T22" fmla="*/ 40 w 125"/>
                <a:gd name="T23" fmla="*/ 34 h 128"/>
                <a:gd name="T24" fmla="*/ 60 w 125"/>
                <a:gd name="T25" fmla="*/ 0 h 128"/>
                <a:gd name="T26" fmla="*/ 90 w 125"/>
                <a:gd name="T27" fmla="*/ 74 h 128"/>
                <a:gd name="T28" fmla="*/ 30 w 125"/>
                <a:gd name="T29" fmla="*/ 74 h 128"/>
                <a:gd name="T30" fmla="*/ 20 w 125"/>
                <a:gd name="T31" fmla="*/ 74 h 128"/>
                <a:gd name="T32" fmla="*/ 95 w 125"/>
                <a:gd name="T33" fmla="*/ 64 h 128"/>
                <a:gd name="T34" fmla="*/ 100 w 125"/>
                <a:gd name="T35" fmla="*/ 79 h 128"/>
                <a:gd name="T36" fmla="*/ 80 w 125"/>
                <a:gd name="T37" fmla="*/ 94 h 128"/>
                <a:gd name="T38" fmla="*/ 80 w 125"/>
                <a:gd name="T39" fmla="*/ 113 h 128"/>
                <a:gd name="T40" fmla="*/ 80 w 125"/>
                <a:gd name="T41" fmla="*/ 123 h 128"/>
                <a:gd name="T42" fmla="*/ 80 w 125"/>
                <a:gd name="T43" fmla="*/ 128 h 128"/>
                <a:gd name="T44" fmla="*/ 70 w 125"/>
                <a:gd name="T45" fmla="*/ 118 h 128"/>
                <a:gd name="T46" fmla="*/ 45 w 125"/>
                <a:gd name="T47" fmla="*/ 103 h 128"/>
                <a:gd name="T48" fmla="*/ 35 w 125"/>
                <a:gd name="T49" fmla="*/ 94 h 128"/>
                <a:gd name="T50" fmla="*/ 65 w 125"/>
                <a:gd name="T51" fmla="*/ 108 h 128"/>
                <a:gd name="T52" fmla="*/ 80 w 125"/>
                <a:gd name="T53" fmla="*/ 89 h 128"/>
                <a:gd name="T54" fmla="*/ 70 w 125"/>
                <a:gd name="T55" fmla="*/ 49 h 128"/>
                <a:gd name="T56" fmla="*/ 75 w 125"/>
                <a:gd name="T57" fmla="*/ 59 h 128"/>
                <a:gd name="T58" fmla="*/ 70 w 125"/>
                <a:gd name="T59" fmla="*/ 69 h 128"/>
                <a:gd name="T60" fmla="*/ 65 w 125"/>
                <a:gd name="T61" fmla="*/ 64 h 128"/>
                <a:gd name="T62" fmla="*/ 50 w 125"/>
                <a:gd name="T63" fmla="*/ 44 h 128"/>
                <a:gd name="T64" fmla="*/ 65 w 125"/>
                <a:gd name="T65" fmla="*/ 49 h 1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5"/>
                <a:gd name="T100" fmla="*/ 0 h 128"/>
                <a:gd name="T101" fmla="*/ 125 w 125"/>
                <a:gd name="T102" fmla="*/ 128 h 1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5" h="128">
                  <a:moveTo>
                    <a:pt x="70" y="10"/>
                  </a:moveTo>
                  <a:lnTo>
                    <a:pt x="65" y="10"/>
                  </a:lnTo>
                  <a:lnTo>
                    <a:pt x="80" y="29"/>
                  </a:lnTo>
                  <a:lnTo>
                    <a:pt x="95" y="44"/>
                  </a:lnTo>
                  <a:lnTo>
                    <a:pt x="110" y="54"/>
                  </a:lnTo>
                  <a:lnTo>
                    <a:pt x="125" y="59"/>
                  </a:lnTo>
                  <a:lnTo>
                    <a:pt x="125" y="64"/>
                  </a:lnTo>
                  <a:lnTo>
                    <a:pt x="120" y="64"/>
                  </a:lnTo>
                  <a:lnTo>
                    <a:pt x="115" y="69"/>
                  </a:lnTo>
                  <a:lnTo>
                    <a:pt x="100" y="59"/>
                  </a:lnTo>
                  <a:lnTo>
                    <a:pt x="85" y="44"/>
                  </a:lnTo>
                  <a:lnTo>
                    <a:pt x="75" y="29"/>
                  </a:lnTo>
                  <a:lnTo>
                    <a:pt x="65" y="14"/>
                  </a:lnTo>
                  <a:lnTo>
                    <a:pt x="50" y="34"/>
                  </a:lnTo>
                  <a:lnTo>
                    <a:pt x="40" y="44"/>
                  </a:lnTo>
                  <a:lnTo>
                    <a:pt x="30" y="54"/>
                  </a:lnTo>
                  <a:lnTo>
                    <a:pt x="20" y="64"/>
                  </a:lnTo>
                  <a:lnTo>
                    <a:pt x="10" y="69"/>
                  </a:lnTo>
                  <a:lnTo>
                    <a:pt x="0" y="74"/>
                  </a:lnTo>
                  <a:lnTo>
                    <a:pt x="10" y="64"/>
                  </a:lnTo>
                  <a:lnTo>
                    <a:pt x="20" y="59"/>
                  </a:lnTo>
                  <a:lnTo>
                    <a:pt x="30" y="49"/>
                  </a:lnTo>
                  <a:lnTo>
                    <a:pt x="40" y="34"/>
                  </a:lnTo>
                  <a:lnTo>
                    <a:pt x="50" y="19"/>
                  </a:lnTo>
                  <a:lnTo>
                    <a:pt x="60" y="0"/>
                  </a:lnTo>
                  <a:lnTo>
                    <a:pt x="70" y="10"/>
                  </a:lnTo>
                  <a:close/>
                  <a:moveTo>
                    <a:pt x="90" y="74"/>
                  </a:moveTo>
                  <a:lnTo>
                    <a:pt x="35" y="74"/>
                  </a:lnTo>
                  <a:lnTo>
                    <a:pt x="30" y="74"/>
                  </a:lnTo>
                  <a:lnTo>
                    <a:pt x="25" y="79"/>
                  </a:lnTo>
                  <a:lnTo>
                    <a:pt x="20" y="74"/>
                  </a:lnTo>
                  <a:lnTo>
                    <a:pt x="90" y="74"/>
                  </a:lnTo>
                  <a:lnTo>
                    <a:pt x="95" y="64"/>
                  </a:lnTo>
                  <a:lnTo>
                    <a:pt x="105" y="74"/>
                  </a:lnTo>
                  <a:lnTo>
                    <a:pt x="100" y="79"/>
                  </a:lnTo>
                  <a:lnTo>
                    <a:pt x="90" y="84"/>
                  </a:lnTo>
                  <a:lnTo>
                    <a:pt x="80" y="94"/>
                  </a:lnTo>
                  <a:lnTo>
                    <a:pt x="70" y="108"/>
                  </a:lnTo>
                  <a:lnTo>
                    <a:pt x="80" y="113"/>
                  </a:lnTo>
                  <a:lnTo>
                    <a:pt x="80" y="118"/>
                  </a:lnTo>
                  <a:lnTo>
                    <a:pt x="80" y="123"/>
                  </a:lnTo>
                  <a:lnTo>
                    <a:pt x="80" y="128"/>
                  </a:lnTo>
                  <a:lnTo>
                    <a:pt x="75" y="123"/>
                  </a:lnTo>
                  <a:lnTo>
                    <a:pt x="70" y="118"/>
                  </a:lnTo>
                  <a:lnTo>
                    <a:pt x="60" y="108"/>
                  </a:lnTo>
                  <a:lnTo>
                    <a:pt x="45" y="103"/>
                  </a:lnTo>
                  <a:lnTo>
                    <a:pt x="35" y="99"/>
                  </a:lnTo>
                  <a:lnTo>
                    <a:pt x="35" y="94"/>
                  </a:lnTo>
                  <a:lnTo>
                    <a:pt x="50" y="99"/>
                  </a:lnTo>
                  <a:lnTo>
                    <a:pt x="65" y="108"/>
                  </a:lnTo>
                  <a:lnTo>
                    <a:pt x="70" y="99"/>
                  </a:lnTo>
                  <a:lnTo>
                    <a:pt x="80" y="89"/>
                  </a:lnTo>
                  <a:lnTo>
                    <a:pt x="90" y="74"/>
                  </a:lnTo>
                  <a:close/>
                  <a:moveTo>
                    <a:pt x="70" y="49"/>
                  </a:moveTo>
                  <a:lnTo>
                    <a:pt x="75" y="54"/>
                  </a:lnTo>
                  <a:lnTo>
                    <a:pt x="75" y="59"/>
                  </a:lnTo>
                  <a:lnTo>
                    <a:pt x="70" y="64"/>
                  </a:lnTo>
                  <a:lnTo>
                    <a:pt x="70" y="69"/>
                  </a:lnTo>
                  <a:lnTo>
                    <a:pt x="65" y="69"/>
                  </a:lnTo>
                  <a:lnTo>
                    <a:pt x="65" y="64"/>
                  </a:lnTo>
                  <a:lnTo>
                    <a:pt x="60" y="54"/>
                  </a:lnTo>
                  <a:lnTo>
                    <a:pt x="50" y="44"/>
                  </a:lnTo>
                  <a:lnTo>
                    <a:pt x="50" y="39"/>
                  </a:lnTo>
                  <a:lnTo>
                    <a:pt x="65" y="49"/>
                  </a:lnTo>
                  <a:lnTo>
                    <a:pt x="70" y="49"/>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65586" name="Freeform 50"/>
            <p:cNvSpPr>
              <a:spLocks noEditPoints="1"/>
            </p:cNvSpPr>
            <p:nvPr/>
          </p:nvSpPr>
          <p:spPr bwMode="auto">
            <a:xfrm>
              <a:off x="10006" y="9452"/>
              <a:ext cx="129" cy="123"/>
            </a:xfrm>
            <a:custGeom>
              <a:avLst/>
              <a:gdLst>
                <a:gd name="T0" fmla="*/ 35 w 129"/>
                <a:gd name="T1" fmla="*/ 118 h 123"/>
                <a:gd name="T2" fmla="*/ 25 w 129"/>
                <a:gd name="T3" fmla="*/ 123 h 123"/>
                <a:gd name="T4" fmla="*/ 25 w 129"/>
                <a:gd name="T5" fmla="*/ 108 h 123"/>
                <a:gd name="T6" fmla="*/ 25 w 129"/>
                <a:gd name="T7" fmla="*/ 89 h 123"/>
                <a:gd name="T8" fmla="*/ 25 w 129"/>
                <a:gd name="T9" fmla="*/ 59 h 123"/>
                <a:gd name="T10" fmla="*/ 15 w 129"/>
                <a:gd name="T11" fmla="*/ 69 h 123"/>
                <a:gd name="T12" fmla="*/ 0 w 129"/>
                <a:gd name="T13" fmla="*/ 79 h 123"/>
                <a:gd name="T14" fmla="*/ 0 w 129"/>
                <a:gd name="T15" fmla="*/ 79 h 123"/>
                <a:gd name="T16" fmla="*/ 15 w 129"/>
                <a:gd name="T17" fmla="*/ 64 h 123"/>
                <a:gd name="T18" fmla="*/ 25 w 129"/>
                <a:gd name="T19" fmla="*/ 49 h 123"/>
                <a:gd name="T20" fmla="*/ 35 w 129"/>
                <a:gd name="T21" fmla="*/ 34 h 123"/>
                <a:gd name="T22" fmla="*/ 40 w 129"/>
                <a:gd name="T23" fmla="*/ 24 h 123"/>
                <a:gd name="T24" fmla="*/ 50 w 129"/>
                <a:gd name="T25" fmla="*/ 34 h 123"/>
                <a:gd name="T26" fmla="*/ 45 w 129"/>
                <a:gd name="T27" fmla="*/ 34 h 123"/>
                <a:gd name="T28" fmla="*/ 40 w 129"/>
                <a:gd name="T29" fmla="*/ 39 h 123"/>
                <a:gd name="T30" fmla="*/ 35 w 129"/>
                <a:gd name="T31" fmla="*/ 44 h 123"/>
                <a:gd name="T32" fmla="*/ 30 w 129"/>
                <a:gd name="T33" fmla="*/ 49 h 123"/>
                <a:gd name="T34" fmla="*/ 40 w 129"/>
                <a:gd name="T35" fmla="*/ 54 h 123"/>
                <a:gd name="T36" fmla="*/ 35 w 129"/>
                <a:gd name="T37" fmla="*/ 59 h 123"/>
                <a:gd name="T38" fmla="*/ 35 w 129"/>
                <a:gd name="T39" fmla="*/ 118 h 123"/>
                <a:gd name="T40" fmla="*/ 45 w 129"/>
                <a:gd name="T41" fmla="*/ 9 h 123"/>
                <a:gd name="T42" fmla="*/ 40 w 129"/>
                <a:gd name="T43" fmla="*/ 9 h 123"/>
                <a:gd name="T44" fmla="*/ 30 w 129"/>
                <a:gd name="T45" fmla="*/ 14 h 123"/>
                <a:gd name="T46" fmla="*/ 20 w 129"/>
                <a:gd name="T47" fmla="*/ 24 h 123"/>
                <a:gd name="T48" fmla="*/ 5 w 129"/>
                <a:gd name="T49" fmla="*/ 39 h 123"/>
                <a:gd name="T50" fmla="*/ 0 w 129"/>
                <a:gd name="T51" fmla="*/ 34 h 123"/>
                <a:gd name="T52" fmla="*/ 10 w 129"/>
                <a:gd name="T53" fmla="*/ 29 h 123"/>
                <a:gd name="T54" fmla="*/ 20 w 129"/>
                <a:gd name="T55" fmla="*/ 19 h 123"/>
                <a:gd name="T56" fmla="*/ 30 w 129"/>
                <a:gd name="T57" fmla="*/ 5 h 123"/>
                <a:gd name="T58" fmla="*/ 35 w 129"/>
                <a:gd name="T59" fmla="*/ 0 h 123"/>
                <a:gd name="T60" fmla="*/ 45 w 129"/>
                <a:gd name="T61" fmla="*/ 9 h 123"/>
                <a:gd name="T62" fmla="*/ 80 w 129"/>
                <a:gd name="T63" fmla="*/ 113 h 123"/>
                <a:gd name="T64" fmla="*/ 84 w 129"/>
                <a:gd name="T65" fmla="*/ 108 h 123"/>
                <a:gd name="T66" fmla="*/ 84 w 129"/>
                <a:gd name="T67" fmla="*/ 108 h 123"/>
                <a:gd name="T68" fmla="*/ 84 w 129"/>
                <a:gd name="T69" fmla="*/ 44 h 123"/>
                <a:gd name="T70" fmla="*/ 60 w 129"/>
                <a:gd name="T71" fmla="*/ 44 h 123"/>
                <a:gd name="T72" fmla="*/ 55 w 129"/>
                <a:gd name="T73" fmla="*/ 44 h 123"/>
                <a:gd name="T74" fmla="*/ 50 w 129"/>
                <a:gd name="T75" fmla="*/ 44 h 123"/>
                <a:gd name="T76" fmla="*/ 45 w 129"/>
                <a:gd name="T77" fmla="*/ 44 h 123"/>
                <a:gd name="T78" fmla="*/ 109 w 129"/>
                <a:gd name="T79" fmla="*/ 44 h 123"/>
                <a:gd name="T80" fmla="*/ 114 w 129"/>
                <a:gd name="T81" fmla="*/ 34 h 123"/>
                <a:gd name="T82" fmla="*/ 129 w 129"/>
                <a:gd name="T83" fmla="*/ 44 h 123"/>
                <a:gd name="T84" fmla="*/ 94 w 129"/>
                <a:gd name="T85" fmla="*/ 44 h 123"/>
                <a:gd name="T86" fmla="*/ 94 w 129"/>
                <a:gd name="T87" fmla="*/ 113 h 123"/>
                <a:gd name="T88" fmla="*/ 94 w 129"/>
                <a:gd name="T89" fmla="*/ 113 h 123"/>
                <a:gd name="T90" fmla="*/ 89 w 129"/>
                <a:gd name="T91" fmla="*/ 118 h 123"/>
                <a:gd name="T92" fmla="*/ 89 w 129"/>
                <a:gd name="T93" fmla="*/ 123 h 123"/>
                <a:gd name="T94" fmla="*/ 80 w 129"/>
                <a:gd name="T95" fmla="*/ 123 h 123"/>
                <a:gd name="T96" fmla="*/ 75 w 129"/>
                <a:gd name="T97" fmla="*/ 118 h 123"/>
                <a:gd name="T98" fmla="*/ 60 w 129"/>
                <a:gd name="T99" fmla="*/ 113 h 123"/>
                <a:gd name="T100" fmla="*/ 60 w 129"/>
                <a:gd name="T101" fmla="*/ 108 h 123"/>
                <a:gd name="T102" fmla="*/ 75 w 129"/>
                <a:gd name="T103" fmla="*/ 113 h 123"/>
                <a:gd name="T104" fmla="*/ 80 w 129"/>
                <a:gd name="T105" fmla="*/ 113 h 123"/>
                <a:gd name="T106" fmla="*/ 99 w 129"/>
                <a:gd name="T107" fmla="*/ 9 h 123"/>
                <a:gd name="T108" fmla="*/ 109 w 129"/>
                <a:gd name="T109" fmla="*/ 5 h 123"/>
                <a:gd name="T110" fmla="*/ 119 w 129"/>
                <a:gd name="T111" fmla="*/ 9 h 123"/>
                <a:gd name="T112" fmla="*/ 70 w 129"/>
                <a:gd name="T113" fmla="*/ 9 h 123"/>
                <a:gd name="T114" fmla="*/ 65 w 129"/>
                <a:gd name="T115" fmla="*/ 14 h 123"/>
                <a:gd name="T116" fmla="*/ 60 w 129"/>
                <a:gd name="T117" fmla="*/ 14 h 123"/>
                <a:gd name="T118" fmla="*/ 55 w 129"/>
                <a:gd name="T119" fmla="*/ 9 h 123"/>
                <a:gd name="T120" fmla="*/ 99 w 129"/>
                <a:gd name="T121" fmla="*/ 9 h 12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29"/>
                <a:gd name="T184" fmla="*/ 0 h 123"/>
                <a:gd name="T185" fmla="*/ 129 w 129"/>
                <a:gd name="T186" fmla="*/ 123 h 12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29" h="123">
                  <a:moveTo>
                    <a:pt x="35" y="118"/>
                  </a:moveTo>
                  <a:lnTo>
                    <a:pt x="25" y="123"/>
                  </a:lnTo>
                  <a:lnTo>
                    <a:pt x="25" y="108"/>
                  </a:lnTo>
                  <a:lnTo>
                    <a:pt x="25" y="89"/>
                  </a:lnTo>
                  <a:lnTo>
                    <a:pt x="25" y="59"/>
                  </a:lnTo>
                  <a:lnTo>
                    <a:pt x="15" y="69"/>
                  </a:lnTo>
                  <a:lnTo>
                    <a:pt x="0" y="79"/>
                  </a:lnTo>
                  <a:lnTo>
                    <a:pt x="15" y="64"/>
                  </a:lnTo>
                  <a:lnTo>
                    <a:pt x="25" y="49"/>
                  </a:lnTo>
                  <a:lnTo>
                    <a:pt x="35" y="34"/>
                  </a:lnTo>
                  <a:lnTo>
                    <a:pt x="40" y="24"/>
                  </a:lnTo>
                  <a:lnTo>
                    <a:pt x="50" y="34"/>
                  </a:lnTo>
                  <a:lnTo>
                    <a:pt x="45" y="34"/>
                  </a:lnTo>
                  <a:lnTo>
                    <a:pt x="40" y="39"/>
                  </a:lnTo>
                  <a:lnTo>
                    <a:pt x="35" y="44"/>
                  </a:lnTo>
                  <a:lnTo>
                    <a:pt x="30" y="49"/>
                  </a:lnTo>
                  <a:lnTo>
                    <a:pt x="40" y="54"/>
                  </a:lnTo>
                  <a:lnTo>
                    <a:pt x="35" y="59"/>
                  </a:lnTo>
                  <a:lnTo>
                    <a:pt x="35" y="118"/>
                  </a:lnTo>
                  <a:close/>
                  <a:moveTo>
                    <a:pt x="45" y="9"/>
                  </a:moveTo>
                  <a:lnTo>
                    <a:pt x="40" y="9"/>
                  </a:lnTo>
                  <a:lnTo>
                    <a:pt x="30" y="14"/>
                  </a:lnTo>
                  <a:lnTo>
                    <a:pt x="20" y="24"/>
                  </a:lnTo>
                  <a:lnTo>
                    <a:pt x="5" y="39"/>
                  </a:lnTo>
                  <a:lnTo>
                    <a:pt x="0" y="34"/>
                  </a:lnTo>
                  <a:lnTo>
                    <a:pt x="10" y="29"/>
                  </a:lnTo>
                  <a:lnTo>
                    <a:pt x="20" y="19"/>
                  </a:lnTo>
                  <a:lnTo>
                    <a:pt x="30" y="5"/>
                  </a:lnTo>
                  <a:lnTo>
                    <a:pt x="35" y="0"/>
                  </a:lnTo>
                  <a:lnTo>
                    <a:pt x="45" y="9"/>
                  </a:lnTo>
                  <a:close/>
                  <a:moveTo>
                    <a:pt x="80" y="113"/>
                  </a:moveTo>
                  <a:lnTo>
                    <a:pt x="84" y="108"/>
                  </a:lnTo>
                  <a:lnTo>
                    <a:pt x="84" y="44"/>
                  </a:lnTo>
                  <a:lnTo>
                    <a:pt x="60" y="44"/>
                  </a:lnTo>
                  <a:lnTo>
                    <a:pt x="55" y="44"/>
                  </a:lnTo>
                  <a:lnTo>
                    <a:pt x="50" y="44"/>
                  </a:lnTo>
                  <a:lnTo>
                    <a:pt x="45" y="44"/>
                  </a:lnTo>
                  <a:lnTo>
                    <a:pt x="109" y="44"/>
                  </a:lnTo>
                  <a:lnTo>
                    <a:pt x="114" y="34"/>
                  </a:lnTo>
                  <a:lnTo>
                    <a:pt x="129" y="44"/>
                  </a:lnTo>
                  <a:lnTo>
                    <a:pt x="94" y="44"/>
                  </a:lnTo>
                  <a:lnTo>
                    <a:pt x="94" y="113"/>
                  </a:lnTo>
                  <a:lnTo>
                    <a:pt x="89" y="118"/>
                  </a:lnTo>
                  <a:lnTo>
                    <a:pt x="89" y="123"/>
                  </a:lnTo>
                  <a:lnTo>
                    <a:pt x="80" y="123"/>
                  </a:lnTo>
                  <a:lnTo>
                    <a:pt x="75" y="118"/>
                  </a:lnTo>
                  <a:lnTo>
                    <a:pt x="60" y="113"/>
                  </a:lnTo>
                  <a:lnTo>
                    <a:pt x="60" y="108"/>
                  </a:lnTo>
                  <a:lnTo>
                    <a:pt x="75" y="113"/>
                  </a:lnTo>
                  <a:lnTo>
                    <a:pt x="80" y="113"/>
                  </a:lnTo>
                  <a:close/>
                  <a:moveTo>
                    <a:pt x="99" y="9"/>
                  </a:moveTo>
                  <a:lnTo>
                    <a:pt x="109" y="5"/>
                  </a:lnTo>
                  <a:lnTo>
                    <a:pt x="119" y="9"/>
                  </a:lnTo>
                  <a:lnTo>
                    <a:pt x="70" y="9"/>
                  </a:lnTo>
                  <a:lnTo>
                    <a:pt x="65" y="14"/>
                  </a:lnTo>
                  <a:lnTo>
                    <a:pt x="60" y="14"/>
                  </a:lnTo>
                  <a:lnTo>
                    <a:pt x="55" y="9"/>
                  </a:lnTo>
                  <a:lnTo>
                    <a:pt x="99" y="9"/>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65587" name="Freeform 51"/>
            <p:cNvSpPr>
              <a:spLocks noEditPoints="1"/>
            </p:cNvSpPr>
            <p:nvPr/>
          </p:nvSpPr>
          <p:spPr bwMode="auto">
            <a:xfrm>
              <a:off x="10150" y="9452"/>
              <a:ext cx="125" cy="123"/>
            </a:xfrm>
            <a:custGeom>
              <a:avLst/>
              <a:gdLst>
                <a:gd name="T0" fmla="*/ 20 w 125"/>
                <a:gd name="T1" fmla="*/ 14 h 123"/>
                <a:gd name="T2" fmla="*/ 30 w 125"/>
                <a:gd name="T3" fmla="*/ 5 h 123"/>
                <a:gd name="T4" fmla="*/ 100 w 125"/>
                <a:gd name="T5" fmla="*/ 0 h 123"/>
                <a:gd name="T6" fmla="*/ 100 w 125"/>
                <a:gd name="T7" fmla="*/ 14 h 123"/>
                <a:gd name="T8" fmla="*/ 100 w 125"/>
                <a:gd name="T9" fmla="*/ 49 h 123"/>
                <a:gd name="T10" fmla="*/ 95 w 125"/>
                <a:gd name="T11" fmla="*/ 44 h 123"/>
                <a:gd name="T12" fmla="*/ 80 w 125"/>
                <a:gd name="T13" fmla="*/ 59 h 123"/>
                <a:gd name="T14" fmla="*/ 105 w 125"/>
                <a:gd name="T15" fmla="*/ 69 h 123"/>
                <a:gd name="T16" fmla="*/ 125 w 125"/>
                <a:gd name="T17" fmla="*/ 74 h 123"/>
                <a:gd name="T18" fmla="*/ 115 w 125"/>
                <a:gd name="T19" fmla="*/ 84 h 123"/>
                <a:gd name="T20" fmla="*/ 90 w 125"/>
                <a:gd name="T21" fmla="*/ 69 h 123"/>
                <a:gd name="T22" fmla="*/ 70 w 125"/>
                <a:gd name="T23" fmla="*/ 44 h 123"/>
                <a:gd name="T24" fmla="*/ 50 w 125"/>
                <a:gd name="T25" fmla="*/ 59 h 123"/>
                <a:gd name="T26" fmla="*/ 55 w 125"/>
                <a:gd name="T27" fmla="*/ 74 h 123"/>
                <a:gd name="T28" fmla="*/ 45 w 125"/>
                <a:gd name="T29" fmla="*/ 89 h 123"/>
                <a:gd name="T30" fmla="*/ 35 w 125"/>
                <a:gd name="T31" fmla="*/ 108 h 123"/>
                <a:gd name="T32" fmla="*/ 0 w 125"/>
                <a:gd name="T33" fmla="*/ 123 h 123"/>
                <a:gd name="T34" fmla="*/ 20 w 125"/>
                <a:gd name="T35" fmla="*/ 113 h 123"/>
                <a:gd name="T36" fmla="*/ 35 w 125"/>
                <a:gd name="T37" fmla="*/ 94 h 123"/>
                <a:gd name="T38" fmla="*/ 40 w 125"/>
                <a:gd name="T39" fmla="*/ 69 h 123"/>
                <a:gd name="T40" fmla="*/ 0 w 125"/>
                <a:gd name="T41" fmla="*/ 89 h 123"/>
                <a:gd name="T42" fmla="*/ 20 w 125"/>
                <a:gd name="T43" fmla="*/ 74 h 123"/>
                <a:gd name="T44" fmla="*/ 50 w 125"/>
                <a:gd name="T45" fmla="*/ 44 h 123"/>
                <a:gd name="T46" fmla="*/ 30 w 125"/>
                <a:gd name="T47" fmla="*/ 49 h 123"/>
                <a:gd name="T48" fmla="*/ 20 w 125"/>
                <a:gd name="T49" fmla="*/ 39 h 123"/>
                <a:gd name="T50" fmla="*/ 30 w 125"/>
                <a:gd name="T51" fmla="*/ 24 h 123"/>
                <a:gd name="T52" fmla="*/ 55 w 125"/>
                <a:gd name="T53" fmla="*/ 9 h 123"/>
                <a:gd name="T54" fmla="*/ 30 w 125"/>
                <a:gd name="T55" fmla="*/ 24 h 123"/>
                <a:gd name="T56" fmla="*/ 55 w 125"/>
                <a:gd name="T57" fmla="*/ 44 h 123"/>
                <a:gd name="T58" fmla="*/ 30 w 125"/>
                <a:gd name="T59" fmla="*/ 29 h 123"/>
                <a:gd name="T60" fmla="*/ 65 w 125"/>
                <a:gd name="T61" fmla="*/ 24 h 123"/>
                <a:gd name="T62" fmla="*/ 95 w 125"/>
                <a:gd name="T63" fmla="*/ 9 h 123"/>
                <a:gd name="T64" fmla="*/ 65 w 125"/>
                <a:gd name="T65" fmla="*/ 24 h 123"/>
                <a:gd name="T66" fmla="*/ 95 w 125"/>
                <a:gd name="T67" fmla="*/ 44 h 123"/>
                <a:gd name="T68" fmla="*/ 65 w 125"/>
                <a:gd name="T69" fmla="*/ 29 h 123"/>
                <a:gd name="T70" fmla="*/ 75 w 125"/>
                <a:gd name="T71" fmla="*/ 94 h 123"/>
                <a:gd name="T72" fmla="*/ 75 w 125"/>
                <a:gd name="T73" fmla="*/ 69 h 123"/>
                <a:gd name="T74" fmla="*/ 85 w 125"/>
                <a:gd name="T75" fmla="*/ 74 h 123"/>
                <a:gd name="T76" fmla="*/ 85 w 125"/>
                <a:gd name="T77" fmla="*/ 123 h 123"/>
                <a:gd name="T78" fmla="*/ 75 w 125"/>
                <a:gd name="T79" fmla="*/ 108 h 12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5"/>
                <a:gd name="T121" fmla="*/ 0 h 123"/>
                <a:gd name="T122" fmla="*/ 125 w 125"/>
                <a:gd name="T123" fmla="*/ 123 h 12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5" h="123">
                  <a:moveTo>
                    <a:pt x="20" y="29"/>
                  </a:moveTo>
                  <a:lnTo>
                    <a:pt x="20" y="14"/>
                  </a:lnTo>
                  <a:lnTo>
                    <a:pt x="20" y="0"/>
                  </a:lnTo>
                  <a:lnTo>
                    <a:pt x="30" y="5"/>
                  </a:lnTo>
                  <a:lnTo>
                    <a:pt x="95" y="5"/>
                  </a:lnTo>
                  <a:lnTo>
                    <a:pt x="100" y="0"/>
                  </a:lnTo>
                  <a:lnTo>
                    <a:pt x="105" y="9"/>
                  </a:lnTo>
                  <a:lnTo>
                    <a:pt x="100" y="14"/>
                  </a:lnTo>
                  <a:lnTo>
                    <a:pt x="100" y="34"/>
                  </a:lnTo>
                  <a:lnTo>
                    <a:pt x="100" y="49"/>
                  </a:lnTo>
                  <a:lnTo>
                    <a:pt x="95" y="54"/>
                  </a:lnTo>
                  <a:lnTo>
                    <a:pt x="95" y="44"/>
                  </a:lnTo>
                  <a:lnTo>
                    <a:pt x="70" y="44"/>
                  </a:lnTo>
                  <a:lnTo>
                    <a:pt x="80" y="59"/>
                  </a:lnTo>
                  <a:lnTo>
                    <a:pt x="95" y="64"/>
                  </a:lnTo>
                  <a:lnTo>
                    <a:pt x="105" y="69"/>
                  </a:lnTo>
                  <a:lnTo>
                    <a:pt x="125" y="74"/>
                  </a:lnTo>
                  <a:lnTo>
                    <a:pt x="120" y="79"/>
                  </a:lnTo>
                  <a:lnTo>
                    <a:pt x="115" y="84"/>
                  </a:lnTo>
                  <a:lnTo>
                    <a:pt x="100" y="79"/>
                  </a:lnTo>
                  <a:lnTo>
                    <a:pt x="90" y="69"/>
                  </a:lnTo>
                  <a:lnTo>
                    <a:pt x="80" y="59"/>
                  </a:lnTo>
                  <a:lnTo>
                    <a:pt x="70" y="44"/>
                  </a:lnTo>
                  <a:lnTo>
                    <a:pt x="60" y="44"/>
                  </a:lnTo>
                  <a:lnTo>
                    <a:pt x="50" y="59"/>
                  </a:lnTo>
                  <a:lnTo>
                    <a:pt x="45" y="69"/>
                  </a:lnTo>
                  <a:lnTo>
                    <a:pt x="55" y="74"/>
                  </a:lnTo>
                  <a:lnTo>
                    <a:pt x="50" y="74"/>
                  </a:lnTo>
                  <a:lnTo>
                    <a:pt x="45" y="89"/>
                  </a:lnTo>
                  <a:lnTo>
                    <a:pt x="40" y="103"/>
                  </a:lnTo>
                  <a:lnTo>
                    <a:pt x="35" y="108"/>
                  </a:lnTo>
                  <a:lnTo>
                    <a:pt x="20" y="118"/>
                  </a:lnTo>
                  <a:lnTo>
                    <a:pt x="0" y="123"/>
                  </a:lnTo>
                  <a:lnTo>
                    <a:pt x="20" y="113"/>
                  </a:lnTo>
                  <a:lnTo>
                    <a:pt x="30" y="103"/>
                  </a:lnTo>
                  <a:lnTo>
                    <a:pt x="35" y="94"/>
                  </a:lnTo>
                  <a:lnTo>
                    <a:pt x="40" y="84"/>
                  </a:lnTo>
                  <a:lnTo>
                    <a:pt x="40" y="69"/>
                  </a:lnTo>
                  <a:lnTo>
                    <a:pt x="25" y="79"/>
                  </a:lnTo>
                  <a:lnTo>
                    <a:pt x="0" y="89"/>
                  </a:lnTo>
                  <a:lnTo>
                    <a:pt x="0" y="84"/>
                  </a:lnTo>
                  <a:lnTo>
                    <a:pt x="20" y="74"/>
                  </a:lnTo>
                  <a:lnTo>
                    <a:pt x="35" y="64"/>
                  </a:lnTo>
                  <a:lnTo>
                    <a:pt x="50" y="44"/>
                  </a:lnTo>
                  <a:lnTo>
                    <a:pt x="30" y="44"/>
                  </a:lnTo>
                  <a:lnTo>
                    <a:pt x="30" y="49"/>
                  </a:lnTo>
                  <a:lnTo>
                    <a:pt x="20" y="54"/>
                  </a:lnTo>
                  <a:lnTo>
                    <a:pt x="20" y="39"/>
                  </a:lnTo>
                  <a:lnTo>
                    <a:pt x="20" y="29"/>
                  </a:lnTo>
                  <a:close/>
                  <a:moveTo>
                    <a:pt x="30" y="24"/>
                  </a:moveTo>
                  <a:lnTo>
                    <a:pt x="55" y="24"/>
                  </a:lnTo>
                  <a:lnTo>
                    <a:pt x="55" y="9"/>
                  </a:lnTo>
                  <a:lnTo>
                    <a:pt x="30" y="9"/>
                  </a:lnTo>
                  <a:lnTo>
                    <a:pt x="30" y="24"/>
                  </a:lnTo>
                  <a:close/>
                  <a:moveTo>
                    <a:pt x="30" y="44"/>
                  </a:moveTo>
                  <a:lnTo>
                    <a:pt x="55" y="44"/>
                  </a:lnTo>
                  <a:lnTo>
                    <a:pt x="55" y="29"/>
                  </a:lnTo>
                  <a:lnTo>
                    <a:pt x="30" y="29"/>
                  </a:lnTo>
                  <a:lnTo>
                    <a:pt x="30" y="44"/>
                  </a:lnTo>
                  <a:close/>
                  <a:moveTo>
                    <a:pt x="65" y="24"/>
                  </a:moveTo>
                  <a:lnTo>
                    <a:pt x="95" y="24"/>
                  </a:lnTo>
                  <a:lnTo>
                    <a:pt x="95" y="9"/>
                  </a:lnTo>
                  <a:lnTo>
                    <a:pt x="65" y="9"/>
                  </a:lnTo>
                  <a:lnTo>
                    <a:pt x="65" y="24"/>
                  </a:lnTo>
                  <a:close/>
                  <a:moveTo>
                    <a:pt x="65" y="44"/>
                  </a:moveTo>
                  <a:lnTo>
                    <a:pt x="95" y="44"/>
                  </a:lnTo>
                  <a:lnTo>
                    <a:pt x="95" y="29"/>
                  </a:lnTo>
                  <a:lnTo>
                    <a:pt x="65" y="29"/>
                  </a:lnTo>
                  <a:lnTo>
                    <a:pt x="65" y="44"/>
                  </a:lnTo>
                  <a:close/>
                  <a:moveTo>
                    <a:pt x="75" y="94"/>
                  </a:moveTo>
                  <a:lnTo>
                    <a:pt x="75" y="79"/>
                  </a:lnTo>
                  <a:lnTo>
                    <a:pt x="75" y="69"/>
                  </a:lnTo>
                  <a:lnTo>
                    <a:pt x="90" y="74"/>
                  </a:lnTo>
                  <a:lnTo>
                    <a:pt x="85" y="74"/>
                  </a:lnTo>
                  <a:lnTo>
                    <a:pt x="85" y="103"/>
                  </a:lnTo>
                  <a:lnTo>
                    <a:pt x="85" y="123"/>
                  </a:lnTo>
                  <a:lnTo>
                    <a:pt x="75" y="123"/>
                  </a:lnTo>
                  <a:lnTo>
                    <a:pt x="75" y="108"/>
                  </a:lnTo>
                  <a:lnTo>
                    <a:pt x="75" y="94"/>
                  </a:lnTo>
                  <a:close/>
                </a:path>
              </a:pathLst>
            </a:custGeom>
            <a:solidFill>
              <a:srgbClr val="000000"/>
            </a:solidFill>
            <a:ln w="0">
              <a:solidFill>
                <a:srgbClr val="000000"/>
              </a:solidFill>
              <a:prstDash val="solid"/>
              <a:round/>
              <a:headEnd/>
              <a:tailEnd/>
            </a:ln>
          </p:spPr>
          <p:txBody>
            <a:bodyPr/>
            <a:lstStyle/>
            <a:p>
              <a:endParaRPr lang="zh-CN" altLang="en-US"/>
            </a:p>
          </p:txBody>
        </p:sp>
        <p:sp>
          <p:nvSpPr>
            <p:cNvPr id="65588" name="Freeform 52"/>
            <p:cNvSpPr>
              <a:spLocks noEditPoints="1"/>
            </p:cNvSpPr>
            <p:nvPr/>
          </p:nvSpPr>
          <p:spPr bwMode="auto">
            <a:xfrm>
              <a:off x="10285" y="9452"/>
              <a:ext cx="129" cy="123"/>
            </a:xfrm>
            <a:custGeom>
              <a:avLst/>
              <a:gdLst>
                <a:gd name="T0" fmla="*/ 54 w 129"/>
                <a:gd name="T1" fmla="*/ 9 h 123"/>
                <a:gd name="T2" fmla="*/ 15 w 129"/>
                <a:gd name="T3" fmla="*/ 9 h 123"/>
                <a:gd name="T4" fmla="*/ 10 w 129"/>
                <a:gd name="T5" fmla="*/ 9 h 123"/>
                <a:gd name="T6" fmla="*/ 5 w 129"/>
                <a:gd name="T7" fmla="*/ 9 h 123"/>
                <a:gd name="T8" fmla="*/ 0 w 129"/>
                <a:gd name="T9" fmla="*/ 5 h 123"/>
                <a:gd name="T10" fmla="*/ 109 w 129"/>
                <a:gd name="T11" fmla="*/ 5 h 123"/>
                <a:gd name="T12" fmla="*/ 119 w 129"/>
                <a:gd name="T13" fmla="*/ 0 h 123"/>
                <a:gd name="T14" fmla="*/ 129 w 129"/>
                <a:gd name="T15" fmla="*/ 9 h 123"/>
                <a:gd name="T16" fmla="*/ 59 w 129"/>
                <a:gd name="T17" fmla="*/ 9 h 123"/>
                <a:gd name="T18" fmla="*/ 69 w 129"/>
                <a:gd name="T19" fmla="*/ 14 h 123"/>
                <a:gd name="T20" fmla="*/ 64 w 129"/>
                <a:gd name="T21" fmla="*/ 14 h 123"/>
                <a:gd name="T22" fmla="*/ 54 w 129"/>
                <a:gd name="T23" fmla="*/ 24 h 123"/>
                <a:gd name="T24" fmla="*/ 49 w 129"/>
                <a:gd name="T25" fmla="*/ 34 h 123"/>
                <a:gd name="T26" fmla="*/ 104 w 129"/>
                <a:gd name="T27" fmla="*/ 34 h 123"/>
                <a:gd name="T28" fmla="*/ 109 w 129"/>
                <a:gd name="T29" fmla="*/ 29 h 123"/>
                <a:gd name="T30" fmla="*/ 119 w 129"/>
                <a:gd name="T31" fmla="*/ 34 h 123"/>
                <a:gd name="T32" fmla="*/ 114 w 129"/>
                <a:gd name="T33" fmla="*/ 39 h 123"/>
                <a:gd name="T34" fmla="*/ 114 w 129"/>
                <a:gd name="T35" fmla="*/ 84 h 123"/>
                <a:gd name="T36" fmla="*/ 114 w 129"/>
                <a:gd name="T37" fmla="*/ 118 h 123"/>
                <a:gd name="T38" fmla="*/ 109 w 129"/>
                <a:gd name="T39" fmla="*/ 123 h 123"/>
                <a:gd name="T40" fmla="*/ 109 w 129"/>
                <a:gd name="T41" fmla="*/ 108 h 123"/>
                <a:gd name="T42" fmla="*/ 25 w 129"/>
                <a:gd name="T43" fmla="*/ 108 h 123"/>
                <a:gd name="T44" fmla="*/ 25 w 129"/>
                <a:gd name="T45" fmla="*/ 118 h 123"/>
                <a:gd name="T46" fmla="*/ 15 w 129"/>
                <a:gd name="T47" fmla="*/ 123 h 123"/>
                <a:gd name="T48" fmla="*/ 15 w 129"/>
                <a:gd name="T49" fmla="*/ 103 h 123"/>
                <a:gd name="T50" fmla="*/ 15 w 129"/>
                <a:gd name="T51" fmla="*/ 74 h 123"/>
                <a:gd name="T52" fmla="*/ 15 w 129"/>
                <a:gd name="T53" fmla="*/ 49 h 123"/>
                <a:gd name="T54" fmla="*/ 15 w 129"/>
                <a:gd name="T55" fmla="*/ 29 h 123"/>
                <a:gd name="T56" fmla="*/ 25 w 129"/>
                <a:gd name="T57" fmla="*/ 34 h 123"/>
                <a:gd name="T58" fmla="*/ 49 w 129"/>
                <a:gd name="T59" fmla="*/ 34 h 123"/>
                <a:gd name="T60" fmla="*/ 54 w 129"/>
                <a:gd name="T61" fmla="*/ 19 h 123"/>
                <a:gd name="T62" fmla="*/ 54 w 129"/>
                <a:gd name="T63" fmla="*/ 9 h 123"/>
                <a:gd name="T64" fmla="*/ 25 w 129"/>
                <a:gd name="T65" fmla="*/ 108 h 123"/>
                <a:gd name="T66" fmla="*/ 44 w 129"/>
                <a:gd name="T67" fmla="*/ 108 h 123"/>
                <a:gd name="T68" fmla="*/ 44 w 129"/>
                <a:gd name="T69" fmla="*/ 34 h 123"/>
                <a:gd name="T70" fmla="*/ 25 w 129"/>
                <a:gd name="T71" fmla="*/ 34 h 123"/>
                <a:gd name="T72" fmla="*/ 25 w 129"/>
                <a:gd name="T73" fmla="*/ 108 h 123"/>
                <a:gd name="T74" fmla="*/ 54 w 129"/>
                <a:gd name="T75" fmla="*/ 54 h 123"/>
                <a:gd name="T76" fmla="*/ 74 w 129"/>
                <a:gd name="T77" fmla="*/ 54 h 123"/>
                <a:gd name="T78" fmla="*/ 74 w 129"/>
                <a:gd name="T79" fmla="*/ 34 h 123"/>
                <a:gd name="T80" fmla="*/ 54 w 129"/>
                <a:gd name="T81" fmla="*/ 34 h 123"/>
                <a:gd name="T82" fmla="*/ 54 w 129"/>
                <a:gd name="T83" fmla="*/ 54 h 123"/>
                <a:gd name="T84" fmla="*/ 54 w 129"/>
                <a:gd name="T85" fmla="*/ 79 h 123"/>
                <a:gd name="T86" fmla="*/ 74 w 129"/>
                <a:gd name="T87" fmla="*/ 79 h 123"/>
                <a:gd name="T88" fmla="*/ 74 w 129"/>
                <a:gd name="T89" fmla="*/ 59 h 123"/>
                <a:gd name="T90" fmla="*/ 54 w 129"/>
                <a:gd name="T91" fmla="*/ 59 h 123"/>
                <a:gd name="T92" fmla="*/ 54 w 129"/>
                <a:gd name="T93" fmla="*/ 79 h 123"/>
                <a:gd name="T94" fmla="*/ 54 w 129"/>
                <a:gd name="T95" fmla="*/ 108 h 123"/>
                <a:gd name="T96" fmla="*/ 74 w 129"/>
                <a:gd name="T97" fmla="*/ 108 h 123"/>
                <a:gd name="T98" fmla="*/ 74 w 129"/>
                <a:gd name="T99" fmla="*/ 84 h 123"/>
                <a:gd name="T100" fmla="*/ 54 w 129"/>
                <a:gd name="T101" fmla="*/ 84 h 123"/>
                <a:gd name="T102" fmla="*/ 54 w 129"/>
                <a:gd name="T103" fmla="*/ 108 h 123"/>
                <a:gd name="T104" fmla="*/ 84 w 129"/>
                <a:gd name="T105" fmla="*/ 108 h 123"/>
                <a:gd name="T106" fmla="*/ 109 w 129"/>
                <a:gd name="T107" fmla="*/ 108 h 123"/>
                <a:gd name="T108" fmla="*/ 109 w 129"/>
                <a:gd name="T109" fmla="*/ 34 h 123"/>
                <a:gd name="T110" fmla="*/ 84 w 129"/>
                <a:gd name="T111" fmla="*/ 34 h 123"/>
                <a:gd name="T112" fmla="*/ 84 w 129"/>
                <a:gd name="T113" fmla="*/ 108 h 12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9"/>
                <a:gd name="T172" fmla="*/ 0 h 123"/>
                <a:gd name="T173" fmla="*/ 129 w 129"/>
                <a:gd name="T174" fmla="*/ 123 h 12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9" h="123">
                  <a:moveTo>
                    <a:pt x="54" y="9"/>
                  </a:moveTo>
                  <a:lnTo>
                    <a:pt x="15" y="9"/>
                  </a:lnTo>
                  <a:lnTo>
                    <a:pt x="10" y="9"/>
                  </a:lnTo>
                  <a:lnTo>
                    <a:pt x="5" y="9"/>
                  </a:lnTo>
                  <a:lnTo>
                    <a:pt x="0" y="5"/>
                  </a:lnTo>
                  <a:lnTo>
                    <a:pt x="109" y="5"/>
                  </a:lnTo>
                  <a:lnTo>
                    <a:pt x="119" y="0"/>
                  </a:lnTo>
                  <a:lnTo>
                    <a:pt x="129" y="9"/>
                  </a:lnTo>
                  <a:lnTo>
                    <a:pt x="59" y="9"/>
                  </a:lnTo>
                  <a:lnTo>
                    <a:pt x="69" y="14"/>
                  </a:lnTo>
                  <a:lnTo>
                    <a:pt x="64" y="14"/>
                  </a:lnTo>
                  <a:lnTo>
                    <a:pt x="54" y="24"/>
                  </a:lnTo>
                  <a:lnTo>
                    <a:pt x="49" y="34"/>
                  </a:lnTo>
                  <a:lnTo>
                    <a:pt x="104" y="34"/>
                  </a:lnTo>
                  <a:lnTo>
                    <a:pt x="109" y="29"/>
                  </a:lnTo>
                  <a:lnTo>
                    <a:pt x="119" y="34"/>
                  </a:lnTo>
                  <a:lnTo>
                    <a:pt x="114" y="39"/>
                  </a:lnTo>
                  <a:lnTo>
                    <a:pt x="114" y="84"/>
                  </a:lnTo>
                  <a:lnTo>
                    <a:pt x="114" y="118"/>
                  </a:lnTo>
                  <a:lnTo>
                    <a:pt x="109" y="123"/>
                  </a:lnTo>
                  <a:lnTo>
                    <a:pt x="109" y="108"/>
                  </a:lnTo>
                  <a:lnTo>
                    <a:pt x="25" y="108"/>
                  </a:lnTo>
                  <a:lnTo>
                    <a:pt x="25" y="118"/>
                  </a:lnTo>
                  <a:lnTo>
                    <a:pt x="15" y="123"/>
                  </a:lnTo>
                  <a:lnTo>
                    <a:pt x="15" y="103"/>
                  </a:lnTo>
                  <a:lnTo>
                    <a:pt x="15" y="74"/>
                  </a:lnTo>
                  <a:lnTo>
                    <a:pt x="15" y="49"/>
                  </a:lnTo>
                  <a:lnTo>
                    <a:pt x="15" y="29"/>
                  </a:lnTo>
                  <a:lnTo>
                    <a:pt x="25" y="34"/>
                  </a:lnTo>
                  <a:lnTo>
                    <a:pt x="49" y="34"/>
                  </a:lnTo>
                  <a:lnTo>
                    <a:pt x="54" y="19"/>
                  </a:lnTo>
                  <a:lnTo>
                    <a:pt x="54" y="9"/>
                  </a:lnTo>
                  <a:close/>
                  <a:moveTo>
                    <a:pt x="25" y="108"/>
                  </a:moveTo>
                  <a:lnTo>
                    <a:pt x="44" y="108"/>
                  </a:lnTo>
                  <a:lnTo>
                    <a:pt x="44" y="34"/>
                  </a:lnTo>
                  <a:lnTo>
                    <a:pt x="25" y="34"/>
                  </a:lnTo>
                  <a:lnTo>
                    <a:pt x="25" y="108"/>
                  </a:lnTo>
                  <a:close/>
                  <a:moveTo>
                    <a:pt x="54" y="54"/>
                  </a:moveTo>
                  <a:lnTo>
                    <a:pt x="74" y="54"/>
                  </a:lnTo>
                  <a:lnTo>
                    <a:pt x="74" y="34"/>
                  </a:lnTo>
                  <a:lnTo>
                    <a:pt x="54" y="34"/>
                  </a:lnTo>
                  <a:lnTo>
                    <a:pt x="54" y="54"/>
                  </a:lnTo>
                  <a:close/>
                  <a:moveTo>
                    <a:pt x="54" y="79"/>
                  </a:moveTo>
                  <a:lnTo>
                    <a:pt x="74" y="79"/>
                  </a:lnTo>
                  <a:lnTo>
                    <a:pt x="74" y="59"/>
                  </a:lnTo>
                  <a:lnTo>
                    <a:pt x="54" y="59"/>
                  </a:lnTo>
                  <a:lnTo>
                    <a:pt x="54" y="79"/>
                  </a:lnTo>
                  <a:close/>
                  <a:moveTo>
                    <a:pt x="54" y="108"/>
                  </a:moveTo>
                  <a:lnTo>
                    <a:pt x="74" y="108"/>
                  </a:lnTo>
                  <a:lnTo>
                    <a:pt x="74" y="84"/>
                  </a:lnTo>
                  <a:lnTo>
                    <a:pt x="54" y="84"/>
                  </a:lnTo>
                  <a:lnTo>
                    <a:pt x="54" y="108"/>
                  </a:lnTo>
                  <a:close/>
                  <a:moveTo>
                    <a:pt x="84" y="108"/>
                  </a:moveTo>
                  <a:lnTo>
                    <a:pt x="109" y="108"/>
                  </a:lnTo>
                  <a:lnTo>
                    <a:pt x="109" y="34"/>
                  </a:lnTo>
                  <a:lnTo>
                    <a:pt x="84" y="34"/>
                  </a:lnTo>
                  <a:lnTo>
                    <a:pt x="84" y="108"/>
                  </a:lnTo>
                  <a:close/>
                </a:path>
              </a:pathLst>
            </a:custGeom>
            <a:solidFill>
              <a:srgbClr val="000000"/>
            </a:solidFill>
            <a:ln w="0">
              <a:solidFill>
                <a:srgbClr val="000000"/>
              </a:solidFill>
              <a:prstDash val="solid"/>
              <a:round/>
              <a:headEnd/>
              <a:tailEnd/>
            </a:ln>
          </p:spPr>
          <p:txBody>
            <a:bodyPr/>
            <a:lstStyle/>
            <a:p>
              <a:endParaRPr lang="zh-CN" altLang="en-US"/>
            </a:p>
          </p:txBody>
        </p:sp>
      </p:grpSp>
      <p:pic>
        <p:nvPicPr>
          <p:cNvPr id="2" name="图片 1"/>
          <p:cNvPicPr>
            <a:picLocks noChangeAspect="1"/>
          </p:cNvPicPr>
          <p:nvPr/>
        </p:nvPicPr>
        <p:blipFill>
          <a:blip r:embed="rId2"/>
          <a:stretch>
            <a:fillRect/>
          </a:stretch>
        </p:blipFill>
        <p:spPr>
          <a:xfrm>
            <a:off x="1289573" y="2841334"/>
            <a:ext cx="6448425" cy="4219575"/>
          </a:xfrm>
          <a:prstGeom prst="rect">
            <a:avLst/>
          </a:prstGeom>
        </p:spPr>
      </p:pic>
    </p:spTree>
    <p:extLst>
      <p:ext uri="{BB962C8B-B14F-4D97-AF65-F5344CB8AC3E}">
        <p14:creationId xmlns:p14="http://schemas.microsoft.com/office/powerpoint/2010/main" val="3830086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3"/>
          <p:cNvSpPr>
            <a:spLocks noGrp="1" noChangeArrowheads="1"/>
          </p:cNvSpPr>
          <p:nvPr>
            <p:ph type="title" idx="4294967295"/>
          </p:nvPr>
        </p:nvSpPr>
        <p:spPr>
          <a:xfrm>
            <a:off x="0" y="65088"/>
            <a:ext cx="7953375" cy="617537"/>
          </a:xfrm>
        </p:spPr>
        <p:txBody>
          <a:bodyPr>
            <a:normAutofit fontScale="90000"/>
          </a:bodyPr>
          <a:lstStyle/>
          <a:p>
            <a:pPr eaLnBrk="1" hangingPunct="1"/>
            <a:r>
              <a:rPr kumimoji="1" lang="en-US" altLang="zh-CN" sz="4000" dirty="0">
                <a:solidFill>
                  <a:srgbClr val="000000"/>
                </a:solidFill>
              </a:rPr>
              <a:t>2.  </a:t>
            </a:r>
            <a:r>
              <a:rPr kumimoji="1" lang="zh-CN" altLang="en-US" sz="4000" dirty="0">
                <a:solidFill>
                  <a:srgbClr val="7030A0"/>
                </a:solidFill>
              </a:rPr>
              <a:t>图形用户界面（</a:t>
            </a:r>
            <a:r>
              <a:rPr kumimoji="1" lang="en-US" altLang="zh-CN" sz="4000" dirty="0">
                <a:solidFill>
                  <a:srgbClr val="7030A0"/>
                </a:solidFill>
              </a:rPr>
              <a:t>GUI</a:t>
            </a:r>
            <a:r>
              <a:rPr kumimoji="1" lang="zh-CN" altLang="en-US" sz="4000" dirty="0">
                <a:solidFill>
                  <a:srgbClr val="7030A0"/>
                </a:solidFill>
              </a:rPr>
              <a:t>）</a:t>
            </a:r>
            <a:r>
              <a:rPr kumimoji="1" lang="zh-CN" altLang="en-US" sz="4000" dirty="0">
                <a:solidFill>
                  <a:srgbClr val="000000"/>
                </a:solidFill>
              </a:rPr>
              <a:t>交互阶段</a:t>
            </a:r>
          </a:p>
        </p:txBody>
      </p:sp>
      <p:sp>
        <p:nvSpPr>
          <p:cNvPr id="66564" name="Rectangle 4"/>
          <p:cNvSpPr>
            <a:spLocks noGrp="1" noChangeArrowheads="1"/>
          </p:cNvSpPr>
          <p:nvPr>
            <p:ph idx="4294967295"/>
          </p:nvPr>
        </p:nvSpPr>
        <p:spPr>
          <a:xfrm>
            <a:off x="358775" y="908050"/>
            <a:ext cx="8785225" cy="5834063"/>
          </a:xfrm>
        </p:spPr>
        <p:txBody>
          <a:bodyPr>
            <a:normAutofit/>
          </a:bodyPr>
          <a:lstStyle/>
          <a:p>
            <a:pPr eaLnBrk="1" hangingPunct="1"/>
            <a:r>
              <a:rPr lang="zh-CN" altLang="en-US" dirty="0"/>
              <a:t>图形用户界面（</a:t>
            </a:r>
            <a:r>
              <a:rPr lang="en-US" altLang="zh-CN" dirty="0">
                <a:solidFill>
                  <a:srgbClr val="FF0000"/>
                </a:solidFill>
              </a:rPr>
              <a:t>Graphical User Interface</a:t>
            </a:r>
            <a:r>
              <a:rPr lang="zh-CN" altLang="en-US" dirty="0">
                <a:solidFill>
                  <a:srgbClr val="FF0000"/>
                </a:solidFill>
              </a:rPr>
              <a:t>，</a:t>
            </a:r>
            <a:r>
              <a:rPr lang="en-US" altLang="zh-CN" dirty="0">
                <a:solidFill>
                  <a:srgbClr val="FF0000"/>
                </a:solidFill>
              </a:rPr>
              <a:t>GUI</a:t>
            </a:r>
            <a:r>
              <a:rPr lang="zh-CN" altLang="en-US" dirty="0"/>
              <a:t>）的出现，使人机交互方式发生了巨大变化。</a:t>
            </a:r>
          </a:p>
          <a:p>
            <a:pPr eaLnBrk="1" hangingPunct="1"/>
            <a:r>
              <a:rPr lang="en-US" altLang="zh-CN" dirty="0"/>
              <a:t>GUI </a:t>
            </a:r>
            <a:r>
              <a:rPr lang="zh-CN" altLang="en-US" dirty="0"/>
              <a:t>的主要特点是</a:t>
            </a:r>
          </a:p>
          <a:p>
            <a:pPr lvl="1" eaLnBrk="1" hangingPunct="1"/>
            <a:r>
              <a:rPr lang="zh-CN" altLang="en-US" dirty="0"/>
              <a:t>桌面隐喻</a:t>
            </a:r>
          </a:p>
          <a:p>
            <a:pPr lvl="1" eaLnBrk="1" hangingPunct="1"/>
            <a:r>
              <a:rPr lang="en-US" altLang="zh-CN" dirty="0">
                <a:solidFill>
                  <a:srgbClr val="7030A0"/>
                </a:solidFill>
              </a:rPr>
              <a:t>WIMP</a:t>
            </a:r>
            <a:r>
              <a:rPr lang="en-US" altLang="zh-CN" dirty="0"/>
              <a:t>(Windows</a:t>
            </a:r>
            <a:r>
              <a:rPr lang="zh-CN" altLang="en-US" dirty="0"/>
              <a:t>、</a:t>
            </a:r>
            <a:r>
              <a:rPr lang="en-US" altLang="zh-CN" dirty="0"/>
              <a:t>Icon</a:t>
            </a:r>
            <a:r>
              <a:rPr lang="zh-CN" altLang="en-US" dirty="0"/>
              <a:t>、</a:t>
            </a:r>
            <a:r>
              <a:rPr lang="en-US" altLang="zh-CN" dirty="0"/>
              <a:t>Menu</a:t>
            </a:r>
            <a:r>
              <a:rPr lang="zh-CN" altLang="en-US" dirty="0"/>
              <a:t>、</a:t>
            </a:r>
            <a:r>
              <a:rPr lang="en-US" altLang="zh-CN" dirty="0"/>
              <a:t>Pointing Device)</a:t>
            </a:r>
            <a:r>
              <a:rPr lang="zh-CN" altLang="en-US" dirty="0"/>
              <a:t>技术</a:t>
            </a:r>
          </a:p>
          <a:p>
            <a:pPr lvl="1" eaLnBrk="1" hangingPunct="1"/>
            <a:r>
              <a:rPr lang="zh-CN" altLang="en-US" dirty="0"/>
              <a:t>直接操纵</a:t>
            </a:r>
          </a:p>
          <a:p>
            <a:pPr lvl="1"/>
            <a:r>
              <a:rPr lang="en-US" altLang="zh-CN" dirty="0">
                <a:solidFill>
                  <a:srgbClr val="FF0000"/>
                </a:solidFill>
              </a:rPr>
              <a:t>WYSIWYG</a:t>
            </a:r>
            <a:r>
              <a:rPr lang="zh-CN" altLang="en-US" dirty="0">
                <a:solidFill>
                  <a:srgbClr val="FF0000"/>
                </a:solidFill>
              </a:rPr>
              <a:t>（</a:t>
            </a:r>
            <a:r>
              <a:rPr lang="en-US" altLang="zh-CN" dirty="0">
                <a:solidFill>
                  <a:srgbClr val="FF0000"/>
                </a:solidFill>
              </a:rPr>
              <a:t>What You See Is What You Get</a:t>
            </a:r>
            <a:r>
              <a:rPr lang="zh-CN" altLang="en-US" dirty="0">
                <a:solidFill>
                  <a:srgbClr val="FF0000"/>
                </a:solidFill>
              </a:rPr>
              <a:t>，所见即所得）</a:t>
            </a:r>
          </a:p>
          <a:p>
            <a:pPr eaLnBrk="1" hangingPunct="1"/>
            <a:r>
              <a:rPr lang="zh-CN" altLang="en-US" dirty="0"/>
              <a:t>由于</a:t>
            </a:r>
            <a:r>
              <a:rPr lang="en-US" altLang="zh-CN" dirty="0"/>
              <a:t>GUI</a:t>
            </a:r>
            <a:r>
              <a:rPr lang="zh-CN" altLang="en-US" dirty="0"/>
              <a:t>简单易学、减少了键盘操作，因而使不懂计算机的普通用户也可以熟练地使用，开拓了用户人群，使计算机技术得到了广泛普及。 </a:t>
            </a:r>
          </a:p>
        </p:txBody>
      </p:sp>
      <p:sp>
        <p:nvSpPr>
          <p:cNvPr id="66562" name="灯片编号占位符 4"/>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C23BDE59-0876-4F88-A5B1-D55A7C74F025}" type="slidenum">
              <a:rPr lang="en-US" altLang="zh-CN" sz="1000" b="0">
                <a:latin typeface="Verdana" panose="020B0604030504040204" pitchFamily="34" charset="0"/>
              </a:rPr>
              <a:pPr eaLnBrk="1" hangingPunct="1"/>
              <a:t>26</a:t>
            </a:fld>
            <a:endParaRPr lang="en-US" altLang="zh-CN" sz="1000" b="0">
              <a:latin typeface="Verdana" panose="020B0604030504040204" pitchFamily="34" charset="0"/>
            </a:endParaRPr>
          </a:p>
        </p:txBody>
      </p:sp>
    </p:spTree>
    <p:extLst>
      <p:ext uri="{BB962C8B-B14F-4D97-AF65-F5344CB8AC3E}">
        <p14:creationId xmlns:p14="http://schemas.microsoft.com/office/powerpoint/2010/main" val="38461207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5"/>
          <p:cNvSpPr>
            <a:spLocks noGrp="1" noChangeArrowheads="1"/>
          </p:cNvSpPr>
          <p:nvPr>
            <p:ph type="title" idx="4294967295"/>
          </p:nvPr>
        </p:nvSpPr>
        <p:spPr>
          <a:xfrm>
            <a:off x="0" y="65088"/>
            <a:ext cx="7953375" cy="617537"/>
          </a:xfrm>
        </p:spPr>
        <p:txBody>
          <a:bodyPr>
            <a:normAutofit fontScale="90000"/>
          </a:bodyPr>
          <a:lstStyle/>
          <a:p>
            <a:pPr eaLnBrk="1" hangingPunct="1"/>
            <a:r>
              <a:rPr lang="en-US" altLang="zh-CN" sz="4000"/>
              <a:t>WIMP</a:t>
            </a:r>
            <a:r>
              <a:rPr lang="zh-CN" altLang="en-US" sz="4000"/>
              <a:t>界面概念模型</a:t>
            </a:r>
          </a:p>
        </p:txBody>
      </p:sp>
      <p:sp>
        <p:nvSpPr>
          <p:cNvPr id="67586" name="灯片编号占位符 4"/>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B9E4CCD8-35D7-4D5E-B0A8-EC0853E62C79}" type="slidenum">
              <a:rPr lang="en-US" altLang="zh-CN" sz="1000" b="0">
                <a:latin typeface="Verdana" panose="020B0604030504040204" pitchFamily="34" charset="0"/>
              </a:rPr>
              <a:pPr eaLnBrk="1" hangingPunct="1"/>
              <a:t>27</a:t>
            </a:fld>
            <a:endParaRPr lang="en-US" altLang="zh-CN" sz="1000" b="0">
              <a:latin typeface="Verdana" panose="020B0604030504040204" pitchFamily="34" charset="0"/>
            </a:endParaRPr>
          </a:p>
        </p:txBody>
      </p:sp>
      <p:pic>
        <p:nvPicPr>
          <p:cNvPr id="675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744663"/>
            <a:ext cx="82296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44679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3"/>
          <p:cNvSpPr>
            <a:spLocks noGrp="1" noChangeArrowheads="1"/>
          </p:cNvSpPr>
          <p:nvPr>
            <p:ph type="title" idx="4294967295"/>
          </p:nvPr>
        </p:nvSpPr>
        <p:spPr>
          <a:xfrm>
            <a:off x="0" y="187325"/>
            <a:ext cx="8229600" cy="708025"/>
          </a:xfrm>
        </p:spPr>
        <p:txBody>
          <a:bodyPr/>
          <a:lstStyle/>
          <a:p>
            <a:pPr eaLnBrk="1" hangingPunct="1"/>
            <a:r>
              <a:rPr lang="en-US" altLang="zh-CN" sz="4000"/>
              <a:t>GUI</a:t>
            </a:r>
            <a:r>
              <a:rPr lang="zh-CN" altLang="en-US" sz="4000"/>
              <a:t>发展历史</a:t>
            </a:r>
          </a:p>
        </p:txBody>
      </p:sp>
      <p:sp>
        <p:nvSpPr>
          <p:cNvPr id="68612" name="Rectangle 4"/>
          <p:cNvSpPr>
            <a:spLocks noGrp="1" noChangeArrowheads="1"/>
          </p:cNvSpPr>
          <p:nvPr>
            <p:ph type="body" sz="half" idx="4294967295"/>
          </p:nvPr>
        </p:nvSpPr>
        <p:spPr>
          <a:xfrm>
            <a:off x="0" y="1125538"/>
            <a:ext cx="8621713" cy="3502025"/>
          </a:xfrm>
        </p:spPr>
        <p:txBody>
          <a:bodyPr>
            <a:noAutofit/>
          </a:bodyPr>
          <a:lstStyle/>
          <a:p>
            <a:pPr eaLnBrk="1" hangingPunct="1"/>
            <a:r>
              <a:rPr lang="en-US" altLang="zh-CN" sz="2000" dirty="0"/>
              <a:t>GUI</a:t>
            </a:r>
            <a:r>
              <a:rPr lang="zh-CN" altLang="en-US" sz="2000" dirty="0"/>
              <a:t>技术的起源可以追溯到</a:t>
            </a:r>
            <a:r>
              <a:rPr lang="en-US" altLang="zh-CN" sz="2000" dirty="0"/>
              <a:t>60</a:t>
            </a:r>
            <a:r>
              <a:rPr lang="zh-CN" altLang="en-US" sz="2000" dirty="0"/>
              <a:t>年代美国</a:t>
            </a:r>
            <a:r>
              <a:rPr lang="zh-CN" altLang="en-US" sz="2000" dirty="0">
                <a:solidFill>
                  <a:srgbClr val="7030A0"/>
                </a:solidFill>
              </a:rPr>
              <a:t>麻省理工学院</a:t>
            </a:r>
            <a:r>
              <a:rPr lang="zh-CN" altLang="en-US" sz="2000" dirty="0"/>
              <a:t>的</a:t>
            </a:r>
            <a:r>
              <a:rPr lang="en-US" altLang="zh-CN" sz="2000" dirty="0"/>
              <a:t>Sutherland(</a:t>
            </a:r>
            <a:r>
              <a:rPr lang="zh-CN" altLang="en-US" sz="2000" dirty="0"/>
              <a:t>计算机图形学的奠基人</a:t>
            </a:r>
            <a:r>
              <a:rPr lang="en-US" altLang="zh-CN" sz="2000" dirty="0"/>
              <a:t>)</a:t>
            </a:r>
            <a:r>
              <a:rPr lang="zh-CN" altLang="en-US" sz="2000" dirty="0"/>
              <a:t>的工作。其发明的</a:t>
            </a:r>
            <a:r>
              <a:rPr lang="en-US" altLang="zh-CN" sz="2000" dirty="0"/>
              <a:t>Sketchpad</a:t>
            </a:r>
            <a:r>
              <a:rPr lang="zh-CN" altLang="en-US" sz="2000" dirty="0"/>
              <a:t>首次引入了</a:t>
            </a:r>
            <a:r>
              <a:rPr lang="zh-CN" altLang="en-US" sz="2000" dirty="0">
                <a:solidFill>
                  <a:srgbClr val="7030A0"/>
                </a:solidFill>
              </a:rPr>
              <a:t>菜单、不可重叠的瓦片式窗口、图标</a:t>
            </a:r>
            <a:r>
              <a:rPr lang="zh-CN" altLang="en-US" sz="2000" dirty="0"/>
              <a:t>，并采用光笔进行绘图操作。</a:t>
            </a:r>
          </a:p>
          <a:p>
            <a:pPr eaLnBrk="1" hangingPunct="1"/>
            <a:r>
              <a:rPr lang="en-US" altLang="zh-CN" sz="2000" dirty="0">
                <a:solidFill>
                  <a:srgbClr val="7030A0"/>
                </a:solidFill>
              </a:rPr>
              <a:t>1964</a:t>
            </a:r>
            <a:r>
              <a:rPr lang="zh-CN" altLang="en-US" sz="2000" dirty="0"/>
              <a:t>年美国科学家道格拉斯</a:t>
            </a:r>
            <a:r>
              <a:rPr lang="en-US" altLang="zh-CN" sz="2000" dirty="0"/>
              <a:t>·</a:t>
            </a:r>
            <a:r>
              <a:rPr lang="zh-CN" altLang="en-US" sz="2000" dirty="0"/>
              <a:t>恩格尔巴特（</a:t>
            </a:r>
            <a:r>
              <a:rPr lang="en-US" altLang="zh-CN" sz="2000" dirty="0"/>
              <a:t>Douglas </a:t>
            </a:r>
            <a:r>
              <a:rPr lang="en-US" altLang="zh-CN" sz="2000" dirty="0" err="1"/>
              <a:t>Englebart</a:t>
            </a:r>
            <a:r>
              <a:rPr lang="zh-CN" altLang="en-US" sz="2000" dirty="0"/>
              <a:t>）在加利福尼亚制作了</a:t>
            </a:r>
            <a:r>
              <a:rPr lang="zh-CN" altLang="en-US" sz="2000" dirty="0">
                <a:solidFill>
                  <a:srgbClr val="7030A0"/>
                </a:solidFill>
              </a:rPr>
              <a:t>第一只鼠标器</a:t>
            </a:r>
            <a:r>
              <a:rPr lang="en-US" altLang="zh-CN" sz="2000" dirty="0"/>
              <a:t>——</a:t>
            </a:r>
            <a:r>
              <a:rPr lang="zh-CN" altLang="en-US" sz="2000" dirty="0"/>
              <a:t>只有一个按键，外壳用木头精心雕刻而成，底部有金属滚轮，当时并不被重视。</a:t>
            </a:r>
          </a:p>
          <a:p>
            <a:pPr lvl="1" eaLnBrk="1" hangingPunct="1"/>
            <a:r>
              <a:rPr lang="en-US" altLang="zh-CN" dirty="0"/>
              <a:t>1968</a:t>
            </a:r>
            <a:r>
              <a:rPr lang="zh-CN" altLang="en-US" dirty="0"/>
              <a:t>年</a:t>
            </a:r>
            <a:r>
              <a:rPr lang="en-US" altLang="zh-CN" dirty="0"/>
              <a:t>12</a:t>
            </a:r>
            <a:r>
              <a:rPr lang="zh-CN" altLang="en-US" dirty="0"/>
              <a:t>月</a:t>
            </a:r>
            <a:r>
              <a:rPr lang="en-US" altLang="zh-CN" dirty="0"/>
              <a:t>9</a:t>
            </a:r>
            <a:r>
              <a:rPr lang="zh-CN" altLang="en-US" dirty="0"/>
              <a:t>日</a:t>
            </a:r>
            <a:r>
              <a:rPr lang="en-US" altLang="zh-CN" dirty="0" err="1"/>
              <a:t>Engilehbart</a:t>
            </a:r>
            <a:r>
              <a:rPr lang="en-US" altLang="zh-CN" dirty="0"/>
              <a:t> </a:t>
            </a:r>
            <a:r>
              <a:rPr lang="zh-CN" altLang="en-US" dirty="0"/>
              <a:t>博士在</a:t>
            </a:r>
            <a:r>
              <a:rPr lang="en-US" altLang="zh-CN" dirty="0"/>
              <a:t>IEEE</a:t>
            </a:r>
            <a:r>
              <a:rPr lang="zh-CN" altLang="en-US" dirty="0"/>
              <a:t>会议上展示的</a:t>
            </a:r>
            <a:r>
              <a:rPr lang="zh-CN" altLang="en-US" dirty="0">
                <a:solidFill>
                  <a:srgbClr val="7030A0"/>
                </a:solidFill>
              </a:rPr>
              <a:t>世界上第一个鼠标</a:t>
            </a:r>
            <a:r>
              <a:rPr lang="zh-CN" altLang="en-US" dirty="0"/>
              <a:t>，一个木质的小盒子，盒子下面有两个互相垂直的轮子，每个轮子带动一个机械变阻器获得</a:t>
            </a:r>
            <a:r>
              <a:rPr lang="en-US" altLang="zh-CN" dirty="0"/>
              <a:t>X</a:t>
            </a:r>
            <a:r>
              <a:rPr lang="zh-CN" altLang="en-US" dirty="0"/>
              <a:t>、</a:t>
            </a:r>
            <a:r>
              <a:rPr lang="en-US" altLang="zh-CN" dirty="0"/>
              <a:t>Y</a:t>
            </a:r>
            <a:r>
              <a:rPr lang="zh-CN" altLang="en-US" dirty="0"/>
              <a:t>轴上的位移，在盒子的上面则有一个按钮开关提供连通信号。这款鼠标的鼻祖与今天的鼠标结构大不相同，甚至还需要外置电源给他供电才能正常工作。</a:t>
            </a:r>
          </a:p>
        </p:txBody>
      </p:sp>
      <p:pic>
        <p:nvPicPr>
          <p:cNvPr id="68613" name="Picture 6" descr="98919"/>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t="6438" r="9334" b="8501"/>
          <a:stretch>
            <a:fillRect/>
          </a:stretch>
        </p:blipFill>
        <p:spPr>
          <a:xfrm>
            <a:off x="0" y="5273675"/>
            <a:ext cx="1266825" cy="1584325"/>
          </a:xfrm>
          <a:noFill/>
        </p:spPr>
      </p:pic>
      <p:sp>
        <p:nvSpPr>
          <p:cNvPr id="68610" name="灯片编号占位符 5"/>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BCA61559-E7FF-40BE-A039-07B12F7F918F}" type="slidenum">
              <a:rPr lang="en-US" altLang="zh-CN" sz="1000" b="0">
                <a:latin typeface="Verdana" panose="020B0604030504040204" pitchFamily="34" charset="0"/>
              </a:rPr>
              <a:pPr eaLnBrk="1" hangingPunct="1"/>
              <a:t>28</a:t>
            </a:fld>
            <a:endParaRPr lang="en-US" altLang="zh-CN" sz="1000" b="0">
              <a:latin typeface="Verdana" panose="020B0604030504040204" pitchFamily="34" charset="0"/>
            </a:endParaRPr>
          </a:p>
        </p:txBody>
      </p:sp>
      <p:pic>
        <p:nvPicPr>
          <p:cNvPr id="68614" name="Picture 7" descr="989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0959" y="5253038"/>
            <a:ext cx="2160588"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5" name="Picture 8" descr="989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2984" y="5253038"/>
            <a:ext cx="2808288"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11210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2"/>
          <p:cNvSpPr>
            <a:spLocks noGrp="1" noChangeArrowheads="1"/>
          </p:cNvSpPr>
          <p:nvPr>
            <p:ph type="title" idx="4294967295"/>
          </p:nvPr>
        </p:nvSpPr>
        <p:spPr>
          <a:xfrm>
            <a:off x="0" y="65088"/>
            <a:ext cx="7953375" cy="617537"/>
          </a:xfrm>
        </p:spPr>
        <p:txBody>
          <a:bodyPr>
            <a:normAutofit fontScale="90000"/>
          </a:bodyPr>
          <a:lstStyle/>
          <a:p>
            <a:pPr eaLnBrk="1" hangingPunct="1"/>
            <a:r>
              <a:rPr lang="en-US" altLang="zh-CN" sz="4000"/>
              <a:t>GUI</a:t>
            </a:r>
            <a:r>
              <a:rPr lang="zh-CN" altLang="en-US" sz="4000"/>
              <a:t>发展历史</a:t>
            </a:r>
          </a:p>
        </p:txBody>
      </p:sp>
      <p:sp>
        <p:nvSpPr>
          <p:cNvPr id="69636" name="Rectangle 3"/>
          <p:cNvSpPr>
            <a:spLocks noGrp="1" noChangeArrowheads="1"/>
          </p:cNvSpPr>
          <p:nvPr>
            <p:ph idx="4294967295"/>
          </p:nvPr>
        </p:nvSpPr>
        <p:spPr>
          <a:xfrm>
            <a:off x="358775" y="908050"/>
            <a:ext cx="8785225" cy="5834063"/>
          </a:xfrm>
        </p:spPr>
        <p:txBody>
          <a:bodyPr/>
          <a:lstStyle/>
          <a:p>
            <a:pPr eaLnBrk="1" hangingPunct="1">
              <a:lnSpc>
                <a:spcPct val="90000"/>
              </a:lnSpc>
            </a:pPr>
            <a:r>
              <a:rPr lang="zh-CN" altLang="en-US" sz="2400" dirty="0"/>
              <a:t>直到</a:t>
            </a:r>
            <a:r>
              <a:rPr lang="en-US" altLang="zh-CN" sz="2400" dirty="0">
                <a:solidFill>
                  <a:schemeClr val="accent2"/>
                </a:solidFill>
              </a:rPr>
              <a:t>1979</a:t>
            </a:r>
            <a:r>
              <a:rPr lang="zh-CN" altLang="en-US" sz="2400" dirty="0">
                <a:solidFill>
                  <a:schemeClr val="accent2"/>
                </a:solidFill>
              </a:rPr>
              <a:t>年</a:t>
            </a:r>
            <a:r>
              <a:rPr lang="en-US" altLang="zh-CN" sz="2400" dirty="0">
                <a:solidFill>
                  <a:schemeClr val="accent2"/>
                </a:solidFill>
              </a:rPr>
              <a:t>12</a:t>
            </a:r>
            <a:r>
              <a:rPr lang="zh-CN" altLang="en-US" sz="2400" dirty="0">
                <a:solidFill>
                  <a:schemeClr val="accent2"/>
                </a:solidFill>
              </a:rPr>
              <a:t>月</a:t>
            </a:r>
            <a:r>
              <a:rPr lang="zh-CN" altLang="en-US" sz="2400" dirty="0"/>
              <a:t>，施乐</a:t>
            </a:r>
            <a:r>
              <a:rPr lang="en-US" altLang="zh-CN" sz="2400" dirty="0"/>
              <a:t>PRAC</a:t>
            </a:r>
            <a:r>
              <a:rPr lang="zh-CN" altLang="en-US" sz="2400" dirty="0"/>
              <a:t>研究中心的科学家拉瑞</a:t>
            </a:r>
            <a:r>
              <a:rPr lang="en-US" altLang="zh-CN" sz="2400" dirty="0"/>
              <a:t>·</a:t>
            </a:r>
            <a:r>
              <a:rPr lang="zh-CN" altLang="en-US" sz="2400" dirty="0"/>
              <a:t>泰斯勒（</a:t>
            </a:r>
            <a:r>
              <a:rPr lang="en-US" altLang="zh-CN" sz="2400" dirty="0" err="1"/>
              <a:t>L.Tesler</a:t>
            </a:r>
            <a:r>
              <a:rPr lang="zh-CN" altLang="en-US" sz="2400" dirty="0"/>
              <a:t>）演示了窗口、图标、菜单，还有随着“鼠标器” 移动的光标，鼠标的重大历史意义在这一刻才真正得到显示。</a:t>
            </a:r>
          </a:p>
          <a:p>
            <a:pPr eaLnBrk="1" hangingPunct="1">
              <a:lnSpc>
                <a:spcPct val="90000"/>
              </a:lnSpc>
            </a:pPr>
            <a:r>
              <a:rPr lang="en-US" altLang="zh-CN" sz="2400" dirty="0">
                <a:solidFill>
                  <a:srgbClr val="7030A0"/>
                </a:solidFill>
              </a:rPr>
              <a:t>70</a:t>
            </a:r>
            <a:r>
              <a:rPr lang="zh-CN" altLang="en-US" sz="2400" dirty="0">
                <a:solidFill>
                  <a:srgbClr val="7030A0"/>
                </a:solidFill>
              </a:rPr>
              <a:t>年代</a:t>
            </a:r>
            <a:r>
              <a:rPr lang="zh-CN" altLang="en-US" sz="2400" dirty="0"/>
              <a:t>施乐公司在</a:t>
            </a:r>
            <a:r>
              <a:rPr lang="en-US" altLang="zh-CN" sz="2400" dirty="0"/>
              <a:t>Alto</a:t>
            </a:r>
            <a:r>
              <a:rPr lang="zh-CN" altLang="en-US" sz="2400" dirty="0"/>
              <a:t>计算机上首次开发了</a:t>
            </a:r>
            <a:r>
              <a:rPr lang="zh-CN" altLang="en-US" sz="2400" dirty="0">
                <a:solidFill>
                  <a:schemeClr val="accent2"/>
                </a:solidFill>
              </a:rPr>
              <a:t>位映像图形显示技术</a:t>
            </a:r>
            <a:r>
              <a:rPr lang="zh-CN" altLang="en-US" sz="2400" dirty="0"/>
              <a:t>，为开发可</a:t>
            </a:r>
            <a:r>
              <a:rPr lang="zh-CN" altLang="en-US" sz="2400" dirty="0">
                <a:solidFill>
                  <a:schemeClr val="accent2"/>
                </a:solidFill>
              </a:rPr>
              <a:t>重叠窗口、弹出式菜单、菜单条</a:t>
            </a:r>
            <a:r>
              <a:rPr lang="zh-CN" altLang="en-US" sz="2400" dirty="0"/>
              <a:t>等提供了可能。这些工作奠定了目前图形用户界面的基础，形成了以窗口（</a:t>
            </a:r>
            <a:r>
              <a:rPr lang="en-US" altLang="zh-CN" sz="2400" dirty="0"/>
              <a:t>Windows</a:t>
            </a:r>
            <a:r>
              <a:rPr lang="zh-CN" altLang="en-US" sz="2400" dirty="0"/>
              <a:t>）、图标（</a:t>
            </a:r>
            <a:r>
              <a:rPr lang="en-US" altLang="zh-CN" sz="2400" dirty="0"/>
              <a:t>Icon</a:t>
            </a:r>
            <a:r>
              <a:rPr lang="zh-CN" altLang="en-US" sz="2400" dirty="0"/>
              <a:t>）、菜单（</a:t>
            </a:r>
            <a:r>
              <a:rPr lang="en-US" altLang="zh-CN" sz="2400" dirty="0"/>
              <a:t>Menu</a:t>
            </a:r>
            <a:r>
              <a:rPr lang="zh-CN" altLang="en-US" sz="2400" dirty="0"/>
              <a:t>）和指点装置（</a:t>
            </a:r>
            <a:r>
              <a:rPr lang="en-US" altLang="zh-CN" sz="2400" dirty="0"/>
              <a:t>Pointing Device</a:t>
            </a:r>
            <a:r>
              <a:rPr lang="zh-CN" altLang="en-US" sz="2400" dirty="0"/>
              <a:t>）为基础的第二代人机界面，即</a:t>
            </a:r>
            <a:r>
              <a:rPr lang="en-US" altLang="zh-CN" sz="2400" dirty="0"/>
              <a:t>WIMP</a:t>
            </a:r>
            <a:r>
              <a:rPr lang="zh-CN" altLang="en-US" sz="2400" dirty="0"/>
              <a:t>界面。</a:t>
            </a:r>
          </a:p>
          <a:p>
            <a:pPr eaLnBrk="1" hangingPunct="1">
              <a:lnSpc>
                <a:spcPct val="90000"/>
              </a:lnSpc>
            </a:pPr>
            <a:r>
              <a:rPr lang="en-US" altLang="zh-CN" sz="2400" dirty="0"/>
              <a:t>1984</a:t>
            </a:r>
            <a:r>
              <a:rPr lang="zh-CN" altLang="en-US" sz="2400" dirty="0">
                <a:solidFill>
                  <a:srgbClr val="7030A0"/>
                </a:solidFill>
              </a:rPr>
              <a:t>年 </a:t>
            </a:r>
            <a:r>
              <a:rPr lang="en-US" altLang="zh-CN" sz="2400" dirty="0">
                <a:solidFill>
                  <a:srgbClr val="7030A0"/>
                </a:solidFill>
              </a:rPr>
              <a:t>Apple </a:t>
            </a:r>
            <a:r>
              <a:rPr lang="zh-CN" altLang="en-US" sz="2400" dirty="0">
                <a:solidFill>
                  <a:srgbClr val="7030A0"/>
                </a:solidFill>
              </a:rPr>
              <a:t>公司</a:t>
            </a:r>
            <a:r>
              <a:rPr lang="zh-CN" altLang="en-US" sz="2400" dirty="0"/>
              <a:t>仿照施乐</a:t>
            </a:r>
            <a:r>
              <a:rPr lang="en-US" altLang="zh-CN" sz="2400" dirty="0"/>
              <a:t>PRAC</a:t>
            </a:r>
            <a:r>
              <a:rPr lang="zh-CN" altLang="en-US" sz="2400" dirty="0"/>
              <a:t>研究中心的技术开发出了新型</a:t>
            </a:r>
            <a:r>
              <a:rPr lang="en-US" altLang="zh-CN" sz="2400" dirty="0"/>
              <a:t>Macintosh</a:t>
            </a:r>
            <a:r>
              <a:rPr lang="zh-CN" altLang="en-US" sz="2400" dirty="0"/>
              <a:t>个人计算机，将</a:t>
            </a:r>
            <a:r>
              <a:rPr lang="en-US" altLang="zh-CN" sz="2400" dirty="0">
                <a:solidFill>
                  <a:srgbClr val="7030A0"/>
                </a:solidFill>
              </a:rPr>
              <a:t>WIMP</a:t>
            </a:r>
            <a:r>
              <a:rPr lang="zh-CN" altLang="en-US" sz="2400" dirty="0">
                <a:solidFill>
                  <a:srgbClr val="7030A0"/>
                </a:solidFill>
              </a:rPr>
              <a:t>技术引入到微机领域，</a:t>
            </a:r>
            <a:r>
              <a:rPr lang="zh-CN" altLang="en-US" sz="2400" dirty="0"/>
              <a:t>这种全部基于鼠标及</a:t>
            </a:r>
            <a:r>
              <a:rPr lang="zh-CN" altLang="en-US" sz="2400" dirty="0">
                <a:solidFill>
                  <a:schemeClr val="accent2"/>
                </a:solidFill>
              </a:rPr>
              <a:t>下拉式菜单</a:t>
            </a:r>
            <a:r>
              <a:rPr lang="zh-CN" altLang="en-US" sz="2400" dirty="0"/>
              <a:t>的操作方式和直观的图形界面引发了微机人机界面的历史性变革。</a:t>
            </a:r>
          </a:p>
        </p:txBody>
      </p:sp>
      <p:sp>
        <p:nvSpPr>
          <p:cNvPr id="69634" name="灯片编号占位符 4"/>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4F20B51E-FC2A-4137-B96C-2A9846E1CFA7}" type="slidenum">
              <a:rPr lang="en-US" altLang="zh-CN" sz="1000" b="0">
                <a:latin typeface="Verdana" panose="020B0604030504040204" pitchFamily="34" charset="0"/>
              </a:rPr>
              <a:pPr eaLnBrk="1" hangingPunct="1"/>
              <a:t>29</a:t>
            </a:fld>
            <a:endParaRPr lang="en-US" altLang="zh-CN" sz="1000" b="0">
              <a:latin typeface="Verdana" panose="020B0604030504040204" pitchFamily="34" charset="0"/>
            </a:endParaRPr>
          </a:p>
        </p:txBody>
      </p:sp>
    </p:spTree>
    <p:extLst>
      <p:ext uri="{BB962C8B-B14F-4D97-AF65-F5344CB8AC3E}">
        <p14:creationId xmlns:p14="http://schemas.microsoft.com/office/powerpoint/2010/main" val="3567837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idx="4294967295"/>
          </p:nvPr>
        </p:nvSpPr>
        <p:spPr>
          <a:xfrm>
            <a:off x="0" y="65088"/>
            <a:ext cx="7953375" cy="617537"/>
          </a:xfrm>
        </p:spPr>
        <p:txBody>
          <a:bodyPr/>
          <a:lstStyle/>
          <a:p>
            <a:pPr eaLnBrk="1" hangingPunct="1"/>
            <a:r>
              <a:rPr lang="en-US" altLang="zh-CN"/>
              <a:t>0.2 </a:t>
            </a:r>
            <a:r>
              <a:rPr lang="zh-CN" altLang="en-US"/>
              <a:t>教学计划</a:t>
            </a:r>
          </a:p>
        </p:txBody>
      </p:sp>
      <p:sp>
        <p:nvSpPr>
          <p:cNvPr id="8196" name="Rectangle 3"/>
          <p:cNvSpPr>
            <a:spLocks noGrp="1" noChangeArrowheads="1"/>
          </p:cNvSpPr>
          <p:nvPr>
            <p:ph idx="4294967295"/>
          </p:nvPr>
        </p:nvSpPr>
        <p:spPr>
          <a:xfrm>
            <a:off x="358775" y="908050"/>
            <a:ext cx="8785225" cy="5834063"/>
          </a:xfrm>
          <a:noFill/>
        </p:spPr>
        <p:txBody>
          <a:bodyPr/>
          <a:lstStyle/>
          <a:p>
            <a:pPr eaLnBrk="1" hangingPunct="1">
              <a:lnSpc>
                <a:spcPct val="80000"/>
              </a:lnSpc>
            </a:pPr>
            <a:r>
              <a:rPr kumimoji="1" lang="zh-CN" altLang="en-US" sz="2400"/>
              <a:t>第</a:t>
            </a:r>
            <a:r>
              <a:rPr kumimoji="1" lang="en-US" altLang="zh-CN" sz="2400"/>
              <a:t>1</a:t>
            </a:r>
            <a:r>
              <a:rPr kumimoji="1" lang="zh-CN" altLang="en-US" sz="2400"/>
              <a:t>章 绪论</a:t>
            </a:r>
            <a:r>
              <a:rPr kumimoji="1" lang="en-US" altLang="zh-CN" sz="2400"/>
              <a:t>(3)</a:t>
            </a:r>
          </a:p>
          <a:p>
            <a:pPr lvl="1" eaLnBrk="1" hangingPunct="1">
              <a:lnSpc>
                <a:spcPct val="80000"/>
              </a:lnSpc>
            </a:pPr>
            <a:r>
              <a:rPr kumimoji="1" lang="en-US" altLang="zh-CN" sz="2000"/>
              <a:t>1.1 </a:t>
            </a:r>
            <a:r>
              <a:rPr kumimoji="1" lang="zh-CN" altLang="en-US" sz="2000"/>
              <a:t>什么是人机交互</a:t>
            </a:r>
          </a:p>
          <a:p>
            <a:pPr lvl="1" eaLnBrk="1" hangingPunct="1">
              <a:lnSpc>
                <a:spcPct val="80000"/>
              </a:lnSpc>
            </a:pPr>
            <a:r>
              <a:rPr kumimoji="1" lang="en-US" altLang="zh-CN" sz="2000"/>
              <a:t>1.2 </a:t>
            </a:r>
            <a:r>
              <a:rPr kumimoji="1" lang="zh-CN" altLang="en-US" sz="2000"/>
              <a:t>人机交互与其他学科的关系</a:t>
            </a:r>
          </a:p>
          <a:p>
            <a:pPr lvl="1" eaLnBrk="1" hangingPunct="1">
              <a:lnSpc>
                <a:spcPct val="80000"/>
              </a:lnSpc>
            </a:pPr>
            <a:r>
              <a:rPr kumimoji="1" lang="en-US" altLang="zh-CN" sz="2000"/>
              <a:t>1.3 </a:t>
            </a:r>
            <a:r>
              <a:rPr kumimoji="1" lang="zh-CN" altLang="en-US" sz="2000"/>
              <a:t>人机交互的研究内容</a:t>
            </a:r>
          </a:p>
          <a:p>
            <a:pPr lvl="1" eaLnBrk="1" hangingPunct="1">
              <a:lnSpc>
                <a:spcPct val="80000"/>
              </a:lnSpc>
            </a:pPr>
            <a:r>
              <a:rPr kumimoji="1" lang="en-US" altLang="zh-CN" sz="2000"/>
              <a:t>1.4 </a:t>
            </a:r>
            <a:r>
              <a:rPr kumimoji="1" lang="zh-CN" altLang="en-US" sz="2000"/>
              <a:t>人机交互的发展历史及趋势</a:t>
            </a:r>
            <a:endParaRPr kumimoji="1" lang="en-US" altLang="zh-CN" sz="2000"/>
          </a:p>
          <a:p>
            <a:pPr lvl="1" eaLnBrk="1" hangingPunct="1">
              <a:lnSpc>
                <a:spcPct val="80000"/>
              </a:lnSpc>
            </a:pPr>
            <a:r>
              <a:rPr kumimoji="1" lang="en-US" altLang="zh-CN" sz="2000"/>
              <a:t>1.5 </a:t>
            </a:r>
            <a:r>
              <a:rPr kumimoji="1" lang="zh-CN" altLang="en-US" sz="2000"/>
              <a:t>人机交互的应用</a:t>
            </a:r>
          </a:p>
          <a:p>
            <a:pPr eaLnBrk="1" hangingPunct="1">
              <a:lnSpc>
                <a:spcPct val="80000"/>
              </a:lnSpc>
            </a:pPr>
            <a:r>
              <a:rPr kumimoji="1" lang="zh-CN" altLang="en-US" sz="2400"/>
              <a:t>第</a:t>
            </a:r>
            <a:r>
              <a:rPr kumimoji="1" lang="en-US" altLang="zh-CN" sz="2400"/>
              <a:t>2</a:t>
            </a:r>
            <a:r>
              <a:rPr kumimoji="1" lang="zh-CN" altLang="en-US" sz="2400"/>
              <a:t>章 认知心理学与人机工程学</a:t>
            </a:r>
            <a:r>
              <a:rPr kumimoji="1" lang="en-US" altLang="zh-CN" sz="2400"/>
              <a:t>(3)</a:t>
            </a:r>
          </a:p>
          <a:p>
            <a:pPr lvl="1" eaLnBrk="1" hangingPunct="1">
              <a:lnSpc>
                <a:spcPct val="80000"/>
              </a:lnSpc>
            </a:pPr>
            <a:r>
              <a:rPr kumimoji="1" lang="en-US" altLang="zh-CN" sz="2000"/>
              <a:t>2.1 </a:t>
            </a:r>
            <a:r>
              <a:rPr kumimoji="1" lang="zh-CN" altLang="en-US" sz="2000"/>
              <a:t>认知心理学</a:t>
            </a:r>
          </a:p>
          <a:p>
            <a:pPr lvl="1" eaLnBrk="1" hangingPunct="1">
              <a:lnSpc>
                <a:spcPct val="80000"/>
              </a:lnSpc>
            </a:pPr>
            <a:r>
              <a:rPr kumimoji="1" lang="en-US" altLang="zh-CN" sz="2000"/>
              <a:t>2.2 </a:t>
            </a:r>
            <a:r>
              <a:rPr kumimoji="1" lang="zh-CN" altLang="en-US" sz="2000"/>
              <a:t>人机工程学</a:t>
            </a:r>
          </a:p>
          <a:p>
            <a:pPr eaLnBrk="1" hangingPunct="1">
              <a:lnSpc>
                <a:spcPct val="80000"/>
              </a:lnSpc>
            </a:pPr>
            <a:r>
              <a:rPr kumimoji="1" lang="zh-CN" altLang="en-US" sz="2400"/>
              <a:t>第</a:t>
            </a:r>
            <a:r>
              <a:rPr kumimoji="1" lang="en-US" altLang="zh-CN" sz="2400"/>
              <a:t>3</a:t>
            </a:r>
            <a:r>
              <a:rPr kumimoji="1" lang="zh-CN" altLang="en-US" sz="2400"/>
              <a:t>章 交互设备</a:t>
            </a:r>
            <a:r>
              <a:rPr kumimoji="1" lang="en-US" altLang="zh-CN" sz="2400"/>
              <a:t>(3)</a:t>
            </a:r>
          </a:p>
          <a:p>
            <a:pPr lvl="1" eaLnBrk="1" hangingPunct="1">
              <a:lnSpc>
                <a:spcPct val="80000"/>
              </a:lnSpc>
            </a:pPr>
            <a:r>
              <a:rPr kumimoji="1" lang="en-US" altLang="zh-CN" sz="2000"/>
              <a:t>3.1 </a:t>
            </a:r>
            <a:r>
              <a:rPr kumimoji="1" lang="zh-CN" altLang="en-US" sz="2000"/>
              <a:t>文本输入设备</a:t>
            </a:r>
          </a:p>
          <a:p>
            <a:pPr lvl="1" eaLnBrk="1" hangingPunct="1">
              <a:lnSpc>
                <a:spcPct val="80000"/>
              </a:lnSpc>
            </a:pPr>
            <a:r>
              <a:rPr kumimoji="1" lang="en-US" altLang="zh-CN" sz="2000"/>
              <a:t>3.2 </a:t>
            </a:r>
            <a:r>
              <a:rPr kumimoji="1" lang="zh-CN" altLang="en-US" sz="2000"/>
              <a:t>图像输入设备</a:t>
            </a:r>
          </a:p>
          <a:p>
            <a:pPr lvl="1" eaLnBrk="1" hangingPunct="1">
              <a:lnSpc>
                <a:spcPct val="80000"/>
              </a:lnSpc>
            </a:pPr>
            <a:r>
              <a:rPr kumimoji="1" lang="en-US" altLang="zh-CN" sz="2000"/>
              <a:t>3.3 </a:t>
            </a:r>
            <a:r>
              <a:rPr kumimoji="1" lang="zh-CN" altLang="en-US" sz="2000"/>
              <a:t>指点输入设备</a:t>
            </a:r>
          </a:p>
          <a:p>
            <a:pPr lvl="1" eaLnBrk="1" hangingPunct="1">
              <a:lnSpc>
                <a:spcPct val="80000"/>
              </a:lnSpc>
            </a:pPr>
            <a:r>
              <a:rPr kumimoji="1" lang="en-US" altLang="zh-CN" sz="2000"/>
              <a:t>3.4 </a:t>
            </a:r>
            <a:r>
              <a:rPr kumimoji="1" lang="zh-CN" altLang="en-US" sz="2000"/>
              <a:t>显示设备</a:t>
            </a:r>
          </a:p>
          <a:p>
            <a:pPr lvl="1" eaLnBrk="1" hangingPunct="1">
              <a:lnSpc>
                <a:spcPct val="80000"/>
              </a:lnSpc>
            </a:pPr>
            <a:r>
              <a:rPr kumimoji="1" lang="en-US" altLang="zh-CN" sz="2000"/>
              <a:t>3.5 </a:t>
            </a:r>
            <a:r>
              <a:rPr kumimoji="1" lang="zh-CN" altLang="en-US" sz="2000"/>
              <a:t>语音交互设备</a:t>
            </a:r>
          </a:p>
          <a:p>
            <a:pPr lvl="1" eaLnBrk="1" hangingPunct="1">
              <a:lnSpc>
                <a:spcPct val="80000"/>
              </a:lnSpc>
            </a:pPr>
            <a:r>
              <a:rPr kumimoji="1" lang="en-US" altLang="zh-CN" sz="2000"/>
              <a:t>3.6 </a:t>
            </a:r>
            <a:r>
              <a:rPr kumimoji="1" lang="zh-CN" altLang="en-US" sz="2000"/>
              <a:t>虚拟现实系统中的交互设备</a:t>
            </a:r>
          </a:p>
        </p:txBody>
      </p:sp>
      <p:sp>
        <p:nvSpPr>
          <p:cNvPr id="8194" name="灯片编号占位符 4"/>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35C23482-86DE-4DDE-89AE-E69771DE3A89}" type="slidenum">
              <a:rPr lang="en-US" altLang="zh-CN" sz="1000" b="0">
                <a:latin typeface="Verdana" panose="020B0604030504040204" pitchFamily="34" charset="0"/>
              </a:rPr>
              <a:pPr eaLnBrk="1" hangingPunct="1"/>
              <a:t>3</a:t>
            </a:fld>
            <a:endParaRPr lang="en-US" altLang="zh-CN" sz="1000" b="0">
              <a:latin typeface="Verdana" panose="020B0604030504040204" pitchFamily="34" charset="0"/>
            </a:endParaRPr>
          </a:p>
        </p:txBody>
      </p:sp>
    </p:spTree>
    <p:extLst>
      <p:ext uri="{BB962C8B-B14F-4D97-AF65-F5344CB8AC3E}">
        <p14:creationId xmlns:p14="http://schemas.microsoft.com/office/powerpoint/2010/main" val="1419885684"/>
      </p:ext>
    </p:extLst>
  </p:cSld>
  <p:clrMapOvr>
    <a:masterClrMapping/>
  </p:clrMapOvr>
  <p:transition>
    <p:cover/>
    <p:sndAc>
      <p:stSnd>
        <p:snd r:embed="rId2" name="camera.wav"/>
      </p:stSnd>
    </p:sndAc>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title" idx="4294967295"/>
          </p:nvPr>
        </p:nvSpPr>
        <p:spPr>
          <a:xfrm>
            <a:off x="0" y="65088"/>
            <a:ext cx="7953375" cy="617537"/>
          </a:xfrm>
        </p:spPr>
        <p:txBody>
          <a:bodyPr>
            <a:normAutofit fontScale="90000"/>
          </a:bodyPr>
          <a:lstStyle/>
          <a:p>
            <a:pPr eaLnBrk="1" hangingPunct="1"/>
            <a:r>
              <a:rPr lang="en-US" altLang="zh-CN" sz="4000" dirty="0"/>
              <a:t>GUI</a:t>
            </a:r>
            <a:r>
              <a:rPr lang="zh-CN" altLang="en-US" sz="4000" dirty="0"/>
              <a:t>的</a:t>
            </a:r>
            <a:r>
              <a:rPr lang="zh-CN" altLang="en-US" sz="4000" dirty="0">
                <a:solidFill>
                  <a:srgbClr val="FF0000"/>
                </a:solidFill>
              </a:rPr>
              <a:t>优缺点</a:t>
            </a:r>
          </a:p>
        </p:txBody>
      </p:sp>
      <p:sp>
        <p:nvSpPr>
          <p:cNvPr id="70660" name="Rectangle 4"/>
          <p:cNvSpPr>
            <a:spLocks noGrp="1" noChangeArrowheads="1"/>
          </p:cNvSpPr>
          <p:nvPr>
            <p:ph idx="4294967295"/>
          </p:nvPr>
        </p:nvSpPr>
        <p:spPr>
          <a:xfrm>
            <a:off x="358775" y="908050"/>
            <a:ext cx="8785225" cy="5834063"/>
          </a:xfrm>
        </p:spPr>
        <p:txBody>
          <a:bodyPr/>
          <a:lstStyle/>
          <a:p>
            <a:pPr eaLnBrk="1" hangingPunct="1">
              <a:lnSpc>
                <a:spcPct val="90000"/>
              </a:lnSpc>
            </a:pPr>
            <a:r>
              <a:rPr lang="zh-CN" altLang="en-US" dirty="0"/>
              <a:t>与命令行界面相比，图形用户界面的人机交互自然性和效率都有较大的提高。</a:t>
            </a:r>
          </a:p>
          <a:p>
            <a:pPr eaLnBrk="1" hangingPunct="1">
              <a:lnSpc>
                <a:spcPct val="90000"/>
              </a:lnSpc>
            </a:pPr>
            <a:r>
              <a:rPr lang="zh-CN" altLang="en-US" dirty="0"/>
              <a:t>图形用户界面很大程度上依赖于</a:t>
            </a:r>
            <a:r>
              <a:rPr lang="zh-CN" altLang="en-US" dirty="0">
                <a:solidFill>
                  <a:schemeClr val="accent2"/>
                </a:solidFill>
              </a:rPr>
              <a:t>菜单选择和交互小组件</a:t>
            </a:r>
            <a:r>
              <a:rPr lang="zh-CN" altLang="en-US" dirty="0"/>
              <a:t>（</a:t>
            </a:r>
            <a:r>
              <a:rPr lang="en-US" altLang="zh-CN" dirty="0"/>
              <a:t>Widget</a:t>
            </a:r>
            <a:r>
              <a:rPr lang="zh-CN" altLang="en-US" dirty="0"/>
              <a:t>），经常使用的命令大都通过鼠标来实现。</a:t>
            </a:r>
          </a:p>
          <a:p>
            <a:pPr eaLnBrk="1" hangingPunct="1">
              <a:lnSpc>
                <a:spcPct val="90000"/>
              </a:lnSpc>
            </a:pPr>
            <a:r>
              <a:rPr lang="zh-CN" altLang="en-US" dirty="0"/>
              <a:t>鼠标驱动的人机界面使得初学者易于使用，但重复性的菜单选择会</a:t>
            </a:r>
            <a:r>
              <a:rPr lang="zh-CN" altLang="en-US" dirty="0">
                <a:solidFill>
                  <a:schemeClr val="accent2"/>
                </a:solidFill>
              </a:rPr>
              <a:t>给有经验的用户造成不方便</a:t>
            </a:r>
            <a:r>
              <a:rPr lang="zh-CN" altLang="en-US" dirty="0"/>
              <a:t>，他们有时</a:t>
            </a:r>
            <a:r>
              <a:rPr lang="zh-CN" altLang="en-US" dirty="0">
                <a:solidFill>
                  <a:srgbClr val="7030A0"/>
                </a:solidFill>
              </a:rPr>
              <a:t>倾向使用命令</a:t>
            </a:r>
            <a:r>
              <a:rPr lang="zh-CN" altLang="en-US" dirty="0"/>
              <a:t>键而不是选择菜单，且在输入信息时用户只能使用手这一种输入通道。</a:t>
            </a:r>
          </a:p>
          <a:p>
            <a:pPr eaLnBrk="1" hangingPunct="1">
              <a:lnSpc>
                <a:spcPct val="90000"/>
              </a:lnSpc>
            </a:pPr>
            <a:r>
              <a:rPr lang="zh-CN" altLang="en-US" dirty="0"/>
              <a:t>另外，图形用户界面</a:t>
            </a:r>
            <a:r>
              <a:rPr lang="zh-CN" altLang="en-US" dirty="0">
                <a:solidFill>
                  <a:schemeClr val="accent2"/>
                </a:solidFill>
              </a:rPr>
              <a:t>需要占用较多的屏幕空间</a:t>
            </a:r>
            <a:r>
              <a:rPr lang="zh-CN" altLang="en-US" dirty="0"/>
              <a:t>，并且难以表达和支持非空间性的抽象信息的交互。</a:t>
            </a:r>
          </a:p>
        </p:txBody>
      </p:sp>
      <p:sp>
        <p:nvSpPr>
          <p:cNvPr id="70658" name="灯片编号占位符 4"/>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DA8202CF-28A9-486F-802F-E22AD1AB262E}" type="slidenum">
              <a:rPr lang="en-US" altLang="zh-CN" sz="1000" b="0">
                <a:latin typeface="Verdana" panose="020B0604030504040204" pitchFamily="34" charset="0"/>
              </a:rPr>
              <a:pPr eaLnBrk="1" hangingPunct="1"/>
              <a:t>30</a:t>
            </a:fld>
            <a:endParaRPr lang="en-US" altLang="zh-CN" sz="1000" b="0">
              <a:latin typeface="Verdana" panose="020B0604030504040204" pitchFamily="34" charset="0"/>
            </a:endParaRPr>
          </a:p>
        </p:txBody>
      </p:sp>
    </p:spTree>
    <p:extLst>
      <p:ext uri="{BB962C8B-B14F-4D97-AF65-F5344CB8AC3E}">
        <p14:creationId xmlns:p14="http://schemas.microsoft.com/office/powerpoint/2010/main" val="8624193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3"/>
          <p:cNvSpPr>
            <a:spLocks noGrp="1" noChangeArrowheads="1"/>
          </p:cNvSpPr>
          <p:nvPr>
            <p:ph type="title" idx="4294967295"/>
          </p:nvPr>
        </p:nvSpPr>
        <p:spPr>
          <a:xfrm>
            <a:off x="0" y="65088"/>
            <a:ext cx="7953375" cy="617537"/>
          </a:xfrm>
        </p:spPr>
        <p:txBody>
          <a:bodyPr>
            <a:normAutofit fontScale="90000"/>
          </a:bodyPr>
          <a:lstStyle/>
          <a:p>
            <a:r>
              <a:rPr lang="en-US" altLang="zh-CN" sz="4000" dirty="0"/>
              <a:t>3</a:t>
            </a:r>
            <a:r>
              <a:rPr lang="zh-CN" altLang="en-US" sz="4000" dirty="0"/>
              <a:t>．多通道用户界面</a:t>
            </a:r>
          </a:p>
        </p:txBody>
      </p:sp>
      <p:sp>
        <p:nvSpPr>
          <p:cNvPr id="71684" name="Rectangle 4"/>
          <p:cNvSpPr>
            <a:spLocks noGrp="1" noChangeArrowheads="1"/>
          </p:cNvSpPr>
          <p:nvPr>
            <p:ph idx="4294967295"/>
          </p:nvPr>
        </p:nvSpPr>
        <p:spPr>
          <a:xfrm>
            <a:off x="358775" y="908050"/>
            <a:ext cx="8785225" cy="5834063"/>
          </a:xfrm>
        </p:spPr>
        <p:txBody>
          <a:bodyPr/>
          <a:lstStyle/>
          <a:p>
            <a:pPr eaLnBrk="1" hangingPunct="1"/>
            <a:r>
              <a:rPr lang="zh-CN" altLang="en-US" dirty="0"/>
              <a:t>基于语音、手写体、姿势、视线跟踪、表情等输入手段的多通道交互是其主要特点，其目的是使人能已鼠标，键盘以外的方式进行操作。</a:t>
            </a:r>
          </a:p>
        </p:txBody>
      </p:sp>
      <p:sp>
        <p:nvSpPr>
          <p:cNvPr id="71682" name="灯片编号占位符 4"/>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FAABF1E3-C40B-4FDF-983E-DAD830B133B9}" type="slidenum">
              <a:rPr lang="en-US" altLang="zh-CN" sz="1000" b="0">
                <a:latin typeface="Verdana" panose="020B0604030504040204" pitchFamily="34" charset="0"/>
              </a:rPr>
              <a:pPr eaLnBrk="1" hangingPunct="1"/>
              <a:t>31</a:t>
            </a:fld>
            <a:endParaRPr lang="en-US" altLang="zh-CN" sz="1000" b="0">
              <a:latin typeface="Verdana" panose="020B0604030504040204" pitchFamily="34" charset="0"/>
            </a:endParaRPr>
          </a:p>
        </p:txBody>
      </p:sp>
      <p:sp>
        <p:nvSpPr>
          <p:cNvPr id="5" name="灯片编号占位符 3"/>
          <p:cNvSpPr txBox="1">
            <a:spLocks/>
          </p:cNvSpPr>
          <p:nvPr/>
        </p:nvSpPr>
        <p:spPr>
          <a:xfrm>
            <a:off x="6228184" y="6383700"/>
            <a:ext cx="2057400" cy="365125"/>
          </a:xfrm>
          <a:prstGeom prst="rect">
            <a:avLst/>
          </a:prstGeom>
        </p:spPr>
        <p:txBody>
          <a:bodyPr vert="horz" lIns="91440" tIns="45720" rIns="91440" bIns="45720" rtlCol="0" anchor="ctr"/>
          <a:lstStyle>
            <a:defPPr>
              <a:defRPr lang="zh-CN"/>
            </a:defPPr>
            <a:lvl1pPr algn="r" rtl="0" fontAlgn="base">
              <a:lnSpc>
                <a:spcPct val="80000"/>
              </a:lnSpc>
              <a:spcBef>
                <a:spcPct val="20000"/>
              </a:spcBef>
              <a:spcAft>
                <a:spcPct val="0"/>
              </a:spcAft>
              <a:buClr>
                <a:schemeClr val="bg2"/>
              </a:buClr>
              <a:buSzPct val="75000"/>
              <a:buFont typeface="Wingdings" panose="05000000000000000000" pitchFamily="2" charset="2"/>
              <a:buChar char="p"/>
              <a:defRPr sz="900" b="1" kern="1200">
                <a:solidFill>
                  <a:schemeClr val="tx1">
                    <a:tint val="75000"/>
                  </a:schemeClr>
                </a:solidFill>
                <a:latin typeface="Times New Roman" panose="02020603050405020304" pitchFamily="18" charset="0"/>
                <a:ea typeface="宋体" panose="02010600030101010101" pitchFamily="2" charset="-122"/>
                <a:cs typeface="+mn-cs"/>
              </a:defRPr>
            </a:lvl1pPr>
            <a:lvl2pPr marL="457200" algn="l" rtl="0" fontAlgn="base">
              <a:lnSpc>
                <a:spcPct val="80000"/>
              </a:lnSpc>
              <a:spcBef>
                <a:spcPct val="20000"/>
              </a:spcBef>
              <a:spcAft>
                <a:spcPct val="0"/>
              </a:spcAft>
              <a:buClr>
                <a:schemeClr val="bg2"/>
              </a:buClr>
              <a:buSzPct val="75000"/>
              <a:buFont typeface="Wingdings" panose="05000000000000000000" pitchFamily="2" charset="2"/>
              <a:buChar char="p"/>
              <a:defRPr sz="1400" b="1"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lnSpc>
                <a:spcPct val="80000"/>
              </a:lnSpc>
              <a:spcBef>
                <a:spcPct val="20000"/>
              </a:spcBef>
              <a:spcAft>
                <a:spcPct val="0"/>
              </a:spcAft>
              <a:buClr>
                <a:schemeClr val="bg2"/>
              </a:buClr>
              <a:buSzPct val="75000"/>
              <a:buFont typeface="Wingdings" panose="05000000000000000000" pitchFamily="2" charset="2"/>
              <a:buChar char="p"/>
              <a:defRPr sz="1400" b="1"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lnSpc>
                <a:spcPct val="80000"/>
              </a:lnSpc>
              <a:spcBef>
                <a:spcPct val="20000"/>
              </a:spcBef>
              <a:spcAft>
                <a:spcPct val="0"/>
              </a:spcAft>
              <a:buClr>
                <a:schemeClr val="bg2"/>
              </a:buClr>
              <a:buSzPct val="75000"/>
              <a:buFont typeface="Wingdings" panose="05000000000000000000" pitchFamily="2" charset="2"/>
              <a:buChar char="p"/>
              <a:defRPr sz="1400" b="1"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lnSpc>
                <a:spcPct val="80000"/>
              </a:lnSpc>
              <a:spcBef>
                <a:spcPct val="20000"/>
              </a:spcBef>
              <a:spcAft>
                <a:spcPct val="0"/>
              </a:spcAft>
              <a:buClr>
                <a:schemeClr val="bg2"/>
              </a:buClr>
              <a:buSzPct val="75000"/>
              <a:buFont typeface="Wingdings" panose="05000000000000000000" pitchFamily="2" charset="2"/>
              <a:buChar char="p"/>
              <a:defRPr sz="14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4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14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14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1400" b="1" kern="1200">
                <a:solidFill>
                  <a:schemeClr val="tx1"/>
                </a:solidFill>
                <a:latin typeface="Times New Roman" panose="02020603050405020304" pitchFamily="18" charset="0"/>
                <a:ea typeface="宋体" panose="02010600030101010101" pitchFamily="2" charset="-122"/>
                <a:cs typeface="+mn-cs"/>
              </a:defRPr>
            </a:lvl9pPr>
          </a:lstStyle>
          <a:p>
            <a:fld id="{D99AAAA4-FBF6-433A-BF3F-9B0A291730DE}" type="slidenum">
              <a:rPr lang="en-US" altLang="zh-CN" smtClean="0"/>
              <a:pPr/>
              <a:t>31</a:t>
            </a:fld>
            <a:endParaRPr lang="en-US" altLang="zh-CN"/>
          </a:p>
        </p:txBody>
      </p:sp>
      <p:grpSp>
        <p:nvGrpSpPr>
          <p:cNvPr id="6" name="组合 21"/>
          <p:cNvGrpSpPr>
            <a:grpSpLocks/>
          </p:cNvGrpSpPr>
          <p:nvPr/>
        </p:nvGrpSpPr>
        <p:grpSpPr bwMode="auto">
          <a:xfrm>
            <a:off x="2811165" y="4730715"/>
            <a:ext cx="1928812" cy="1714500"/>
            <a:chOff x="0" y="5143512"/>
            <a:chExt cx="1928794" cy="1714488"/>
          </a:xfrm>
        </p:grpSpPr>
        <p:sp>
          <p:nvSpPr>
            <p:cNvPr id="7" name="Rectangle 2"/>
            <p:cNvSpPr txBox="1">
              <a:spLocks noChangeArrowheads="1"/>
            </p:cNvSpPr>
            <p:nvPr/>
          </p:nvSpPr>
          <p:spPr bwMode="auto">
            <a:xfrm>
              <a:off x="0" y="5143512"/>
              <a:ext cx="1928794" cy="484185"/>
            </a:xfrm>
            <a:prstGeom prst="rect">
              <a:avLst/>
            </a:prstGeom>
            <a:noFill/>
            <a:ln w="9525">
              <a:noFill/>
              <a:miter lim="800000"/>
              <a:headEnd/>
              <a:tailEnd/>
            </a:ln>
          </p:spPr>
          <p:txBody>
            <a:bodyPr/>
            <a:lstStyle/>
            <a:p>
              <a:pPr algn="ctr" eaLnBrk="0" fontAlgn="auto" hangingPunct="0">
                <a:spcBef>
                  <a:spcPts val="0"/>
                </a:spcBef>
                <a:spcAft>
                  <a:spcPts val="0"/>
                </a:spcAft>
                <a:defRPr/>
              </a:pPr>
              <a:r>
                <a:rPr lang="zh-CN" altLang="en-US" kern="0" dirty="0">
                  <a:solidFill>
                    <a:srgbClr val="C00000"/>
                  </a:solidFill>
                  <a:latin typeface="+mj-lt"/>
                  <a:ea typeface="+mj-ea"/>
                  <a:cs typeface="+mj-cs"/>
                </a:rPr>
                <a:t>笔式交互设备</a:t>
              </a:r>
            </a:p>
          </p:txBody>
        </p:sp>
        <p:pic>
          <p:nvPicPr>
            <p:cNvPr id="8" name="Picture 1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562600"/>
              <a:ext cx="1800225" cy="1295400"/>
            </a:xfrm>
            <a:prstGeom prst="rect">
              <a:avLst/>
            </a:prstGeom>
            <a:noFill/>
            <a:ln w="9525">
              <a:solidFill>
                <a:srgbClr val="080808"/>
              </a:solidFill>
              <a:miter lim="800000"/>
              <a:headEnd/>
              <a:tailEnd/>
            </a:ln>
            <a:extLst>
              <a:ext uri="{909E8E84-426E-40DD-AFC4-6F175D3DCCD1}">
                <a14:hiddenFill xmlns:a14="http://schemas.microsoft.com/office/drawing/2010/main">
                  <a:solidFill>
                    <a:srgbClr val="FFFFFF"/>
                  </a:solidFill>
                </a14:hiddenFill>
              </a:ext>
            </a:extLst>
          </p:spPr>
        </p:pic>
      </p:grpSp>
      <p:grpSp>
        <p:nvGrpSpPr>
          <p:cNvPr id="9" name="组合 18"/>
          <p:cNvGrpSpPr>
            <a:grpSpLocks/>
          </p:cNvGrpSpPr>
          <p:nvPr/>
        </p:nvGrpSpPr>
        <p:grpSpPr bwMode="auto">
          <a:xfrm>
            <a:off x="2382540" y="2873340"/>
            <a:ext cx="2590800" cy="1816100"/>
            <a:chOff x="4786314" y="3143248"/>
            <a:chExt cx="2590800" cy="1816104"/>
          </a:xfrm>
        </p:grpSpPr>
        <p:sp>
          <p:nvSpPr>
            <p:cNvPr id="10" name="Rectangle 18"/>
            <p:cNvSpPr>
              <a:spLocks noChangeArrowheads="1"/>
            </p:cNvSpPr>
            <p:nvPr/>
          </p:nvSpPr>
          <p:spPr bwMode="auto">
            <a:xfrm>
              <a:off x="4786314" y="3143248"/>
              <a:ext cx="2590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solidFill>
                    <a:srgbClr val="C00000"/>
                  </a:solidFill>
                  <a:latin typeface="Tahoma" panose="020B0604030504040204" pitchFamily="34" charset="0"/>
                  <a:ea typeface="黑体" panose="02010609060101010101" pitchFamily="49" charset="-122"/>
                </a:rPr>
                <a:t>语音交互设备</a:t>
              </a:r>
            </a:p>
          </p:txBody>
        </p:sp>
        <p:pic>
          <p:nvPicPr>
            <p:cNvPr id="11" name="Picture 19" descr="01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4942" y="3714752"/>
              <a:ext cx="1660525"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 name="组合 19"/>
          <p:cNvGrpSpPr>
            <a:grpSpLocks/>
          </p:cNvGrpSpPr>
          <p:nvPr/>
        </p:nvGrpSpPr>
        <p:grpSpPr bwMode="auto">
          <a:xfrm>
            <a:off x="744240" y="3328953"/>
            <a:ext cx="1911350" cy="2279650"/>
            <a:chOff x="3214678" y="4286256"/>
            <a:chExt cx="2209800" cy="2571744"/>
          </a:xfrm>
        </p:grpSpPr>
        <p:pic>
          <p:nvPicPr>
            <p:cNvPr id="13" name="Picture 21" descr="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4678" y="4772025"/>
              <a:ext cx="22098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2"/>
            <p:cNvSpPr>
              <a:spLocks noChangeArrowheads="1"/>
            </p:cNvSpPr>
            <p:nvPr/>
          </p:nvSpPr>
          <p:spPr bwMode="auto">
            <a:xfrm>
              <a:off x="3414722" y="4286256"/>
              <a:ext cx="180022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C00000"/>
                  </a:solidFill>
                  <a:latin typeface="Tahoma" panose="020B0604030504040204" pitchFamily="34" charset="0"/>
                  <a:ea typeface="黑体" panose="02010609060101010101" pitchFamily="49" charset="-122"/>
                </a:rPr>
                <a:t>视觉交互设备</a:t>
              </a:r>
            </a:p>
          </p:txBody>
        </p:sp>
      </p:grpSp>
      <p:grpSp>
        <p:nvGrpSpPr>
          <p:cNvPr id="15" name="组合 22"/>
          <p:cNvGrpSpPr>
            <a:grpSpLocks/>
          </p:cNvGrpSpPr>
          <p:nvPr/>
        </p:nvGrpSpPr>
        <p:grpSpPr bwMode="auto">
          <a:xfrm>
            <a:off x="6543377" y="3444840"/>
            <a:ext cx="2071688" cy="2214563"/>
            <a:chOff x="7072330" y="4643446"/>
            <a:chExt cx="2071670" cy="2214554"/>
          </a:xfrm>
        </p:grpSpPr>
        <p:sp>
          <p:nvSpPr>
            <p:cNvPr id="16" name="Rectangle 23"/>
            <p:cNvSpPr>
              <a:spLocks noChangeArrowheads="1"/>
            </p:cNvSpPr>
            <p:nvPr/>
          </p:nvSpPr>
          <p:spPr bwMode="auto">
            <a:xfrm>
              <a:off x="7072330" y="4643446"/>
              <a:ext cx="2071670" cy="55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solidFill>
                    <a:srgbClr val="C00000"/>
                  </a:solidFill>
                  <a:latin typeface="Tahoma" panose="020B0604030504040204" pitchFamily="34" charset="0"/>
                  <a:ea typeface="黑体" panose="02010609060101010101" pitchFamily="49" charset="-122"/>
                </a:rPr>
                <a:t>虚拟环境中的交互设备 </a:t>
              </a:r>
            </a:p>
          </p:txBody>
        </p:sp>
        <p:pic>
          <p:nvPicPr>
            <p:cNvPr id="17" name="Picture 24" descr="iwb_zoo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2330" y="5221287"/>
              <a:ext cx="2071670" cy="163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 name="组合 20"/>
          <p:cNvGrpSpPr>
            <a:grpSpLocks/>
          </p:cNvGrpSpPr>
          <p:nvPr/>
        </p:nvGrpSpPr>
        <p:grpSpPr bwMode="auto">
          <a:xfrm>
            <a:off x="4743152" y="3668678"/>
            <a:ext cx="1878013" cy="1990725"/>
            <a:chOff x="6705600" y="1428736"/>
            <a:chExt cx="1878615" cy="1990739"/>
          </a:xfrm>
        </p:grpSpPr>
        <p:pic>
          <p:nvPicPr>
            <p:cNvPr id="19" name="Picture 26" descr="cyberglas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5600" y="1905000"/>
              <a:ext cx="175260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7"/>
            <p:cNvSpPr>
              <a:spLocks noChangeArrowheads="1"/>
            </p:cNvSpPr>
            <p:nvPr/>
          </p:nvSpPr>
          <p:spPr bwMode="auto">
            <a:xfrm>
              <a:off x="6783963" y="1428736"/>
              <a:ext cx="180025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C00000"/>
                  </a:solidFill>
                  <a:latin typeface="Tahoma" panose="020B0604030504040204" pitchFamily="34" charset="0"/>
                  <a:ea typeface="黑体" panose="02010609060101010101" pitchFamily="49" charset="-122"/>
                </a:rPr>
                <a:t>触觉交互设备</a:t>
              </a:r>
            </a:p>
          </p:txBody>
        </p:sp>
      </p:grpSp>
    </p:spTree>
    <p:extLst>
      <p:ext uri="{BB962C8B-B14F-4D97-AF65-F5344CB8AC3E}">
        <p14:creationId xmlns:p14="http://schemas.microsoft.com/office/powerpoint/2010/main" val="1195996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4"/>
          <p:cNvSpPr>
            <a:spLocks noGrp="1" noChangeArrowheads="1"/>
          </p:cNvSpPr>
          <p:nvPr>
            <p:ph type="title" idx="4294967295"/>
          </p:nvPr>
        </p:nvSpPr>
        <p:spPr>
          <a:xfrm>
            <a:off x="0" y="65088"/>
            <a:ext cx="7953375" cy="617537"/>
          </a:xfrm>
        </p:spPr>
        <p:txBody>
          <a:bodyPr>
            <a:normAutofit fontScale="90000"/>
          </a:bodyPr>
          <a:lstStyle/>
          <a:p>
            <a:pPr eaLnBrk="1" hangingPunct="1"/>
            <a:r>
              <a:rPr lang="zh-CN" altLang="en-US" sz="4000" dirty="0"/>
              <a:t>多通道人机界面概念模型</a:t>
            </a:r>
          </a:p>
        </p:txBody>
      </p:sp>
      <p:sp>
        <p:nvSpPr>
          <p:cNvPr id="72706" name="灯片编号占位符 4"/>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816762E7-1423-49DE-9A5A-1AF19B02B715}" type="slidenum">
              <a:rPr lang="en-US" altLang="zh-CN" sz="1000" b="0">
                <a:latin typeface="Verdana" panose="020B0604030504040204" pitchFamily="34" charset="0"/>
              </a:rPr>
              <a:pPr eaLnBrk="1" hangingPunct="1"/>
              <a:t>32</a:t>
            </a:fld>
            <a:endParaRPr lang="en-US" altLang="zh-CN" sz="1000" b="0">
              <a:latin typeface="Verdana" panose="020B0604030504040204" pitchFamily="34" charset="0"/>
            </a:endParaRPr>
          </a:p>
        </p:txBody>
      </p:sp>
      <p:pic>
        <p:nvPicPr>
          <p:cNvPr id="7270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50" y="1474788"/>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3982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2" name="Rectangle 4"/>
          <p:cNvSpPr>
            <a:spLocks noGrp="1" noChangeArrowheads="1"/>
          </p:cNvSpPr>
          <p:nvPr>
            <p:ph idx="4294967295"/>
          </p:nvPr>
        </p:nvSpPr>
        <p:spPr>
          <a:xfrm>
            <a:off x="492125" y="981075"/>
            <a:ext cx="8651875" cy="5876925"/>
          </a:xfrm>
        </p:spPr>
        <p:txBody>
          <a:bodyPr>
            <a:normAutofit/>
          </a:bodyPr>
          <a:lstStyle/>
          <a:p>
            <a:pPr eaLnBrk="1" hangingPunct="1"/>
            <a:r>
              <a:rPr lang="en-US" altLang="zh-CN" sz="2400" dirty="0"/>
              <a:t> 1982</a:t>
            </a:r>
            <a:r>
              <a:rPr lang="zh-CN" altLang="en-US" sz="2400" dirty="0"/>
              <a:t>美国加州</a:t>
            </a:r>
            <a:r>
              <a:rPr lang="en-US" altLang="zh-CN" sz="2400" dirty="0"/>
              <a:t>VPL</a:t>
            </a:r>
            <a:r>
              <a:rPr lang="zh-CN" altLang="en-US" sz="2400" dirty="0"/>
              <a:t>公司开发出了第一副数据手套，用于指示等简单手势的输入；该公司在</a:t>
            </a:r>
            <a:r>
              <a:rPr lang="en-US" altLang="zh-CN" sz="2400" dirty="0"/>
              <a:t>1992</a:t>
            </a:r>
            <a:r>
              <a:rPr lang="zh-CN" altLang="en-US" sz="2400" dirty="0"/>
              <a:t>年还推出了 </a:t>
            </a:r>
            <a:r>
              <a:rPr lang="en-US" altLang="zh-CN" sz="2400" dirty="0" err="1"/>
              <a:t>Eyephone</a:t>
            </a:r>
            <a:r>
              <a:rPr lang="zh-CN" altLang="en-US" sz="2400" dirty="0"/>
              <a:t>液晶显示器；同样在</a:t>
            </a:r>
            <a:r>
              <a:rPr lang="en-US" altLang="zh-CN" sz="2400" dirty="0"/>
              <a:t>1992</a:t>
            </a:r>
            <a:r>
              <a:rPr lang="zh-CN" altLang="en-US" sz="2400" dirty="0"/>
              <a:t>年，</a:t>
            </a:r>
            <a:r>
              <a:rPr lang="en-US" altLang="zh-CN" sz="2400" dirty="0" err="1"/>
              <a:t>Defanti</a:t>
            </a:r>
            <a:r>
              <a:rPr lang="zh-CN" altLang="en-US" sz="2400" dirty="0"/>
              <a:t>等提出了一种四面的沉浸式虚拟现实环境</a:t>
            </a:r>
            <a:r>
              <a:rPr lang="en-US" altLang="zh-CN" sz="2400" dirty="0"/>
              <a:t>——CAVE</a:t>
            </a:r>
            <a:r>
              <a:rPr lang="zh-CN" altLang="en-US" sz="2400" dirty="0"/>
              <a:t>系统等。   </a:t>
            </a:r>
            <a:endParaRPr lang="en-US" altLang="zh-CN" sz="2400" dirty="0"/>
          </a:p>
          <a:p>
            <a:pPr eaLnBrk="1" hangingPunct="1"/>
            <a:endParaRPr lang="zh-CN" altLang="en-US" sz="2400" dirty="0"/>
          </a:p>
          <a:p>
            <a:pPr eaLnBrk="1" hangingPunct="1"/>
            <a:r>
              <a:rPr lang="zh-CN" altLang="en-US" sz="2400" dirty="0"/>
              <a:t>目前，对于人类重要的自然交互方式</a:t>
            </a:r>
            <a:r>
              <a:rPr lang="en-US" altLang="zh-CN" sz="2400" dirty="0"/>
              <a:t>——</a:t>
            </a:r>
            <a:r>
              <a:rPr lang="zh-CN" altLang="en-US" sz="2400" dirty="0"/>
              <a:t>语音和笔的交互技术，包括手写识别、笔式交互、语音识别、语音合成、数字墨水（</a:t>
            </a:r>
            <a:r>
              <a:rPr lang="en-US" altLang="zh-CN" sz="2400" dirty="0"/>
              <a:t>Digital Ink</a:t>
            </a:r>
            <a:r>
              <a:rPr lang="zh-CN" altLang="en-US" sz="2400" dirty="0"/>
              <a:t>）等，其发展已经有了很大的成效，如中国科学院自动化研究所开发了“汉王笔”手写汉字识别系统；微软亚洲研究院发明了数字墨水技术；中国科学院人机交互技术与智能信息处理实验室研制的笔式交互软件开发平台等工作；</a:t>
            </a:r>
            <a:r>
              <a:rPr lang="en-US" altLang="zh-CN" sz="2400" dirty="0"/>
              <a:t>IBM</a:t>
            </a:r>
            <a:r>
              <a:rPr lang="zh-CN" altLang="en-US" sz="2400" dirty="0"/>
              <a:t>公司的</a:t>
            </a:r>
            <a:r>
              <a:rPr lang="en-US" altLang="zh-CN" sz="2400" dirty="0"/>
              <a:t>Via Voice</a:t>
            </a:r>
            <a:r>
              <a:rPr lang="zh-CN" altLang="en-US" sz="2400" dirty="0"/>
              <a:t>，把语音技术应用到</a:t>
            </a:r>
            <a:r>
              <a:rPr lang="en-US" altLang="zh-CN" sz="2400" dirty="0"/>
              <a:t>PDA</a:t>
            </a:r>
            <a:r>
              <a:rPr lang="zh-CN" altLang="en-US" sz="2400" dirty="0"/>
              <a:t>、智能汽车上。</a:t>
            </a:r>
          </a:p>
          <a:p>
            <a:pPr eaLnBrk="1" hangingPunct="1"/>
            <a:endParaRPr lang="en-US" altLang="zh-CN" sz="2400" dirty="0"/>
          </a:p>
        </p:txBody>
      </p:sp>
      <p:sp>
        <p:nvSpPr>
          <p:cNvPr id="73730" name="灯片编号占位符 4"/>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19C152A1-60F6-4B38-BE46-F4170BAC3730}" type="slidenum">
              <a:rPr lang="en-US" altLang="zh-CN" sz="1000" b="0">
                <a:latin typeface="Verdana" panose="020B0604030504040204" pitchFamily="34" charset="0"/>
              </a:rPr>
              <a:pPr eaLnBrk="1" hangingPunct="1"/>
              <a:t>33</a:t>
            </a:fld>
            <a:endParaRPr lang="en-US" altLang="zh-CN" sz="1000" b="0">
              <a:latin typeface="Verdana" panose="020B0604030504040204" pitchFamily="34" charset="0"/>
            </a:endParaRPr>
          </a:p>
        </p:txBody>
      </p:sp>
    </p:spTree>
    <p:extLst>
      <p:ext uri="{BB962C8B-B14F-4D97-AF65-F5344CB8AC3E}">
        <p14:creationId xmlns:p14="http://schemas.microsoft.com/office/powerpoint/2010/main" val="10994649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Rectangle 4"/>
          <p:cNvSpPr>
            <a:spLocks noGrp="1" noChangeArrowheads="1"/>
          </p:cNvSpPr>
          <p:nvPr>
            <p:ph idx="4294967295"/>
          </p:nvPr>
        </p:nvSpPr>
        <p:spPr>
          <a:xfrm>
            <a:off x="358775" y="908050"/>
            <a:ext cx="8785225" cy="5834063"/>
          </a:xfrm>
        </p:spPr>
        <p:txBody>
          <a:bodyPr/>
          <a:lstStyle/>
          <a:p>
            <a:pPr eaLnBrk="1" hangingPunct="1"/>
            <a:r>
              <a:rPr lang="en-US" altLang="zh-CN" dirty="0"/>
              <a:t> </a:t>
            </a:r>
            <a:r>
              <a:rPr lang="zh-CN" altLang="en-US" dirty="0"/>
              <a:t>微软也把语音识别技术集成到了多个领军产品中，包括</a:t>
            </a:r>
            <a:r>
              <a:rPr lang="en-US" altLang="zh-CN" dirty="0"/>
              <a:t>Office</a:t>
            </a:r>
            <a:r>
              <a:rPr lang="zh-CN" altLang="en-US" dirty="0"/>
              <a:t>和</a:t>
            </a:r>
            <a:r>
              <a:rPr lang="en-US" altLang="zh-CN" dirty="0"/>
              <a:t>Windows XP</a:t>
            </a:r>
            <a:r>
              <a:rPr lang="zh-CN" altLang="en-US" dirty="0"/>
              <a:t>，其最新的语音识别服务器软件</a:t>
            </a:r>
            <a:r>
              <a:rPr lang="en-US" altLang="zh-CN" dirty="0"/>
              <a:t>Speech Server</a:t>
            </a:r>
            <a:r>
              <a:rPr lang="zh-CN" altLang="en-US" dirty="0"/>
              <a:t>在</a:t>
            </a:r>
            <a:r>
              <a:rPr lang="en-US" altLang="zh-CN" dirty="0"/>
              <a:t>2004</a:t>
            </a:r>
            <a:r>
              <a:rPr lang="zh-CN" altLang="en-US" dirty="0"/>
              <a:t>年上半年发布。另外，</a:t>
            </a:r>
            <a:r>
              <a:rPr lang="en-US" altLang="zh-CN" dirty="0"/>
              <a:t>20</a:t>
            </a:r>
            <a:r>
              <a:rPr lang="zh-CN" altLang="en-US" dirty="0"/>
              <a:t>世纪</a:t>
            </a:r>
            <a:r>
              <a:rPr lang="en-US" altLang="zh-CN" dirty="0"/>
              <a:t>90</a:t>
            </a:r>
            <a:r>
              <a:rPr lang="zh-CN" altLang="en-US" dirty="0"/>
              <a:t>年代，美国麻省理工学院</a:t>
            </a:r>
            <a:r>
              <a:rPr lang="en-US" altLang="zh-CN" dirty="0"/>
              <a:t>Negroponte(</a:t>
            </a:r>
            <a:r>
              <a:rPr lang="zh-CN" altLang="en-US" dirty="0"/>
              <a:t>尼葛洛庞蒂</a:t>
            </a:r>
            <a:r>
              <a:rPr lang="en-US" altLang="zh-CN" dirty="0"/>
              <a:t>)</a:t>
            </a:r>
            <a:r>
              <a:rPr lang="zh-CN" altLang="en-US" dirty="0"/>
              <a:t>领导的媒体实验室在新一代多通道用户界面方面做了大量开创性的工作。</a:t>
            </a:r>
          </a:p>
          <a:p>
            <a:pPr eaLnBrk="1" hangingPunct="1"/>
            <a:endParaRPr lang="en-US" altLang="zh-CN" dirty="0"/>
          </a:p>
        </p:txBody>
      </p:sp>
      <p:sp>
        <p:nvSpPr>
          <p:cNvPr id="74754" name="灯片编号占位符 4"/>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3F7B8493-814C-4058-8FBB-D477B8261C2E}" type="slidenum">
              <a:rPr lang="en-US" altLang="zh-CN" sz="1000" b="0">
                <a:latin typeface="Verdana" panose="020B0604030504040204" pitchFamily="34" charset="0"/>
              </a:rPr>
              <a:pPr eaLnBrk="1" hangingPunct="1"/>
              <a:t>34</a:t>
            </a:fld>
            <a:endParaRPr lang="en-US" altLang="zh-CN" sz="1000" b="0">
              <a:latin typeface="Verdana" panose="020B0604030504040204" pitchFamily="34" charset="0"/>
            </a:endParaRPr>
          </a:p>
        </p:txBody>
      </p:sp>
    </p:spTree>
    <p:extLst>
      <p:ext uri="{BB962C8B-B14F-4D97-AF65-F5344CB8AC3E}">
        <p14:creationId xmlns:p14="http://schemas.microsoft.com/office/powerpoint/2010/main" val="13810350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0" name="Rectangle 4"/>
          <p:cNvSpPr>
            <a:spLocks noGrp="1" noChangeArrowheads="1"/>
          </p:cNvSpPr>
          <p:nvPr>
            <p:ph idx="4294967295"/>
          </p:nvPr>
        </p:nvSpPr>
        <p:spPr>
          <a:xfrm>
            <a:off x="358775" y="908050"/>
            <a:ext cx="8785225" cy="5834063"/>
          </a:xfrm>
        </p:spPr>
        <p:txBody>
          <a:bodyPr/>
          <a:lstStyle/>
          <a:p>
            <a:pPr eaLnBrk="1" hangingPunct="1"/>
            <a:r>
              <a:rPr lang="en-US" altLang="zh-CN"/>
              <a:t> 2002</a:t>
            </a:r>
            <a:r>
              <a:rPr lang="zh-CN" altLang="en-US"/>
              <a:t>年</a:t>
            </a:r>
            <a:r>
              <a:rPr lang="en-US" altLang="zh-CN"/>
              <a:t>2</a:t>
            </a:r>
            <a:r>
              <a:rPr lang="zh-CN" altLang="en-US"/>
              <a:t>月，</a:t>
            </a:r>
            <a:r>
              <a:rPr lang="en-US" altLang="zh-CN"/>
              <a:t>W3C</a:t>
            </a:r>
            <a:r>
              <a:rPr lang="zh-CN" altLang="en-US"/>
              <a:t>（</a:t>
            </a:r>
            <a:r>
              <a:rPr lang="en-US" altLang="zh-CN"/>
              <a:t>World Wide Web Consortium</a:t>
            </a:r>
            <a:r>
              <a:rPr lang="zh-CN" altLang="en-US"/>
              <a:t>）国际组织成立了“多通道交互”工作小组（</a:t>
            </a:r>
            <a:r>
              <a:rPr lang="en-US" altLang="zh-CN"/>
              <a:t>Multimodal Interaction Working Group</a:t>
            </a:r>
            <a:r>
              <a:rPr lang="zh-CN" altLang="en-US"/>
              <a:t>），开发</a:t>
            </a:r>
            <a:r>
              <a:rPr lang="en-US" altLang="zh-CN"/>
              <a:t>W3C</a:t>
            </a:r>
            <a:r>
              <a:rPr lang="zh-CN" altLang="en-US"/>
              <a:t>新的一类支持移动设备</a:t>
            </a:r>
            <a:r>
              <a:rPr lang="en-US" altLang="zh-CN"/>
              <a:t>MMI</a:t>
            </a:r>
            <a:r>
              <a:rPr lang="zh-CN" altLang="en-US"/>
              <a:t>的协议标准。目前已有</a:t>
            </a:r>
            <a:r>
              <a:rPr lang="en-US" altLang="zh-CN"/>
              <a:t>42</a:t>
            </a:r>
            <a:r>
              <a:rPr lang="zh-CN" altLang="en-US"/>
              <a:t>家大型</a:t>
            </a:r>
            <a:r>
              <a:rPr lang="en-US" altLang="zh-CN"/>
              <a:t>IT</a:t>
            </a:r>
            <a:r>
              <a:rPr lang="zh-CN" altLang="en-US"/>
              <a:t>企业或单位参加该小组，参与制定“多通道交互”的相关协议标准。该小组成员覆盖了几乎所有计算机软硬件、移动通信、家电的大型厂商。</a:t>
            </a:r>
          </a:p>
        </p:txBody>
      </p:sp>
      <p:sp>
        <p:nvSpPr>
          <p:cNvPr id="75778" name="灯片编号占位符 4"/>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AAE35A36-FF7B-4C09-99C3-D5B70CDB178D}" type="slidenum">
              <a:rPr lang="en-US" altLang="zh-CN" sz="1000" b="0">
                <a:latin typeface="Verdana" panose="020B0604030504040204" pitchFamily="34" charset="0"/>
              </a:rPr>
              <a:pPr eaLnBrk="1" hangingPunct="1"/>
              <a:t>35</a:t>
            </a:fld>
            <a:endParaRPr lang="en-US" altLang="zh-CN" sz="1000" b="0">
              <a:latin typeface="Verdana" panose="020B0604030504040204" pitchFamily="34" charset="0"/>
            </a:endParaRPr>
          </a:p>
        </p:txBody>
      </p:sp>
    </p:spTree>
    <p:extLst>
      <p:ext uri="{BB962C8B-B14F-4D97-AF65-F5344CB8AC3E}">
        <p14:creationId xmlns:p14="http://schemas.microsoft.com/office/powerpoint/2010/main" val="3117847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a:xfrm>
            <a:off x="0" y="65088"/>
            <a:ext cx="7953375" cy="617537"/>
          </a:xfrm>
        </p:spPr>
        <p:txBody>
          <a:bodyPr>
            <a:normAutofit fontScale="90000"/>
          </a:bodyPr>
          <a:lstStyle/>
          <a:p>
            <a:pPr eaLnBrk="1" hangingPunct="1"/>
            <a:r>
              <a:rPr lang="zh-CN" altLang="en-US" sz="4000"/>
              <a:t>你对目前的人机交互方式满意吗？</a:t>
            </a:r>
          </a:p>
        </p:txBody>
      </p:sp>
      <p:sp>
        <p:nvSpPr>
          <p:cNvPr id="2256899" name="Rectangle 3"/>
          <p:cNvSpPr>
            <a:spLocks noGrp="1" noChangeArrowheads="1"/>
          </p:cNvSpPr>
          <p:nvPr>
            <p:ph idx="4294967295"/>
          </p:nvPr>
        </p:nvSpPr>
        <p:spPr>
          <a:xfrm>
            <a:off x="358775" y="908050"/>
            <a:ext cx="8785225" cy="5834063"/>
          </a:xfrm>
        </p:spPr>
        <p:txBody>
          <a:bodyPr/>
          <a:lstStyle/>
          <a:p>
            <a:pPr eaLnBrk="1" hangingPunct="1"/>
            <a:r>
              <a:rPr lang="zh-CN" altLang="en-US" dirty="0"/>
              <a:t>老界面形式</a:t>
            </a:r>
          </a:p>
          <a:p>
            <a:pPr lvl="1" eaLnBrk="1" hangingPunct="1"/>
            <a:r>
              <a:rPr lang="zh-CN" altLang="en-US" sz="2800" b="1" dirty="0"/>
              <a:t>一只眼睛 </a:t>
            </a:r>
          </a:p>
          <a:p>
            <a:pPr lvl="1" eaLnBrk="1" hangingPunct="1"/>
            <a:r>
              <a:rPr lang="zh-CN" altLang="en-US" sz="2800" b="1" dirty="0">
                <a:solidFill>
                  <a:srgbClr val="FF0000"/>
                </a:solidFill>
              </a:rPr>
              <a:t>       十</a:t>
            </a:r>
          </a:p>
          <a:p>
            <a:pPr lvl="1" eaLnBrk="1" hangingPunct="1"/>
            <a:r>
              <a:rPr lang="zh-CN" altLang="en-US" sz="2800" b="1" dirty="0"/>
              <a:t>一个指头</a:t>
            </a:r>
          </a:p>
        </p:txBody>
      </p:sp>
      <p:sp>
        <p:nvSpPr>
          <p:cNvPr id="22533" name="灯片编号占位符 4"/>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59D00253-DE8A-4545-AF9C-81964C6A222C}" type="slidenum">
              <a:rPr lang="en-US" altLang="zh-CN" sz="1000" b="0">
                <a:latin typeface="Verdana" panose="020B0604030504040204" pitchFamily="34" charset="0"/>
              </a:rPr>
              <a:pPr eaLnBrk="1" hangingPunct="1"/>
              <a:t>36</a:t>
            </a:fld>
            <a:endParaRPr lang="en-US" altLang="zh-CN" sz="1000" b="0">
              <a:latin typeface="Verdana" panose="020B0604030504040204" pitchFamily="34" charset="0"/>
            </a:endParaRPr>
          </a:p>
        </p:txBody>
      </p:sp>
      <p:pic>
        <p:nvPicPr>
          <p:cNvPr id="225690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7013" y="1389063"/>
            <a:ext cx="4308475" cy="441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21680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56899">
                                            <p:txEl>
                                              <p:pRg st="0" end="0"/>
                                            </p:txEl>
                                          </p:spTgt>
                                        </p:tgtEl>
                                        <p:attrNameLst>
                                          <p:attrName>style.visibility</p:attrName>
                                        </p:attrNameLst>
                                      </p:cBhvr>
                                      <p:to>
                                        <p:strVal val="visible"/>
                                      </p:to>
                                    </p:set>
                                    <p:anim calcmode="lin" valueType="num">
                                      <p:cBhvr additive="base">
                                        <p:cTn id="7" dur="500" fill="hold"/>
                                        <p:tgtEl>
                                          <p:spTgt spid="225689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5689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256899">
                                            <p:txEl>
                                              <p:pRg st="1" end="1"/>
                                            </p:txEl>
                                          </p:spTgt>
                                        </p:tgtEl>
                                        <p:attrNameLst>
                                          <p:attrName>style.visibility</p:attrName>
                                        </p:attrNameLst>
                                      </p:cBhvr>
                                      <p:to>
                                        <p:strVal val="visible"/>
                                      </p:to>
                                    </p:set>
                                    <p:anim calcmode="lin" valueType="num">
                                      <p:cBhvr additive="base">
                                        <p:cTn id="11" dur="500" fill="hold"/>
                                        <p:tgtEl>
                                          <p:spTgt spid="225689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25689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256899">
                                            <p:txEl>
                                              <p:pRg st="2" end="2"/>
                                            </p:txEl>
                                          </p:spTgt>
                                        </p:tgtEl>
                                        <p:attrNameLst>
                                          <p:attrName>style.visibility</p:attrName>
                                        </p:attrNameLst>
                                      </p:cBhvr>
                                      <p:to>
                                        <p:strVal val="visible"/>
                                      </p:to>
                                    </p:set>
                                    <p:anim calcmode="lin" valueType="num">
                                      <p:cBhvr additive="base">
                                        <p:cTn id="15" dur="500" fill="hold"/>
                                        <p:tgtEl>
                                          <p:spTgt spid="2256899">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256899">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256899">
                                            <p:txEl>
                                              <p:pRg st="3" end="3"/>
                                            </p:txEl>
                                          </p:spTgt>
                                        </p:tgtEl>
                                        <p:attrNameLst>
                                          <p:attrName>style.visibility</p:attrName>
                                        </p:attrNameLst>
                                      </p:cBhvr>
                                      <p:to>
                                        <p:strVal val="visible"/>
                                      </p:to>
                                    </p:set>
                                    <p:anim calcmode="lin" valueType="num">
                                      <p:cBhvr additive="base">
                                        <p:cTn id="19" dur="500" fill="hold"/>
                                        <p:tgtEl>
                                          <p:spTgt spid="225689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256899">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256902"/>
                                        </p:tgtEl>
                                        <p:attrNameLst>
                                          <p:attrName>style.visibility</p:attrName>
                                        </p:attrNameLst>
                                      </p:cBhvr>
                                      <p:to>
                                        <p:strVal val="visible"/>
                                      </p:to>
                                    </p:set>
                                    <p:anim calcmode="lin" valueType="num">
                                      <p:cBhvr additive="base">
                                        <p:cTn id="23" dur="500" fill="hold"/>
                                        <p:tgtEl>
                                          <p:spTgt spid="2256902"/>
                                        </p:tgtEl>
                                        <p:attrNameLst>
                                          <p:attrName>ppt_x</p:attrName>
                                        </p:attrNameLst>
                                      </p:cBhvr>
                                      <p:tavLst>
                                        <p:tav tm="0">
                                          <p:val>
                                            <p:strVal val="#ppt_x"/>
                                          </p:val>
                                        </p:tav>
                                        <p:tav tm="100000">
                                          <p:val>
                                            <p:strVal val="#ppt_x"/>
                                          </p:val>
                                        </p:tav>
                                      </p:tavLst>
                                    </p:anim>
                                    <p:anim calcmode="lin" valueType="num">
                                      <p:cBhvr additive="base">
                                        <p:cTn id="24" dur="500" fill="hold"/>
                                        <p:tgtEl>
                                          <p:spTgt spid="22569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6899"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4294967295"/>
          </p:nvPr>
        </p:nvPicPr>
        <p:blipFill>
          <a:blip r:embed="rId2"/>
          <a:stretch>
            <a:fillRect/>
          </a:stretch>
        </p:blipFill>
        <p:spPr>
          <a:xfrm>
            <a:off x="4862513" y="4581525"/>
            <a:ext cx="4281487" cy="2468563"/>
          </a:xfrm>
          <a:prstGeom prst="rect">
            <a:avLst/>
          </a:prstGeom>
        </p:spPr>
      </p:pic>
      <p:sp>
        <p:nvSpPr>
          <p:cNvPr id="4" name="灯片编号占位符 3"/>
          <p:cNvSpPr>
            <a:spLocks noGrp="1"/>
          </p:cNvSpPr>
          <p:nvPr>
            <p:ph type="sldNum" sz="quarter" idx="4294967295"/>
          </p:nvPr>
        </p:nvSpPr>
        <p:spPr>
          <a:xfrm>
            <a:off x="7086600" y="6356350"/>
            <a:ext cx="2057400" cy="365125"/>
          </a:xfrm>
        </p:spPr>
        <p:txBody>
          <a:bodyPr/>
          <a:lstStyle/>
          <a:p>
            <a:fld id="{D99AAAA4-FBF6-433A-BF3F-9B0A291730DE}" type="slidenum">
              <a:rPr lang="en-US" altLang="zh-CN" smtClean="0"/>
              <a:pPr/>
              <a:t>37</a:t>
            </a:fld>
            <a:endParaRPr lang="en-US" altLang="zh-CN"/>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872" y="760204"/>
            <a:ext cx="5409271" cy="4327417"/>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8233" y="1484784"/>
            <a:ext cx="3048000" cy="1905000"/>
          </a:xfrm>
          <a:prstGeom prst="rect">
            <a:avLst/>
          </a:prstGeom>
        </p:spPr>
      </p:pic>
    </p:spTree>
    <p:extLst>
      <p:ext uri="{BB962C8B-B14F-4D97-AF65-F5344CB8AC3E}">
        <p14:creationId xmlns:p14="http://schemas.microsoft.com/office/powerpoint/2010/main" val="35159748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idx="4294967295"/>
          </p:nvPr>
        </p:nvSpPr>
        <p:spPr>
          <a:xfrm>
            <a:off x="0" y="65088"/>
            <a:ext cx="7953375" cy="617537"/>
          </a:xfrm>
        </p:spPr>
        <p:txBody>
          <a:bodyPr>
            <a:normAutofit fontScale="90000"/>
          </a:bodyPr>
          <a:lstStyle/>
          <a:p>
            <a:pPr eaLnBrk="1" hangingPunct="1"/>
            <a:r>
              <a:rPr lang="zh-CN" altLang="en-US" sz="4000"/>
              <a:t>你理想中的人机交互方式是什么？</a:t>
            </a:r>
          </a:p>
        </p:txBody>
      </p:sp>
      <p:sp>
        <p:nvSpPr>
          <p:cNvPr id="2158595" name="Rectangle 3"/>
          <p:cNvSpPr>
            <a:spLocks noGrp="1" noChangeArrowheads="1"/>
          </p:cNvSpPr>
          <p:nvPr>
            <p:ph idx="4294967295"/>
          </p:nvPr>
        </p:nvSpPr>
        <p:spPr>
          <a:xfrm>
            <a:off x="358775" y="908050"/>
            <a:ext cx="8785225" cy="5834063"/>
          </a:xfrm>
        </p:spPr>
        <p:txBody>
          <a:bodyPr/>
          <a:lstStyle/>
          <a:p>
            <a:pPr eaLnBrk="1" hangingPunct="1"/>
            <a:r>
              <a:rPr lang="en-US" altLang="zh-CN"/>
              <a:t>WYSIWYG			</a:t>
            </a:r>
            <a:r>
              <a:rPr lang="zh-CN" altLang="en-US"/>
              <a:t>所见即所得</a:t>
            </a:r>
          </a:p>
          <a:p>
            <a:pPr eaLnBrk="1" hangingPunct="1"/>
            <a:r>
              <a:rPr lang="en-US" altLang="zh-CN"/>
              <a:t>Direct Manipulation		</a:t>
            </a:r>
            <a:r>
              <a:rPr lang="zh-CN" altLang="en-US"/>
              <a:t>直接操纵</a:t>
            </a:r>
          </a:p>
          <a:p>
            <a:pPr eaLnBrk="1" hangingPunct="1"/>
            <a:r>
              <a:rPr lang="en-US" altLang="zh-CN"/>
              <a:t>User-Centered</a:t>
            </a:r>
          </a:p>
          <a:p>
            <a:pPr lvl="1" eaLnBrk="1" hangingPunct="1"/>
            <a:r>
              <a:rPr lang="zh-CN" altLang="en-US"/>
              <a:t>以机器为中心</a:t>
            </a:r>
            <a:r>
              <a:rPr lang="en-US" altLang="zh-CN"/>
              <a:t>——</a:t>
            </a:r>
            <a:r>
              <a:rPr lang="zh-CN" altLang="en-US"/>
              <a:t>以用户为中心</a:t>
            </a:r>
          </a:p>
          <a:p>
            <a:pPr eaLnBrk="1" hangingPunct="1"/>
            <a:r>
              <a:rPr lang="en-US" altLang="zh-CN"/>
              <a:t>Virtual Environment		</a:t>
            </a:r>
            <a:r>
              <a:rPr lang="zh-CN" altLang="en-US"/>
              <a:t>虚拟环境</a:t>
            </a:r>
          </a:p>
          <a:p>
            <a:pPr eaLnBrk="1" hangingPunct="1"/>
            <a:r>
              <a:rPr lang="en-US" altLang="zh-CN"/>
              <a:t>Mobile Computing 		</a:t>
            </a:r>
            <a:r>
              <a:rPr lang="zh-CN" altLang="en-US"/>
              <a:t>移动计算</a:t>
            </a:r>
          </a:p>
          <a:p>
            <a:pPr eaLnBrk="1" hangingPunct="1"/>
            <a:r>
              <a:rPr lang="en-US" altLang="zh-CN"/>
              <a:t>Pervasive Computing		</a:t>
            </a:r>
            <a:r>
              <a:rPr lang="zh-CN" altLang="en-US"/>
              <a:t>普适计算</a:t>
            </a:r>
          </a:p>
          <a:p>
            <a:pPr eaLnBrk="1" hangingPunct="1"/>
            <a:r>
              <a:rPr lang="en-US" altLang="zh-CN"/>
              <a:t>Ubiquitous Computing	</a:t>
            </a:r>
            <a:r>
              <a:rPr lang="zh-CN" altLang="en-US"/>
              <a:t>无处不在的计算</a:t>
            </a:r>
          </a:p>
          <a:p>
            <a:pPr eaLnBrk="1" hangingPunct="1"/>
            <a:r>
              <a:rPr lang="en-US" altLang="zh-CN"/>
              <a:t>Attentive Computing 		</a:t>
            </a:r>
            <a:r>
              <a:rPr lang="zh-CN" altLang="en-US"/>
              <a:t>侍候式计算</a:t>
            </a:r>
          </a:p>
        </p:txBody>
      </p:sp>
      <p:sp>
        <p:nvSpPr>
          <p:cNvPr id="25604" name="灯片编号占位符 3"/>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7E350DAB-0B94-489B-863E-34DAE36CFD91}" type="slidenum">
              <a:rPr lang="en-US" altLang="zh-CN" sz="1000" b="0">
                <a:latin typeface="Verdana" panose="020B0604030504040204" pitchFamily="34" charset="0"/>
              </a:rPr>
              <a:pPr eaLnBrk="1" hangingPunct="1"/>
              <a:t>38</a:t>
            </a:fld>
            <a:endParaRPr lang="en-US" altLang="zh-CN" sz="1000" b="0">
              <a:latin typeface="Verdana" panose="020B0604030504040204" pitchFamily="34" charset="0"/>
            </a:endParaRPr>
          </a:p>
        </p:txBody>
      </p:sp>
    </p:spTree>
    <p:extLst>
      <p:ext uri="{BB962C8B-B14F-4D97-AF65-F5344CB8AC3E}">
        <p14:creationId xmlns:p14="http://schemas.microsoft.com/office/powerpoint/2010/main" val="153951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58595">
                                            <p:txEl>
                                              <p:pRg st="0" end="0"/>
                                            </p:txEl>
                                          </p:spTgt>
                                        </p:tgtEl>
                                        <p:attrNameLst>
                                          <p:attrName>style.visibility</p:attrName>
                                        </p:attrNameLst>
                                      </p:cBhvr>
                                      <p:to>
                                        <p:strVal val="visible"/>
                                      </p:to>
                                    </p:set>
                                    <p:anim calcmode="lin" valueType="num">
                                      <p:cBhvr additive="base">
                                        <p:cTn id="7" dur="500" fill="hold"/>
                                        <p:tgtEl>
                                          <p:spTgt spid="21585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585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58595">
                                            <p:txEl>
                                              <p:pRg st="1" end="1"/>
                                            </p:txEl>
                                          </p:spTgt>
                                        </p:tgtEl>
                                        <p:attrNameLst>
                                          <p:attrName>style.visibility</p:attrName>
                                        </p:attrNameLst>
                                      </p:cBhvr>
                                      <p:to>
                                        <p:strVal val="visible"/>
                                      </p:to>
                                    </p:set>
                                    <p:anim calcmode="lin" valueType="num">
                                      <p:cBhvr additive="base">
                                        <p:cTn id="13" dur="500" fill="hold"/>
                                        <p:tgtEl>
                                          <p:spTgt spid="215859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1585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158595">
                                            <p:txEl>
                                              <p:pRg st="2" end="2"/>
                                            </p:txEl>
                                          </p:spTgt>
                                        </p:tgtEl>
                                        <p:attrNameLst>
                                          <p:attrName>style.visibility</p:attrName>
                                        </p:attrNameLst>
                                      </p:cBhvr>
                                      <p:to>
                                        <p:strVal val="visible"/>
                                      </p:to>
                                    </p:set>
                                    <p:anim calcmode="lin" valueType="num">
                                      <p:cBhvr additive="base">
                                        <p:cTn id="19" dur="500" fill="hold"/>
                                        <p:tgtEl>
                                          <p:spTgt spid="215859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158595">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158595">
                                            <p:txEl>
                                              <p:pRg st="3" end="3"/>
                                            </p:txEl>
                                          </p:spTgt>
                                        </p:tgtEl>
                                        <p:attrNameLst>
                                          <p:attrName>style.visibility</p:attrName>
                                        </p:attrNameLst>
                                      </p:cBhvr>
                                      <p:to>
                                        <p:strVal val="visible"/>
                                      </p:to>
                                    </p:set>
                                    <p:anim calcmode="lin" valueType="num">
                                      <p:cBhvr additive="base">
                                        <p:cTn id="23" dur="500" fill="hold"/>
                                        <p:tgtEl>
                                          <p:spTgt spid="215859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15859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158595">
                                            <p:txEl>
                                              <p:pRg st="4" end="4"/>
                                            </p:txEl>
                                          </p:spTgt>
                                        </p:tgtEl>
                                        <p:attrNameLst>
                                          <p:attrName>style.visibility</p:attrName>
                                        </p:attrNameLst>
                                      </p:cBhvr>
                                      <p:to>
                                        <p:strVal val="visible"/>
                                      </p:to>
                                    </p:set>
                                    <p:anim calcmode="lin" valueType="num">
                                      <p:cBhvr additive="base">
                                        <p:cTn id="29" dur="500" fill="hold"/>
                                        <p:tgtEl>
                                          <p:spTgt spid="2158595">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15859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158595">
                                            <p:txEl>
                                              <p:pRg st="5" end="5"/>
                                            </p:txEl>
                                          </p:spTgt>
                                        </p:tgtEl>
                                        <p:attrNameLst>
                                          <p:attrName>style.visibility</p:attrName>
                                        </p:attrNameLst>
                                      </p:cBhvr>
                                      <p:to>
                                        <p:strVal val="visible"/>
                                      </p:to>
                                    </p:set>
                                    <p:anim calcmode="lin" valueType="num">
                                      <p:cBhvr additive="base">
                                        <p:cTn id="35" dur="500" fill="hold"/>
                                        <p:tgtEl>
                                          <p:spTgt spid="2158595">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15859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158595">
                                            <p:txEl>
                                              <p:pRg st="6" end="6"/>
                                            </p:txEl>
                                          </p:spTgt>
                                        </p:tgtEl>
                                        <p:attrNameLst>
                                          <p:attrName>style.visibility</p:attrName>
                                        </p:attrNameLst>
                                      </p:cBhvr>
                                      <p:to>
                                        <p:strVal val="visible"/>
                                      </p:to>
                                    </p:set>
                                    <p:anim calcmode="lin" valueType="num">
                                      <p:cBhvr additive="base">
                                        <p:cTn id="41" dur="500" fill="hold"/>
                                        <p:tgtEl>
                                          <p:spTgt spid="2158595">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15859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158595">
                                            <p:txEl>
                                              <p:pRg st="7" end="7"/>
                                            </p:txEl>
                                          </p:spTgt>
                                        </p:tgtEl>
                                        <p:attrNameLst>
                                          <p:attrName>style.visibility</p:attrName>
                                        </p:attrNameLst>
                                      </p:cBhvr>
                                      <p:to>
                                        <p:strVal val="visible"/>
                                      </p:to>
                                    </p:set>
                                    <p:anim calcmode="lin" valueType="num">
                                      <p:cBhvr additive="base">
                                        <p:cTn id="47" dur="500" fill="hold"/>
                                        <p:tgtEl>
                                          <p:spTgt spid="2158595">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15859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158595">
                                            <p:txEl>
                                              <p:pRg st="8" end="8"/>
                                            </p:txEl>
                                          </p:spTgt>
                                        </p:tgtEl>
                                        <p:attrNameLst>
                                          <p:attrName>style.visibility</p:attrName>
                                        </p:attrNameLst>
                                      </p:cBhvr>
                                      <p:to>
                                        <p:strVal val="visible"/>
                                      </p:to>
                                    </p:set>
                                    <p:anim calcmode="lin" valueType="num">
                                      <p:cBhvr additive="base">
                                        <p:cTn id="53" dur="500" fill="hold"/>
                                        <p:tgtEl>
                                          <p:spTgt spid="2158595">
                                            <p:txEl>
                                              <p:pRg st="8" end="8"/>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215859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8595"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idx="4294967295"/>
          </p:nvPr>
        </p:nvSpPr>
        <p:spPr>
          <a:xfrm>
            <a:off x="0" y="65088"/>
            <a:ext cx="7953375" cy="617537"/>
          </a:xfrm>
        </p:spPr>
        <p:txBody>
          <a:bodyPr>
            <a:normAutofit fontScale="90000"/>
          </a:bodyPr>
          <a:lstStyle/>
          <a:p>
            <a:pPr eaLnBrk="1" hangingPunct="1"/>
            <a:r>
              <a:rPr lang="zh-CN" altLang="en-US" sz="4000"/>
              <a:t>你理想中的人机交互方式是什么？</a:t>
            </a:r>
          </a:p>
        </p:txBody>
      </p:sp>
      <p:sp>
        <p:nvSpPr>
          <p:cNvPr id="2258947" name="Rectangle 3"/>
          <p:cNvSpPr>
            <a:spLocks noGrp="1" noChangeArrowheads="1"/>
          </p:cNvSpPr>
          <p:nvPr>
            <p:ph idx="4294967295"/>
          </p:nvPr>
        </p:nvSpPr>
        <p:spPr>
          <a:xfrm>
            <a:off x="358775" y="908050"/>
            <a:ext cx="8785225" cy="5834063"/>
          </a:xfrm>
        </p:spPr>
        <p:txBody>
          <a:bodyPr/>
          <a:lstStyle/>
          <a:p>
            <a:pPr eaLnBrk="1" hangingPunct="1"/>
            <a:r>
              <a:rPr lang="en-US" altLang="zh-CN" sz="2400"/>
              <a:t>Affective / Perceptual computing 	</a:t>
            </a:r>
            <a:r>
              <a:rPr lang="zh-CN" altLang="en-US" sz="2400"/>
              <a:t>情感计算</a:t>
            </a:r>
          </a:p>
          <a:p>
            <a:pPr eaLnBrk="1" hangingPunct="1"/>
            <a:r>
              <a:rPr lang="en-US" altLang="zh-CN" sz="2400"/>
              <a:t>Everyday computing			</a:t>
            </a:r>
            <a:r>
              <a:rPr lang="zh-CN" altLang="en-US" sz="2400"/>
              <a:t>日常计算</a:t>
            </a:r>
          </a:p>
          <a:p>
            <a:pPr eaLnBrk="1" hangingPunct="1"/>
            <a:r>
              <a:rPr lang="en-US" altLang="zh-CN" sz="2400"/>
              <a:t>Wearable Computing 			</a:t>
            </a:r>
            <a:r>
              <a:rPr lang="zh-CN" altLang="en-US" sz="2400"/>
              <a:t>可穿戴计算</a:t>
            </a:r>
          </a:p>
          <a:p>
            <a:pPr eaLnBrk="1" hangingPunct="1"/>
            <a:r>
              <a:rPr lang="en-US" altLang="zh-CN" sz="2400"/>
              <a:t>Multymodel user interface(MMUI)	</a:t>
            </a:r>
            <a:r>
              <a:rPr lang="zh-CN" altLang="en-US" sz="2400"/>
              <a:t>多通道用户界面</a:t>
            </a:r>
          </a:p>
          <a:p>
            <a:pPr eaLnBrk="1" hangingPunct="1"/>
            <a:r>
              <a:rPr lang="en-US" altLang="zh-CN" sz="2400"/>
              <a:t>Network user interface(NUI)		</a:t>
            </a:r>
            <a:r>
              <a:rPr lang="zh-CN" altLang="en-US" sz="2400"/>
              <a:t>网络用户界面</a:t>
            </a:r>
          </a:p>
          <a:p>
            <a:pPr eaLnBrk="1" hangingPunct="1"/>
            <a:r>
              <a:rPr lang="en-US" altLang="zh-CN" sz="2400"/>
              <a:t>Intelligent user interface(IUI)		</a:t>
            </a:r>
            <a:r>
              <a:rPr lang="zh-CN" altLang="en-US" sz="2400"/>
              <a:t>智能用户界面</a:t>
            </a:r>
          </a:p>
          <a:p>
            <a:pPr eaLnBrk="1" hangingPunct="1"/>
            <a:r>
              <a:rPr lang="en-US" altLang="zh-CN" sz="2400"/>
              <a:t>Tangible user interface(TUI)	</a:t>
            </a:r>
            <a:r>
              <a:rPr lang="zh-CN" altLang="en-US" sz="2400"/>
              <a:t>自然和谐的用户界面</a:t>
            </a:r>
          </a:p>
          <a:p>
            <a:pPr eaLnBrk="1" hangingPunct="1"/>
            <a:r>
              <a:rPr lang="en-US" altLang="zh-CN" sz="2400"/>
              <a:t>knowledge user interface(KUI)		</a:t>
            </a:r>
            <a:r>
              <a:rPr lang="zh-CN" altLang="en-US" sz="2400"/>
              <a:t>知识用户界面</a:t>
            </a:r>
          </a:p>
        </p:txBody>
      </p:sp>
      <p:sp>
        <p:nvSpPr>
          <p:cNvPr id="26628" name="灯片编号占位符 3"/>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B664ED75-24E0-4C49-B9B0-0A72F2E3AA3A}" type="slidenum">
              <a:rPr lang="en-US" altLang="zh-CN" sz="1000" b="0">
                <a:latin typeface="Verdana" panose="020B0604030504040204" pitchFamily="34" charset="0"/>
              </a:rPr>
              <a:pPr eaLnBrk="1" hangingPunct="1"/>
              <a:t>39</a:t>
            </a:fld>
            <a:endParaRPr lang="en-US" altLang="zh-CN" sz="1000" b="0">
              <a:latin typeface="Verdana" panose="020B0604030504040204" pitchFamily="34" charset="0"/>
            </a:endParaRPr>
          </a:p>
        </p:txBody>
      </p:sp>
    </p:spTree>
    <p:extLst>
      <p:ext uri="{BB962C8B-B14F-4D97-AF65-F5344CB8AC3E}">
        <p14:creationId xmlns:p14="http://schemas.microsoft.com/office/powerpoint/2010/main" val="35429522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58947">
                                            <p:txEl>
                                              <p:pRg st="0" end="0"/>
                                            </p:txEl>
                                          </p:spTgt>
                                        </p:tgtEl>
                                        <p:attrNameLst>
                                          <p:attrName>style.visibility</p:attrName>
                                        </p:attrNameLst>
                                      </p:cBhvr>
                                      <p:to>
                                        <p:strVal val="visible"/>
                                      </p:to>
                                    </p:set>
                                    <p:anim calcmode="lin" valueType="num">
                                      <p:cBhvr additive="base">
                                        <p:cTn id="7" dur="500" fill="hold"/>
                                        <p:tgtEl>
                                          <p:spTgt spid="225894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589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258947">
                                            <p:txEl>
                                              <p:pRg st="1" end="1"/>
                                            </p:txEl>
                                          </p:spTgt>
                                        </p:tgtEl>
                                        <p:attrNameLst>
                                          <p:attrName>style.visibility</p:attrName>
                                        </p:attrNameLst>
                                      </p:cBhvr>
                                      <p:to>
                                        <p:strVal val="visible"/>
                                      </p:to>
                                    </p:set>
                                    <p:anim calcmode="lin" valueType="num">
                                      <p:cBhvr additive="base">
                                        <p:cTn id="13" dur="500" fill="hold"/>
                                        <p:tgtEl>
                                          <p:spTgt spid="225894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25894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258947">
                                            <p:txEl>
                                              <p:pRg st="2" end="2"/>
                                            </p:txEl>
                                          </p:spTgt>
                                        </p:tgtEl>
                                        <p:attrNameLst>
                                          <p:attrName>style.visibility</p:attrName>
                                        </p:attrNameLst>
                                      </p:cBhvr>
                                      <p:to>
                                        <p:strVal val="visible"/>
                                      </p:to>
                                    </p:set>
                                    <p:anim calcmode="lin" valueType="num">
                                      <p:cBhvr additive="base">
                                        <p:cTn id="19" dur="500" fill="hold"/>
                                        <p:tgtEl>
                                          <p:spTgt spid="225894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25894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258947">
                                            <p:txEl>
                                              <p:pRg st="3" end="3"/>
                                            </p:txEl>
                                          </p:spTgt>
                                        </p:tgtEl>
                                        <p:attrNameLst>
                                          <p:attrName>style.visibility</p:attrName>
                                        </p:attrNameLst>
                                      </p:cBhvr>
                                      <p:to>
                                        <p:strVal val="visible"/>
                                      </p:to>
                                    </p:set>
                                    <p:anim calcmode="lin" valueType="num">
                                      <p:cBhvr additive="base">
                                        <p:cTn id="25" dur="500" fill="hold"/>
                                        <p:tgtEl>
                                          <p:spTgt spid="225894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25894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258947">
                                            <p:txEl>
                                              <p:pRg st="4" end="4"/>
                                            </p:txEl>
                                          </p:spTgt>
                                        </p:tgtEl>
                                        <p:attrNameLst>
                                          <p:attrName>style.visibility</p:attrName>
                                        </p:attrNameLst>
                                      </p:cBhvr>
                                      <p:to>
                                        <p:strVal val="visible"/>
                                      </p:to>
                                    </p:set>
                                    <p:anim calcmode="lin" valueType="num">
                                      <p:cBhvr additive="base">
                                        <p:cTn id="31" dur="500" fill="hold"/>
                                        <p:tgtEl>
                                          <p:spTgt spid="225894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25894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258947">
                                            <p:txEl>
                                              <p:pRg st="5" end="5"/>
                                            </p:txEl>
                                          </p:spTgt>
                                        </p:tgtEl>
                                        <p:attrNameLst>
                                          <p:attrName>style.visibility</p:attrName>
                                        </p:attrNameLst>
                                      </p:cBhvr>
                                      <p:to>
                                        <p:strVal val="visible"/>
                                      </p:to>
                                    </p:set>
                                    <p:anim calcmode="lin" valueType="num">
                                      <p:cBhvr additive="base">
                                        <p:cTn id="37" dur="500" fill="hold"/>
                                        <p:tgtEl>
                                          <p:spTgt spid="225894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25894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258947">
                                            <p:txEl>
                                              <p:pRg st="6" end="6"/>
                                            </p:txEl>
                                          </p:spTgt>
                                        </p:tgtEl>
                                        <p:attrNameLst>
                                          <p:attrName>style.visibility</p:attrName>
                                        </p:attrNameLst>
                                      </p:cBhvr>
                                      <p:to>
                                        <p:strVal val="visible"/>
                                      </p:to>
                                    </p:set>
                                    <p:anim calcmode="lin" valueType="num">
                                      <p:cBhvr additive="base">
                                        <p:cTn id="43" dur="500" fill="hold"/>
                                        <p:tgtEl>
                                          <p:spTgt spid="2258947">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25894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258947">
                                            <p:txEl>
                                              <p:pRg st="7" end="7"/>
                                            </p:txEl>
                                          </p:spTgt>
                                        </p:tgtEl>
                                        <p:attrNameLst>
                                          <p:attrName>style.visibility</p:attrName>
                                        </p:attrNameLst>
                                      </p:cBhvr>
                                      <p:to>
                                        <p:strVal val="visible"/>
                                      </p:to>
                                    </p:set>
                                    <p:anim calcmode="lin" valueType="num">
                                      <p:cBhvr additive="base">
                                        <p:cTn id="49" dur="500" fill="hold"/>
                                        <p:tgtEl>
                                          <p:spTgt spid="2258947">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258947">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894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idx="4294967295"/>
          </p:nvPr>
        </p:nvSpPr>
        <p:spPr>
          <a:xfrm>
            <a:off x="0" y="65088"/>
            <a:ext cx="7953375" cy="617537"/>
          </a:xfrm>
        </p:spPr>
        <p:txBody>
          <a:bodyPr/>
          <a:lstStyle/>
          <a:p>
            <a:pPr eaLnBrk="1" hangingPunct="1"/>
            <a:r>
              <a:rPr lang="en-US" altLang="zh-CN"/>
              <a:t>0.2 </a:t>
            </a:r>
            <a:r>
              <a:rPr lang="zh-CN" altLang="en-US"/>
              <a:t>教学计划 </a:t>
            </a:r>
            <a:r>
              <a:rPr lang="en-US" altLang="zh-CN"/>
              <a:t>(cont.1) </a:t>
            </a:r>
          </a:p>
        </p:txBody>
      </p:sp>
      <p:sp>
        <p:nvSpPr>
          <p:cNvPr id="9220" name="Rectangle 3"/>
          <p:cNvSpPr>
            <a:spLocks noGrp="1" noChangeArrowheads="1"/>
          </p:cNvSpPr>
          <p:nvPr>
            <p:ph idx="4294967295"/>
          </p:nvPr>
        </p:nvSpPr>
        <p:spPr>
          <a:xfrm>
            <a:off x="358775" y="908050"/>
            <a:ext cx="8785225" cy="5834063"/>
          </a:xfrm>
          <a:noFill/>
        </p:spPr>
        <p:txBody>
          <a:bodyPr/>
          <a:lstStyle/>
          <a:p>
            <a:pPr eaLnBrk="1" hangingPunct="1">
              <a:lnSpc>
                <a:spcPct val="80000"/>
              </a:lnSpc>
            </a:pPr>
            <a:r>
              <a:rPr kumimoji="1" lang="zh-CN" altLang="en-US" sz="2400"/>
              <a:t>第</a:t>
            </a:r>
            <a:r>
              <a:rPr kumimoji="1" lang="en-US" altLang="zh-CN" sz="2400"/>
              <a:t>4</a:t>
            </a:r>
            <a:r>
              <a:rPr kumimoji="1" lang="zh-CN" altLang="en-US" sz="2400"/>
              <a:t>章 人机交互技术</a:t>
            </a:r>
            <a:r>
              <a:rPr kumimoji="1" lang="en-US" altLang="zh-CN" sz="2400"/>
              <a:t>(3)</a:t>
            </a:r>
          </a:p>
          <a:p>
            <a:pPr lvl="1" eaLnBrk="1" hangingPunct="1">
              <a:lnSpc>
                <a:spcPct val="80000"/>
              </a:lnSpc>
            </a:pPr>
            <a:r>
              <a:rPr kumimoji="1" lang="en-US" altLang="zh-CN" sz="2000"/>
              <a:t>4.1 </a:t>
            </a:r>
            <a:r>
              <a:rPr kumimoji="1" lang="zh-CN" altLang="en-US" sz="2000"/>
              <a:t>人机交互技术概述</a:t>
            </a:r>
          </a:p>
          <a:p>
            <a:pPr lvl="1" eaLnBrk="1" hangingPunct="1">
              <a:lnSpc>
                <a:spcPct val="80000"/>
              </a:lnSpc>
            </a:pPr>
            <a:r>
              <a:rPr kumimoji="1" lang="en-US" altLang="zh-CN" sz="2000"/>
              <a:t>4.2 </a:t>
            </a:r>
            <a:r>
              <a:rPr kumimoji="1" lang="zh-CN" altLang="en-US" sz="2000"/>
              <a:t>命令行和文本菜单技术</a:t>
            </a:r>
          </a:p>
          <a:p>
            <a:pPr lvl="1" eaLnBrk="1" hangingPunct="1">
              <a:lnSpc>
                <a:spcPct val="80000"/>
              </a:lnSpc>
            </a:pPr>
            <a:r>
              <a:rPr kumimoji="1" lang="en-US" altLang="zh-CN" sz="2000"/>
              <a:t>4.3 </a:t>
            </a:r>
            <a:r>
              <a:rPr kumimoji="1" lang="zh-CN" altLang="en-US" sz="2000"/>
              <a:t>图形用户界面</a:t>
            </a:r>
          </a:p>
          <a:p>
            <a:pPr lvl="1" eaLnBrk="1" hangingPunct="1">
              <a:lnSpc>
                <a:spcPct val="80000"/>
              </a:lnSpc>
            </a:pPr>
            <a:r>
              <a:rPr kumimoji="1" lang="en-US" altLang="zh-CN" sz="2000"/>
              <a:t>4.4 </a:t>
            </a:r>
            <a:r>
              <a:rPr kumimoji="1" lang="zh-CN" altLang="en-US" sz="2000"/>
              <a:t>多通道用户界面</a:t>
            </a:r>
          </a:p>
          <a:p>
            <a:pPr lvl="1" eaLnBrk="1" hangingPunct="1">
              <a:lnSpc>
                <a:spcPct val="80000"/>
              </a:lnSpc>
            </a:pPr>
            <a:r>
              <a:rPr kumimoji="1" lang="en-US" altLang="zh-CN" sz="2000"/>
              <a:t>4.5 </a:t>
            </a:r>
            <a:r>
              <a:rPr kumimoji="1" lang="zh-CN" altLang="en-US" sz="2000"/>
              <a:t>汉字信息处理技术</a:t>
            </a:r>
          </a:p>
          <a:p>
            <a:pPr eaLnBrk="1" hangingPunct="1">
              <a:lnSpc>
                <a:spcPct val="80000"/>
              </a:lnSpc>
            </a:pPr>
            <a:r>
              <a:rPr kumimoji="1" lang="zh-CN" altLang="en-US" sz="2400"/>
              <a:t>第</a:t>
            </a:r>
            <a:r>
              <a:rPr kumimoji="1" lang="en-US" altLang="zh-CN" sz="2400"/>
              <a:t>5</a:t>
            </a:r>
            <a:r>
              <a:rPr kumimoji="1" lang="zh-CN" altLang="en-US" sz="2400"/>
              <a:t>章 可用性分析与评估</a:t>
            </a:r>
            <a:r>
              <a:rPr kumimoji="1" lang="en-US" altLang="zh-CN" sz="2400"/>
              <a:t>(3)</a:t>
            </a:r>
          </a:p>
          <a:p>
            <a:pPr lvl="1" eaLnBrk="1" hangingPunct="1">
              <a:lnSpc>
                <a:spcPct val="80000"/>
              </a:lnSpc>
            </a:pPr>
            <a:r>
              <a:rPr kumimoji="1" lang="en-US" altLang="zh-CN" sz="2000"/>
              <a:t>5.1 </a:t>
            </a:r>
            <a:r>
              <a:rPr kumimoji="1" lang="zh-CN" altLang="en-US" sz="2000"/>
              <a:t>可用性与可用性工程</a:t>
            </a:r>
          </a:p>
          <a:p>
            <a:pPr lvl="1" eaLnBrk="1" hangingPunct="1">
              <a:lnSpc>
                <a:spcPct val="80000"/>
              </a:lnSpc>
            </a:pPr>
            <a:r>
              <a:rPr kumimoji="1" lang="en-US" altLang="zh-CN" sz="2000"/>
              <a:t>5.2 </a:t>
            </a:r>
            <a:r>
              <a:rPr kumimoji="1" lang="zh-CN" altLang="en-US" sz="2000"/>
              <a:t>支持可用性的设计原则</a:t>
            </a:r>
          </a:p>
          <a:p>
            <a:pPr lvl="1" eaLnBrk="1" hangingPunct="1">
              <a:lnSpc>
                <a:spcPct val="80000"/>
              </a:lnSpc>
            </a:pPr>
            <a:r>
              <a:rPr kumimoji="1" lang="en-US" altLang="zh-CN" sz="2000"/>
              <a:t>5.3 </a:t>
            </a:r>
            <a:r>
              <a:rPr kumimoji="1" lang="zh-CN" altLang="en-US" sz="2000"/>
              <a:t>可用性评估</a:t>
            </a:r>
          </a:p>
          <a:p>
            <a:pPr lvl="1" eaLnBrk="1" hangingPunct="1">
              <a:lnSpc>
                <a:spcPct val="80000"/>
              </a:lnSpc>
            </a:pPr>
            <a:r>
              <a:rPr kumimoji="1" lang="en-US" altLang="zh-CN" sz="2000"/>
              <a:t>5.4 </a:t>
            </a:r>
            <a:r>
              <a:rPr kumimoji="1" lang="zh-CN" altLang="en-US" sz="2000"/>
              <a:t>以用户为中心的界面设计</a:t>
            </a:r>
          </a:p>
          <a:p>
            <a:pPr eaLnBrk="1" hangingPunct="1">
              <a:lnSpc>
                <a:spcPct val="80000"/>
              </a:lnSpc>
            </a:pPr>
            <a:r>
              <a:rPr kumimoji="1" lang="zh-CN" altLang="en-US" sz="2400"/>
              <a:t>第</a:t>
            </a:r>
            <a:r>
              <a:rPr kumimoji="1" lang="en-US" altLang="zh-CN" sz="2400"/>
              <a:t>6</a:t>
            </a:r>
            <a:r>
              <a:rPr kumimoji="1" lang="zh-CN" altLang="en-US" sz="2400"/>
              <a:t>章 人机交互界面表示模型</a:t>
            </a:r>
            <a:r>
              <a:rPr kumimoji="1" lang="en-US" altLang="zh-CN" sz="2400"/>
              <a:t>(3)</a:t>
            </a:r>
          </a:p>
          <a:p>
            <a:pPr lvl="1" eaLnBrk="1" hangingPunct="1">
              <a:lnSpc>
                <a:spcPct val="80000"/>
              </a:lnSpc>
            </a:pPr>
            <a:r>
              <a:rPr kumimoji="1" lang="en-US" altLang="zh-CN" sz="2000"/>
              <a:t>6.1 </a:t>
            </a:r>
            <a:r>
              <a:rPr kumimoji="1" lang="zh-CN" altLang="en-US" sz="2000"/>
              <a:t>行为模型</a:t>
            </a:r>
          </a:p>
          <a:p>
            <a:pPr lvl="1" eaLnBrk="1" hangingPunct="1">
              <a:lnSpc>
                <a:spcPct val="80000"/>
              </a:lnSpc>
            </a:pPr>
            <a:r>
              <a:rPr kumimoji="1" lang="en-US" altLang="zh-CN" sz="2000"/>
              <a:t>6.2 </a:t>
            </a:r>
            <a:r>
              <a:rPr kumimoji="1" lang="zh-CN" altLang="en-US" sz="2000"/>
              <a:t>结构模型</a:t>
            </a:r>
          </a:p>
          <a:p>
            <a:pPr lvl="1" eaLnBrk="1" hangingPunct="1">
              <a:lnSpc>
                <a:spcPct val="80000"/>
              </a:lnSpc>
            </a:pPr>
            <a:r>
              <a:rPr kumimoji="1" lang="en-US" altLang="zh-CN" sz="2000"/>
              <a:t>6.3 </a:t>
            </a:r>
            <a:r>
              <a:rPr kumimoji="1" lang="zh-CN" altLang="en-US" sz="2000"/>
              <a:t>事件</a:t>
            </a:r>
            <a:r>
              <a:rPr kumimoji="1" lang="en-US" altLang="zh-CN" sz="2000"/>
              <a:t>-</a:t>
            </a:r>
            <a:r>
              <a:rPr kumimoji="1" lang="zh-CN" altLang="en-US" sz="2000"/>
              <a:t>对象模型</a:t>
            </a:r>
          </a:p>
          <a:p>
            <a:pPr lvl="1" eaLnBrk="1" hangingPunct="1">
              <a:lnSpc>
                <a:spcPct val="80000"/>
              </a:lnSpc>
            </a:pPr>
            <a:r>
              <a:rPr kumimoji="1" lang="en-US" altLang="zh-CN" sz="2000"/>
              <a:t>6.4 </a:t>
            </a:r>
            <a:r>
              <a:rPr kumimoji="1" lang="zh-CN" altLang="en-US" sz="2000"/>
              <a:t>行为模型和结构模型的转换</a:t>
            </a:r>
          </a:p>
        </p:txBody>
      </p:sp>
      <p:sp>
        <p:nvSpPr>
          <p:cNvPr id="9218" name="灯片编号占位符 4"/>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E7A452A3-97BB-4F28-8D6C-90546C8A0D0E}" type="slidenum">
              <a:rPr lang="en-US" altLang="zh-CN" sz="1000" b="0">
                <a:latin typeface="Verdana" panose="020B0604030504040204" pitchFamily="34" charset="0"/>
              </a:rPr>
              <a:pPr eaLnBrk="1" hangingPunct="1"/>
              <a:t>4</a:t>
            </a:fld>
            <a:endParaRPr lang="en-US" altLang="zh-CN" sz="1000" b="0">
              <a:latin typeface="Verdana" panose="020B0604030504040204" pitchFamily="34" charset="0"/>
            </a:endParaRPr>
          </a:p>
        </p:txBody>
      </p:sp>
    </p:spTree>
    <p:extLst>
      <p:ext uri="{BB962C8B-B14F-4D97-AF65-F5344CB8AC3E}">
        <p14:creationId xmlns:p14="http://schemas.microsoft.com/office/powerpoint/2010/main" val="7192719"/>
      </p:ext>
    </p:extLst>
  </p:cSld>
  <p:clrMapOvr>
    <a:masterClrMapping/>
  </p:clrMapOvr>
  <p:transition>
    <p:cover/>
    <p:sndAc>
      <p:stSnd>
        <p:snd r:embed="rId2" name="camera.wav"/>
      </p:stSnd>
    </p:sndAc>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idx="4294967295"/>
          </p:nvPr>
        </p:nvSpPr>
        <p:spPr>
          <a:xfrm>
            <a:off x="0" y="65088"/>
            <a:ext cx="7953375" cy="617537"/>
          </a:xfrm>
        </p:spPr>
        <p:txBody>
          <a:bodyPr>
            <a:normAutofit fontScale="90000"/>
          </a:bodyPr>
          <a:lstStyle/>
          <a:p>
            <a:pPr eaLnBrk="1" hangingPunct="1"/>
            <a:r>
              <a:rPr lang="zh-CN" altLang="en-US" sz="4000" dirty="0"/>
              <a:t>你理想中的人机交互方式是什么？</a:t>
            </a:r>
          </a:p>
        </p:txBody>
      </p:sp>
      <p:sp>
        <p:nvSpPr>
          <p:cNvPr id="2257923" name="Rectangle 3"/>
          <p:cNvSpPr>
            <a:spLocks noGrp="1" noChangeArrowheads="1"/>
          </p:cNvSpPr>
          <p:nvPr>
            <p:ph idx="4294967295"/>
          </p:nvPr>
        </p:nvSpPr>
        <p:spPr>
          <a:xfrm>
            <a:off x="358775" y="908050"/>
            <a:ext cx="8785225" cy="5834063"/>
          </a:xfrm>
        </p:spPr>
        <p:txBody>
          <a:bodyPr/>
          <a:lstStyle/>
          <a:p>
            <a:pPr eaLnBrk="1" hangingPunct="1"/>
            <a:r>
              <a:rPr lang="zh-CN" altLang="en-US" dirty="0"/>
              <a:t>那么，未来的用户界面是什么样子的，人与机器将以何种方式交互呢？</a:t>
            </a:r>
          </a:p>
          <a:p>
            <a:pPr eaLnBrk="1" hangingPunct="1"/>
            <a:r>
              <a:rPr lang="en-US" altLang="zh-CN" dirty="0"/>
              <a:t>Things behind GUI</a:t>
            </a:r>
            <a:r>
              <a:rPr lang="zh-CN" altLang="en-US" dirty="0"/>
              <a:t>？</a:t>
            </a:r>
          </a:p>
          <a:p>
            <a:pPr lvl="1" eaLnBrk="1" hangingPunct="1"/>
            <a:r>
              <a:rPr lang="zh-CN" altLang="en-US" dirty="0"/>
              <a:t>什么交互设备</a:t>
            </a:r>
            <a:r>
              <a:rPr lang="en-US" altLang="zh-CN" dirty="0"/>
              <a:t>??</a:t>
            </a:r>
          </a:p>
          <a:p>
            <a:pPr lvl="1" eaLnBrk="1" hangingPunct="1"/>
            <a:r>
              <a:rPr lang="zh-CN" altLang="en-US" dirty="0"/>
              <a:t>什么界面风格</a:t>
            </a:r>
            <a:r>
              <a:rPr lang="en-US" altLang="zh-CN" dirty="0"/>
              <a:t>??</a:t>
            </a:r>
          </a:p>
          <a:p>
            <a:pPr eaLnBrk="1" hangingPunct="1"/>
            <a:endParaRPr lang="en-US" altLang="zh-CN" dirty="0"/>
          </a:p>
          <a:p>
            <a:r>
              <a:rPr lang="zh-CN" altLang="en-US" dirty="0">
                <a:solidFill>
                  <a:srgbClr val="FF0000"/>
                </a:solidFill>
              </a:rPr>
              <a:t>最好的人机交互界面就是用户感觉不到界面的存在， 即没有界面。</a:t>
            </a:r>
            <a:r>
              <a:rPr lang="en-US" altLang="zh-CN" dirty="0">
                <a:solidFill>
                  <a:srgbClr val="FF0000"/>
                </a:solidFill>
              </a:rPr>
              <a:t>(Natural interface )</a:t>
            </a:r>
            <a:endParaRPr lang="zh-CN" altLang="en-US" dirty="0">
              <a:solidFill>
                <a:srgbClr val="FF0000"/>
              </a:solidFill>
            </a:endParaRPr>
          </a:p>
        </p:txBody>
      </p:sp>
      <p:sp>
        <p:nvSpPr>
          <p:cNvPr id="27652" name="灯片编号占位符 3"/>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6532AC25-48C7-4F85-9A91-6259B4D57C1A}" type="slidenum">
              <a:rPr lang="en-US" altLang="zh-CN" sz="1000" b="0">
                <a:latin typeface="Verdana" panose="020B0604030504040204" pitchFamily="34" charset="0"/>
              </a:rPr>
              <a:pPr eaLnBrk="1" hangingPunct="1"/>
              <a:t>40</a:t>
            </a:fld>
            <a:endParaRPr lang="en-US" altLang="zh-CN" sz="1000" b="0">
              <a:latin typeface="Verdana" panose="020B0604030504040204" pitchFamily="34" charset="0"/>
            </a:endParaRPr>
          </a:p>
        </p:txBody>
      </p:sp>
    </p:spTree>
    <p:extLst>
      <p:ext uri="{BB962C8B-B14F-4D97-AF65-F5344CB8AC3E}">
        <p14:creationId xmlns:p14="http://schemas.microsoft.com/office/powerpoint/2010/main" val="8715338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57923">
                                            <p:txEl>
                                              <p:pRg st="0" end="0"/>
                                            </p:txEl>
                                          </p:spTgt>
                                        </p:tgtEl>
                                        <p:attrNameLst>
                                          <p:attrName>style.visibility</p:attrName>
                                        </p:attrNameLst>
                                      </p:cBhvr>
                                      <p:to>
                                        <p:strVal val="visible"/>
                                      </p:to>
                                    </p:set>
                                    <p:anim calcmode="lin" valueType="num">
                                      <p:cBhvr additive="base">
                                        <p:cTn id="7" dur="500" fill="hold"/>
                                        <p:tgtEl>
                                          <p:spTgt spid="22579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579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257923">
                                            <p:txEl>
                                              <p:pRg st="1" end="1"/>
                                            </p:txEl>
                                          </p:spTgt>
                                        </p:tgtEl>
                                        <p:attrNameLst>
                                          <p:attrName>style.visibility</p:attrName>
                                        </p:attrNameLst>
                                      </p:cBhvr>
                                      <p:to>
                                        <p:strVal val="visible"/>
                                      </p:to>
                                    </p:set>
                                    <p:anim calcmode="lin" valueType="num">
                                      <p:cBhvr additive="base">
                                        <p:cTn id="13" dur="500" fill="hold"/>
                                        <p:tgtEl>
                                          <p:spTgt spid="225792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25792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257923">
                                            <p:txEl>
                                              <p:pRg st="2" end="2"/>
                                            </p:txEl>
                                          </p:spTgt>
                                        </p:tgtEl>
                                        <p:attrNameLst>
                                          <p:attrName>style.visibility</p:attrName>
                                        </p:attrNameLst>
                                      </p:cBhvr>
                                      <p:to>
                                        <p:strVal val="visible"/>
                                      </p:to>
                                    </p:set>
                                    <p:anim calcmode="lin" valueType="num">
                                      <p:cBhvr additive="base">
                                        <p:cTn id="17" dur="500" fill="hold"/>
                                        <p:tgtEl>
                                          <p:spTgt spid="225792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25792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257923">
                                            <p:txEl>
                                              <p:pRg st="3" end="3"/>
                                            </p:txEl>
                                          </p:spTgt>
                                        </p:tgtEl>
                                        <p:attrNameLst>
                                          <p:attrName>style.visibility</p:attrName>
                                        </p:attrNameLst>
                                      </p:cBhvr>
                                      <p:to>
                                        <p:strVal val="visible"/>
                                      </p:to>
                                    </p:set>
                                    <p:anim calcmode="lin" valueType="num">
                                      <p:cBhvr additive="base">
                                        <p:cTn id="21" dur="500" fill="hold"/>
                                        <p:tgtEl>
                                          <p:spTgt spid="225792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25792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257923">
                                            <p:txEl>
                                              <p:pRg st="5" end="5"/>
                                            </p:txEl>
                                          </p:spTgt>
                                        </p:tgtEl>
                                        <p:attrNameLst>
                                          <p:attrName>style.visibility</p:attrName>
                                        </p:attrNameLst>
                                      </p:cBhvr>
                                      <p:to>
                                        <p:strVal val="visible"/>
                                      </p:to>
                                    </p:set>
                                    <p:anim calcmode="lin" valueType="num">
                                      <p:cBhvr additive="base">
                                        <p:cTn id="27" dur="500" fill="hold"/>
                                        <p:tgtEl>
                                          <p:spTgt spid="225792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25792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792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3"/>
          <p:cNvSpPr>
            <a:spLocks noGrp="1" noChangeArrowheads="1"/>
          </p:cNvSpPr>
          <p:nvPr>
            <p:ph type="title" idx="4294967295"/>
          </p:nvPr>
        </p:nvSpPr>
        <p:spPr>
          <a:xfrm>
            <a:off x="0" y="65088"/>
            <a:ext cx="7953375" cy="617537"/>
          </a:xfrm>
        </p:spPr>
        <p:txBody>
          <a:bodyPr>
            <a:normAutofit fontScale="90000"/>
          </a:bodyPr>
          <a:lstStyle/>
          <a:p>
            <a:pPr eaLnBrk="1" hangingPunct="1"/>
            <a:r>
              <a:rPr lang="en-US" altLang="zh-CN" sz="4000"/>
              <a:t>1.4.2</a:t>
            </a:r>
            <a:r>
              <a:rPr lang="zh-CN" altLang="en-US" sz="4000"/>
              <a:t>发展趋势</a:t>
            </a:r>
          </a:p>
        </p:txBody>
      </p:sp>
      <p:sp>
        <p:nvSpPr>
          <p:cNvPr id="76804" name="Rectangle 4"/>
          <p:cNvSpPr>
            <a:spLocks noGrp="1" noChangeArrowheads="1"/>
          </p:cNvSpPr>
          <p:nvPr>
            <p:ph idx="4294967295"/>
          </p:nvPr>
        </p:nvSpPr>
        <p:spPr>
          <a:xfrm>
            <a:off x="358775" y="908050"/>
            <a:ext cx="8785225" cy="5834063"/>
          </a:xfrm>
        </p:spPr>
        <p:txBody>
          <a:bodyPr/>
          <a:lstStyle/>
          <a:p>
            <a:pPr eaLnBrk="1" hangingPunct="1"/>
            <a:r>
              <a:rPr lang="zh-CN" altLang="en-US" dirty="0"/>
              <a:t>将更强调</a:t>
            </a:r>
            <a:r>
              <a:rPr lang="zh-CN" altLang="en-US" dirty="0">
                <a:solidFill>
                  <a:srgbClr val="7030A0"/>
                </a:solidFill>
              </a:rPr>
              <a:t>“以人为本”、“自然、和谐”</a:t>
            </a:r>
            <a:r>
              <a:rPr lang="zh-CN" altLang="en-US" dirty="0"/>
              <a:t>的交互方式</a:t>
            </a:r>
          </a:p>
          <a:p>
            <a:pPr eaLnBrk="1" hangingPunct="1"/>
            <a:r>
              <a:rPr lang="en-US" altLang="zh-CN" dirty="0"/>
              <a:t>1.</a:t>
            </a:r>
            <a:r>
              <a:rPr lang="zh-CN" altLang="en-US" dirty="0"/>
              <a:t>集成化</a:t>
            </a:r>
          </a:p>
          <a:p>
            <a:pPr lvl="1" eaLnBrk="1" hangingPunct="1"/>
            <a:r>
              <a:rPr lang="zh-CN" altLang="en-US" dirty="0"/>
              <a:t>人机交互将呈现出多样化、多通道交互的特点。</a:t>
            </a:r>
          </a:p>
          <a:p>
            <a:pPr lvl="1" eaLnBrk="1" hangingPunct="1"/>
            <a:r>
              <a:rPr lang="zh-CN" altLang="en-US" dirty="0"/>
              <a:t>桌面和非桌面界面，可见和不可见界面，二维与三维输入，直接与间接操纵</a:t>
            </a:r>
          </a:p>
          <a:p>
            <a:pPr lvl="1" eaLnBrk="1" hangingPunct="1"/>
            <a:r>
              <a:rPr lang="zh-CN" altLang="en-US" dirty="0"/>
              <a:t>语音、手势、表情、眼动、唇动、头动、姿势、触觉、嗅觉、味觉以及键盘、鼠标等交互手段将集成在一起</a:t>
            </a:r>
          </a:p>
          <a:p>
            <a:pPr lvl="1" eaLnBrk="1" hangingPunct="1"/>
            <a:endParaRPr lang="zh-CN" altLang="en-US" dirty="0"/>
          </a:p>
          <a:p>
            <a:pPr eaLnBrk="1" hangingPunct="1"/>
            <a:endParaRPr lang="en-US" altLang="zh-CN" dirty="0"/>
          </a:p>
        </p:txBody>
      </p:sp>
      <p:sp>
        <p:nvSpPr>
          <p:cNvPr id="76802" name="灯片编号占位符 4"/>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5A9C6BE0-B6D3-4BFB-BD16-8636DCA13604}" type="slidenum">
              <a:rPr lang="en-US" altLang="zh-CN" sz="1000" b="0">
                <a:latin typeface="Verdana" panose="020B0604030504040204" pitchFamily="34" charset="0"/>
              </a:rPr>
              <a:pPr eaLnBrk="1" hangingPunct="1"/>
              <a:t>41</a:t>
            </a:fld>
            <a:endParaRPr lang="en-US" altLang="zh-CN" sz="1000" b="0">
              <a:latin typeface="Verdana" panose="020B0604030504040204" pitchFamily="34" charset="0"/>
            </a:endParaRPr>
          </a:p>
        </p:txBody>
      </p:sp>
    </p:spTree>
    <p:extLst>
      <p:ext uri="{BB962C8B-B14F-4D97-AF65-F5344CB8AC3E}">
        <p14:creationId xmlns:p14="http://schemas.microsoft.com/office/powerpoint/2010/main" val="24712729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3"/>
          <p:cNvSpPr>
            <a:spLocks noGrp="1" noChangeArrowheads="1"/>
          </p:cNvSpPr>
          <p:nvPr>
            <p:ph type="title" idx="4294967295"/>
          </p:nvPr>
        </p:nvSpPr>
        <p:spPr>
          <a:xfrm>
            <a:off x="0" y="65088"/>
            <a:ext cx="7953375" cy="617537"/>
          </a:xfrm>
        </p:spPr>
        <p:txBody>
          <a:bodyPr>
            <a:normAutofit fontScale="90000"/>
          </a:bodyPr>
          <a:lstStyle/>
          <a:p>
            <a:pPr eaLnBrk="1" hangingPunct="1"/>
            <a:r>
              <a:rPr lang="en-US" altLang="zh-CN" sz="4000"/>
              <a:t>2. </a:t>
            </a:r>
            <a:r>
              <a:rPr lang="zh-CN" altLang="en-US" sz="4000"/>
              <a:t>网络化</a:t>
            </a:r>
          </a:p>
        </p:txBody>
      </p:sp>
      <p:sp>
        <p:nvSpPr>
          <p:cNvPr id="77828" name="Rectangle 4"/>
          <p:cNvSpPr>
            <a:spLocks noGrp="1" noChangeArrowheads="1"/>
          </p:cNvSpPr>
          <p:nvPr>
            <p:ph idx="4294967295"/>
          </p:nvPr>
        </p:nvSpPr>
        <p:spPr>
          <a:xfrm>
            <a:off x="358775" y="908050"/>
            <a:ext cx="8785225" cy="5834063"/>
          </a:xfrm>
        </p:spPr>
        <p:txBody>
          <a:bodyPr/>
          <a:lstStyle/>
          <a:p>
            <a:pPr eaLnBrk="1" hangingPunct="1">
              <a:lnSpc>
                <a:spcPct val="110000"/>
              </a:lnSpc>
            </a:pPr>
            <a:r>
              <a:rPr lang="zh-CN" altLang="en-US" sz="2400" dirty="0"/>
              <a:t>无线互联网、移动通信网的快速发展，对人机交互技术提出了更高的要求。</a:t>
            </a:r>
            <a:endParaRPr lang="en-US" altLang="zh-CN" sz="2400" dirty="0"/>
          </a:p>
          <a:p>
            <a:pPr eaLnBrk="1" hangingPunct="1">
              <a:lnSpc>
                <a:spcPct val="110000"/>
              </a:lnSpc>
            </a:pPr>
            <a:r>
              <a:rPr lang="zh-CN" altLang="en-US" sz="2400" dirty="0"/>
              <a:t>新一代的人机交互技术</a:t>
            </a:r>
            <a:r>
              <a:rPr lang="zh-CN" altLang="en-US" sz="2400" dirty="0">
                <a:solidFill>
                  <a:srgbClr val="7030A0"/>
                </a:solidFill>
              </a:rPr>
              <a:t>需要考虑在不同设备、不同网络、不同平台之间的无缝过渡和扩展</a:t>
            </a:r>
            <a:r>
              <a:rPr lang="zh-CN" altLang="en-US" sz="2400" dirty="0"/>
              <a:t>，支持人们通过跨地域的网络（有线与无线、电信网与互联网等）在世界上任何地方用多种简单的自然方式进行人机交互，而且包括支持多个用户之间以协作的方式进行交互。</a:t>
            </a:r>
            <a:endParaRPr lang="en-US" altLang="zh-CN" sz="2400" dirty="0"/>
          </a:p>
          <a:p>
            <a:pPr eaLnBrk="1" hangingPunct="1">
              <a:lnSpc>
                <a:spcPct val="110000"/>
              </a:lnSpc>
            </a:pPr>
            <a:r>
              <a:rPr lang="zh-CN" altLang="en-US" sz="2400" dirty="0"/>
              <a:t>另外，网格技术的发展也为人机交互技术的发展提供了很好的机遇。</a:t>
            </a:r>
          </a:p>
          <a:p>
            <a:pPr eaLnBrk="1" hangingPunct="1">
              <a:lnSpc>
                <a:spcPct val="110000"/>
              </a:lnSpc>
            </a:pPr>
            <a:endParaRPr lang="en-US" altLang="zh-CN" sz="2400" dirty="0"/>
          </a:p>
        </p:txBody>
      </p:sp>
      <p:sp>
        <p:nvSpPr>
          <p:cNvPr id="77826" name="灯片编号占位符 4"/>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906F8B63-931B-4DE0-A0C7-BB9DBA125A8F}" type="slidenum">
              <a:rPr lang="en-US" altLang="zh-CN" sz="1000" b="0">
                <a:latin typeface="Verdana" panose="020B0604030504040204" pitchFamily="34" charset="0"/>
              </a:rPr>
              <a:pPr eaLnBrk="1" hangingPunct="1"/>
              <a:t>42</a:t>
            </a:fld>
            <a:endParaRPr lang="en-US" altLang="zh-CN" sz="1000" b="0">
              <a:latin typeface="Verdana" panose="020B0604030504040204" pitchFamily="34" charset="0"/>
            </a:endParaRPr>
          </a:p>
        </p:txBody>
      </p:sp>
    </p:spTree>
    <p:extLst>
      <p:ext uri="{BB962C8B-B14F-4D97-AF65-F5344CB8AC3E}">
        <p14:creationId xmlns:p14="http://schemas.microsoft.com/office/powerpoint/2010/main" val="13037531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3"/>
          <p:cNvSpPr>
            <a:spLocks noGrp="1" noChangeArrowheads="1"/>
          </p:cNvSpPr>
          <p:nvPr>
            <p:ph type="title" idx="4294967295"/>
          </p:nvPr>
        </p:nvSpPr>
        <p:spPr>
          <a:xfrm>
            <a:off x="0" y="65088"/>
            <a:ext cx="7953375" cy="617537"/>
          </a:xfrm>
        </p:spPr>
        <p:txBody>
          <a:bodyPr>
            <a:normAutofit fontScale="90000"/>
          </a:bodyPr>
          <a:lstStyle/>
          <a:p>
            <a:pPr eaLnBrk="1" hangingPunct="1"/>
            <a:r>
              <a:rPr lang="en-US" altLang="zh-CN" sz="4000"/>
              <a:t> 3.</a:t>
            </a:r>
            <a:r>
              <a:rPr lang="zh-CN" altLang="en-US" sz="4000"/>
              <a:t>智能化</a:t>
            </a:r>
          </a:p>
        </p:txBody>
      </p:sp>
      <p:sp>
        <p:nvSpPr>
          <p:cNvPr id="78852" name="Rectangle 4"/>
          <p:cNvSpPr>
            <a:spLocks noGrp="1" noChangeArrowheads="1"/>
          </p:cNvSpPr>
          <p:nvPr>
            <p:ph idx="4294967295"/>
          </p:nvPr>
        </p:nvSpPr>
        <p:spPr>
          <a:xfrm>
            <a:off x="358775" y="908050"/>
            <a:ext cx="8785225" cy="5834063"/>
          </a:xfrm>
        </p:spPr>
        <p:txBody>
          <a:bodyPr/>
          <a:lstStyle/>
          <a:p>
            <a:pPr eaLnBrk="1" hangingPunct="1">
              <a:lnSpc>
                <a:spcPct val="110000"/>
              </a:lnSpc>
            </a:pPr>
            <a:r>
              <a:rPr kumimoji="1" lang="zh-CN" altLang="en-US" sz="2400" dirty="0">
                <a:solidFill>
                  <a:srgbClr val="000000"/>
                </a:solidFill>
              </a:rPr>
              <a:t>目前，用户使用键盘和鼠标等设备进行的交互输入都是精确的输入，但人们的动作或思想等往往并不很精确，人类语言本身也具有高度模糊性，人们在生活中常常习惯于使用大量的非精确的信息交流。</a:t>
            </a:r>
            <a:endParaRPr kumimoji="1" lang="en-US" altLang="zh-CN" sz="2400" dirty="0">
              <a:solidFill>
                <a:srgbClr val="000000"/>
              </a:solidFill>
            </a:endParaRPr>
          </a:p>
          <a:p>
            <a:pPr eaLnBrk="1" hangingPunct="1">
              <a:lnSpc>
                <a:spcPct val="110000"/>
              </a:lnSpc>
            </a:pPr>
            <a:r>
              <a:rPr kumimoji="1" lang="zh-CN" altLang="en-US" sz="2400" dirty="0">
                <a:solidFill>
                  <a:srgbClr val="000000"/>
                </a:solidFill>
              </a:rPr>
              <a:t>因此，在人机交互中，</a:t>
            </a:r>
            <a:r>
              <a:rPr kumimoji="1" lang="zh-CN" altLang="en-US" sz="2400" dirty="0">
                <a:solidFill>
                  <a:srgbClr val="7030A0"/>
                </a:solidFill>
              </a:rPr>
              <a:t>使计算机更好地自动捕捉人的姿态、手势、语音和上下文等信息，了解人的意图</a:t>
            </a:r>
            <a:r>
              <a:rPr kumimoji="1" lang="zh-CN" altLang="en-US" sz="2400" dirty="0">
                <a:solidFill>
                  <a:srgbClr val="000000"/>
                </a:solidFill>
              </a:rPr>
              <a:t>，并做出合适的反馈或动作，提高交互活动的自然性和高效性，使人－机之间的交互像人－人交互一样自然、方便，是计算机科学家正在积极探索的新一代交互技术的一个重要内容。</a:t>
            </a:r>
          </a:p>
          <a:p>
            <a:pPr eaLnBrk="1" hangingPunct="1">
              <a:lnSpc>
                <a:spcPct val="110000"/>
              </a:lnSpc>
            </a:pPr>
            <a:endParaRPr lang="en-US" altLang="zh-CN" sz="2400" dirty="0"/>
          </a:p>
        </p:txBody>
      </p:sp>
      <p:sp>
        <p:nvSpPr>
          <p:cNvPr id="78850" name="灯片编号占位符 4"/>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F1DE5E16-BE9A-4374-AA9F-5273C00E6F52}" type="slidenum">
              <a:rPr lang="en-US" altLang="zh-CN" sz="1000" b="0">
                <a:latin typeface="Verdana" panose="020B0604030504040204" pitchFamily="34" charset="0"/>
              </a:rPr>
              <a:pPr eaLnBrk="1" hangingPunct="1"/>
              <a:t>43</a:t>
            </a:fld>
            <a:endParaRPr lang="en-US" altLang="zh-CN" sz="1000" b="0">
              <a:latin typeface="Verdana" panose="020B0604030504040204" pitchFamily="34" charset="0"/>
            </a:endParaRPr>
          </a:p>
        </p:txBody>
      </p:sp>
    </p:spTree>
    <p:extLst>
      <p:ext uri="{BB962C8B-B14F-4D97-AF65-F5344CB8AC3E}">
        <p14:creationId xmlns:p14="http://schemas.microsoft.com/office/powerpoint/2010/main" val="29517721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3"/>
          <p:cNvSpPr>
            <a:spLocks noGrp="1" noChangeArrowheads="1"/>
          </p:cNvSpPr>
          <p:nvPr>
            <p:ph type="title" idx="4294967295"/>
          </p:nvPr>
        </p:nvSpPr>
        <p:spPr>
          <a:xfrm>
            <a:off x="0" y="65088"/>
            <a:ext cx="7953375" cy="617537"/>
          </a:xfrm>
        </p:spPr>
        <p:txBody>
          <a:bodyPr>
            <a:normAutofit fontScale="90000"/>
          </a:bodyPr>
          <a:lstStyle/>
          <a:p>
            <a:pPr eaLnBrk="1" hangingPunct="1"/>
            <a:r>
              <a:rPr lang="en-US" altLang="zh-CN" sz="4000"/>
              <a:t>4.  </a:t>
            </a:r>
            <a:r>
              <a:rPr lang="zh-CN" altLang="en-US" sz="4000"/>
              <a:t>标准化</a:t>
            </a:r>
          </a:p>
        </p:txBody>
      </p:sp>
      <p:sp>
        <p:nvSpPr>
          <p:cNvPr id="79876" name="Rectangle 4"/>
          <p:cNvSpPr>
            <a:spLocks noGrp="1" noChangeArrowheads="1"/>
          </p:cNvSpPr>
          <p:nvPr>
            <p:ph idx="4294967295"/>
          </p:nvPr>
        </p:nvSpPr>
        <p:spPr>
          <a:xfrm>
            <a:off x="358775" y="908050"/>
            <a:ext cx="8785225" cy="5834063"/>
          </a:xfrm>
        </p:spPr>
        <p:txBody>
          <a:bodyPr/>
          <a:lstStyle/>
          <a:p>
            <a:pPr eaLnBrk="1" hangingPunct="1"/>
            <a:r>
              <a:rPr kumimoji="1" lang="zh-CN" altLang="en-US" b="0">
                <a:solidFill>
                  <a:srgbClr val="000000"/>
                </a:solidFill>
              </a:rPr>
              <a:t>目前，在人机交互领域，</a:t>
            </a:r>
            <a:r>
              <a:rPr kumimoji="1" lang="en-US" altLang="zh-CN" b="0">
                <a:solidFill>
                  <a:srgbClr val="000000"/>
                </a:solidFill>
              </a:rPr>
              <a:t>ISO</a:t>
            </a:r>
            <a:r>
              <a:rPr kumimoji="1" lang="zh-CN" altLang="en-US" b="0">
                <a:solidFill>
                  <a:srgbClr val="000000"/>
                </a:solidFill>
              </a:rPr>
              <a:t>已正式发布了许多的国际标准，以指导产品设计、测试和可用性评估等。但人机交互标准的设定是一项长期而艰巨的任务，并随着社会需求的变化而不断变化。</a:t>
            </a:r>
          </a:p>
          <a:p>
            <a:pPr eaLnBrk="1" hangingPunct="1"/>
            <a:endParaRPr kumimoji="1" lang="zh-CN" altLang="en-US" b="0">
              <a:solidFill>
                <a:srgbClr val="000000"/>
              </a:solidFill>
            </a:endParaRPr>
          </a:p>
          <a:p>
            <a:pPr eaLnBrk="1" hangingPunct="1"/>
            <a:endParaRPr lang="en-US" altLang="zh-CN"/>
          </a:p>
        </p:txBody>
      </p:sp>
      <p:sp>
        <p:nvSpPr>
          <p:cNvPr id="79874" name="灯片编号占位符 4"/>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78D09286-5370-4BBE-9373-802B4BB31AD7}" type="slidenum">
              <a:rPr lang="en-US" altLang="zh-CN" sz="1000" b="0">
                <a:latin typeface="Verdana" panose="020B0604030504040204" pitchFamily="34" charset="0"/>
              </a:rPr>
              <a:pPr eaLnBrk="1" hangingPunct="1"/>
              <a:t>44</a:t>
            </a:fld>
            <a:endParaRPr lang="en-US" altLang="zh-CN" sz="1000" b="0">
              <a:latin typeface="Verdana" panose="020B0604030504040204" pitchFamily="34" charset="0"/>
            </a:endParaRPr>
          </a:p>
        </p:txBody>
      </p:sp>
    </p:spTree>
    <p:extLst>
      <p:ext uri="{BB962C8B-B14F-4D97-AF65-F5344CB8AC3E}">
        <p14:creationId xmlns:p14="http://schemas.microsoft.com/office/powerpoint/2010/main" val="22884556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Rectangle 2"/>
          <p:cNvSpPr>
            <a:spLocks noGrp="1" noChangeArrowheads="1"/>
          </p:cNvSpPr>
          <p:nvPr>
            <p:ph type="title" idx="4294967295"/>
          </p:nvPr>
        </p:nvSpPr>
        <p:spPr>
          <a:xfrm>
            <a:off x="0" y="65088"/>
            <a:ext cx="7953375" cy="617537"/>
          </a:xfrm>
        </p:spPr>
        <p:txBody>
          <a:bodyPr>
            <a:normAutofit fontScale="90000"/>
          </a:bodyPr>
          <a:lstStyle/>
          <a:p>
            <a:pPr eaLnBrk="1" hangingPunct="1">
              <a:lnSpc>
                <a:spcPct val="100000"/>
              </a:lnSpc>
            </a:pPr>
            <a:r>
              <a:rPr lang="zh-CN" altLang="en-US" sz="4000" dirty="0"/>
              <a:t>你对目前的人机交互方式满意吗？</a:t>
            </a:r>
          </a:p>
        </p:txBody>
      </p:sp>
      <p:sp>
        <p:nvSpPr>
          <p:cNvPr id="2159619" name="Rectangle 3"/>
          <p:cNvSpPr>
            <a:spLocks noGrp="1" noChangeArrowheads="1"/>
          </p:cNvSpPr>
          <p:nvPr>
            <p:ph idx="4294967295"/>
          </p:nvPr>
        </p:nvSpPr>
        <p:spPr>
          <a:xfrm>
            <a:off x="179388" y="836613"/>
            <a:ext cx="8964612" cy="6121400"/>
          </a:xfrm>
        </p:spPr>
        <p:txBody>
          <a:bodyPr>
            <a:noAutofit/>
          </a:bodyPr>
          <a:lstStyle/>
          <a:p>
            <a:pPr eaLnBrk="1" hangingPunct="1">
              <a:lnSpc>
                <a:spcPct val="100000"/>
              </a:lnSpc>
            </a:pPr>
            <a:r>
              <a:rPr lang="en-US" altLang="zh-CN" sz="2000" dirty="0"/>
              <a:t>1. </a:t>
            </a:r>
            <a:r>
              <a:rPr lang="zh-CN" altLang="en-US" sz="2000" dirty="0"/>
              <a:t>命令语言用户界面</a:t>
            </a:r>
          </a:p>
          <a:p>
            <a:pPr lvl="1" eaLnBrk="1" hangingPunct="1">
              <a:lnSpc>
                <a:spcPct val="100000"/>
              </a:lnSpc>
            </a:pPr>
            <a:r>
              <a:rPr lang="en-US" altLang="zh-CN" sz="1800" dirty="0"/>
              <a:t>a. </a:t>
            </a:r>
            <a:r>
              <a:rPr lang="zh-CN" altLang="en-US" sz="1800" dirty="0"/>
              <a:t>形式语言</a:t>
            </a:r>
          </a:p>
          <a:p>
            <a:pPr lvl="1" eaLnBrk="1" hangingPunct="1">
              <a:lnSpc>
                <a:spcPct val="100000"/>
              </a:lnSpc>
            </a:pPr>
            <a:r>
              <a:rPr lang="en-US" altLang="zh-CN" sz="1800" dirty="0"/>
              <a:t>b. </a:t>
            </a:r>
            <a:r>
              <a:rPr lang="zh-CN" altLang="en-US" sz="1800" dirty="0"/>
              <a:t>自然语言</a:t>
            </a:r>
          </a:p>
          <a:p>
            <a:pPr lvl="1" eaLnBrk="1" hangingPunct="1">
              <a:lnSpc>
                <a:spcPct val="100000"/>
              </a:lnSpc>
            </a:pPr>
            <a:r>
              <a:rPr lang="en-US" altLang="zh-CN" sz="1800" dirty="0"/>
              <a:t>c. </a:t>
            </a:r>
            <a:r>
              <a:rPr lang="zh-CN" altLang="en-US" sz="1800" dirty="0"/>
              <a:t>类自然语言</a:t>
            </a:r>
          </a:p>
          <a:p>
            <a:pPr eaLnBrk="1" hangingPunct="1">
              <a:lnSpc>
                <a:spcPct val="100000"/>
              </a:lnSpc>
            </a:pPr>
            <a:r>
              <a:rPr lang="en-US" altLang="zh-CN" sz="2000" dirty="0"/>
              <a:t>2. </a:t>
            </a:r>
            <a:r>
              <a:rPr lang="zh-CN" altLang="en-US" sz="2000" dirty="0"/>
              <a:t>图形用户界面</a:t>
            </a:r>
          </a:p>
          <a:p>
            <a:pPr lvl="1" eaLnBrk="1" hangingPunct="1">
              <a:lnSpc>
                <a:spcPct val="100000"/>
              </a:lnSpc>
            </a:pPr>
            <a:r>
              <a:rPr lang="zh-CN" altLang="en-US" sz="1800" dirty="0"/>
              <a:t>图形用户界面和人机交互过程极大地依赖视觉和手动控制的参与，因此具有强烈的直接操作特点</a:t>
            </a:r>
          </a:p>
          <a:p>
            <a:pPr eaLnBrk="1" hangingPunct="1">
              <a:lnSpc>
                <a:spcPct val="100000"/>
              </a:lnSpc>
            </a:pPr>
            <a:r>
              <a:rPr lang="en-US" altLang="zh-CN" sz="2000" dirty="0"/>
              <a:t>3. </a:t>
            </a:r>
            <a:r>
              <a:rPr lang="zh-CN" altLang="en-US" sz="2000" dirty="0"/>
              <a:t>直接操纵用户界面</a:t>
            </a:r>
          </a:p>
          <a:p>
            <a:pPr lvl="1" eaLnBrk="1" hangingPunct="1">
              <a:lnSpc>
                <a:spcPct val="100000"/>
              </a:lnSpc>
            </a:pPr>
            <a:r>
              <a:rPr lang="zh-CN" altLang="en-US" sz="1800" dirty="0"/>
              <a:t>用户最终关心的是他欲控制和操作的对象，他只关心任务语义，而不用过多为计算机语义和句法而分心。对于大量物理的、几何空间的以及形象的任务，直接操纵已表现出巨大的优越性。</a:t>
            </a:r>
          </a:p>
          <a:p>
            <a:pPr eaLnBrk="1" hangingPunct="1">
              <a:lnSpc>
                <a:spcPct val="100000"/>
              </a:lnSpc>
            </a:pPr>
            <a:r>
              <a:rPr lang="en-US" altLang="zh-CN" sz="2000" dirty="0"/>
              <a:t>4. </a:t>
            </a:r>
            <a:r>
              <a:rPr lang="zh-CN" altLang="en-US" sz="2000" dirty="0"/>
              <a:t>多媒体用户界面及多通道用户界面</a:t>
            </a:r>
          </a:p>
          <a:p>
            <a:pPr eaLnBrk="1" hangingPunct="1">
              <a:lnSpc>
                <a:spcPct val="100000"/>
              </a:lnSpc>
            </a:pPr>
            <a:r>
              <a:rPr lang="en-US" altLang="zh-CN" sz="2000" dirty="0"/>
              <a:t>5. </a:t>
            </a:r>
            <a:r>
              <a:rPr lang="zh-CN" altLang="en-US" sz="2000" dirty="0"/>
              <a:t>虚拟现实技术</a:t>
            </a:r>
          </a:p>
          <a:p>
            <a:pPr lvl="1" eaLnBrk="1" hangingPunct="1">
              <a:lnSpc>
                <a:spcPct val="100000"/>
              </a:lnSpc>
            </a:pPr>
            <a:r>
              <a:rPr lang="zh-CN" altLang="en-US" sz="1800" dirty="0"/>
              <a:t>身临其境</a:t>
            </a:r>
            <a:r>
              <a:rPr lang="en-US" altLang="zh-CN" sz="1800" dirty="0"/>
              <a:t>(immerse)</a:t>
            </a:r>
          </a:p>
          <a:p>
            <a:pPr lvl="1" eaLnBrk="1" hangingPunct="1">
              <a:lnSpc>
                <a:spcPct val="100000"/>
              </a:lnSpc>
            </a:pPr>
            <a:r>
              <a:rPr lang="zh-CN" altLang="en-US" sz="1800" dirty="0"/>
              <a:t>多感觉通道</a:t>
            </a:r>
            <a:r>
              <a:rPr lang="en-US" altLang="zh-CN" sz="1800" dirty="0"/>
              <a:t>(multi-sensory) </a:t>
            </a:r>
          </a:p>
          <a:p>
            <a:pPr eaLnBrk="1" hangingPunct="1">
              <a:lnSpc>
                <a:spcPct val="100000"/>
              </a:lnSpc>
            </a:pPr>
            <a:r>
              <a:rPr lang="zh-CN" altLang="en-US" sz="2000" dirty="0"/>
              <a:t>软件人机界面的形式与标准</a:t>
            </a:r>
            <a:r>
              <a:rPr lang="en-US" altLang="zh-CN" sz="2000" dirty="0"/>
              <a:t>?</a:t>
            </a:r>
          </a:p>
        </p:txBody>
      </p:sp>
      <p:sp>
        <p:nvSpPr>
          <p:cNvPr id="24580" name="灯片编号占位符 3"/>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C5226A40-BC36-4BA6-A4B1-43E2AE823A59}" type="slidenum">
              <a:rPr lang="en-US" altLang="zh-CN" sz="1000" b="0">
                <a:latin typeface="Verdana" panose="020B0604030504040204" pitchFamily="34" charset="0"/>
              </a:rPr>
              <a:pPr eaLnBrk="1" hangingPunct="1"/>
              <a:t>45</a:t>
            </a:fld>
            <a:endParaRPr lang="en-US" altLang="zh-CN" sz="1000" b="0">
              <a:latin typeface="Verdana" panose="020B0604030504040204" pitchFamily="34" charset="0"/>
            </a:endParaRPr>
          </a:p>
        </p:txBody>
      </p:sp>
    </p:spTree>
    <p:extLst>
      <p:ext uri="{BB962C8B-B14F-4D97-AF65-F5344CB8AC3E}">
        <p14:creationId xmlns:p14="http://schemas.microsoft.com/office/powerpoint/2010/main" val="5343943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159619">
                                            <p:txEl>
                                              <p:pRg st="0" end="0"/>
                                            </p:txEl>
                                          </p:spTgt>
                                        </p:tgtEl>
                                        <p:attrNameLst>
                                          <p:attrName>style.visibility</p:attrName>
                                        </p:attrNameLst>
                                      </p:cBhvr>
                                      <p:to>
                                        <p:strVal val="visible"/>
                                      </p:to>
                                    </p:set>
                                    <p:anim calcmode="lin" valueType="num">
                                      <p:cBhvr additive="base">
                                        <p:cTn id="7" dur="500" fill="hold"/>
                                        <p:tgtEl>
                                          <p:spTgt spid="215961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15961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159619">
                                            <p:txEl>
                                              <p:pRg st="1" end="1"/>
                                            </p:txEl>
                                          </p:spTgt>
                                        </p:tgtEl>
                                        <p:attrNameLst>
                                          <p:attrName>style.visibility</p:attrName>
                                        </p:attrNameLst>
                                      </p:cBhvr>
                                      <p:to>
                                        <p:strVal val="visible"/>
                                      </p:to>
                                    </p:set>
                                    <p:anim calcmode="lin" valueType="num">
                                      <p:cBhvr additive="base">
                                        <p:cTn id="11" dur="500" fill="hold"/>
                                        <p:tgtEl>
                                          <p:spTgt spid="2159619">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2159619">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159619">
                                            <p:txEl>
                                              <p:pRg st="2" end="2"/>
                                            </p:txEl>
                                          </p:spTgt>
                                        </p:tgtEl>
                                        <p:attrNameLst>
                                          <p:attrName>style.visibility</p:attrName>
                                        </p:attrNameLst>
                                      </p:cBhvr>
                                      <p:to>
                                        <p:strVal val="visible"/>
                                      </p:to>
                                    </p:set>
                                    <p:anim calcmode="lin" valueType="num">
                                      <p:cBhvr additive="base">
                                        <p:cTn id="15" dur="500" fill="hold"/>
                                        <p:tgtEl>
                                          <p:spTgt spid="2159619">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2159619">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159619">
                                            <p:txEl>
                                              <p:pRg st="3" end="3"/>
                                            </p:txEl>
                                          </p:spTgt>
                                        </p:tgtEl>
                                        <p:attrNameLst>
                                          <p:attrName>style.visibility</p:attrName>
                                        </p:attrNameLst>
                                      </p:cBhvr>
                                      <p:to>
                                        <p:strVal val="visible"/>
                                      </p:to>
                                    </p:set>
                                    <p:anim calcmode="lin" valueType="num">
                                      <p:cBhvr additive="base">
                                        <p:cTn id="19" dur="500" fill="hold"/>
                                        <p:tgtEl>
                                          <p:spTgt spid="2159619">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15961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2159619">
                                            <p:txEl>
                                              <p:pRg st="4" end="4"/>
                                            </p:txEl>
                                          </p:spTgt>
                                        </p:tgtEl>
                                        <p:attrNameLst>
                                          <p:attrName>style.visibility</p:attrName>
                                        </p:attrNameLst>
                                      </p:cBhvr>
                                      <p:to>
                                        <p:strVal val="visible"/>
                                      </p:to>
                                    </p:set>
                                    <p:anim calcmode="lin" valueType="num">
                                      <p:cBhvr additive="base">
                                        <p:cTn id="25" dur="500" fill="hold"/>
                                        <p:tgtEl>
                                          <p:spTgt spid="2159619">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2159619">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2159619">
                                            <p:txEl>
                                              <p:pRg st="5" end="5"/>
                                            </p:txEl>
                                          </p:spTgt>
                                        </p:tgtEl>
                                        <p:attrNameLst>
                                          <p:attrName>style.visibility</p:attrName>
                                        </p:attrNameLst>
                                      </p:cBhvr>
                                      <p:to>
                                        <p:strVal val="visible"/>
                                      </p:to>
                                    </p:set>
                                    <p:anim calcmode="lin" valueType="num">
                                      <p:cBhvr additive="base">
                                        <p:cTn id="29" dur="500" fill="hold"/>
                                        <p:tgtEl>
                                          <p:spTgt spid="2159619">
                                            <p:txEl>
                                              <p:pRg st="5" end="5"/>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215961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2159619">
                                            <p:txEl>
                                              <p:pRg st="6" end="6"/>
                                            </p:txEl>
                                          </p:spTgt>
                                        </p:tgtEl>
                                        <p:attrNameLst>
                                          <p:attrName>style.visibility</p:attrName>
                                        </p:attrNameLst>
                                      </p:cBhvr>
                                      <p:to>
                                        <p:strVal val="visible"/>
                                      </p:to>
                                    </p:set>
                                    <p:anim calcmode="lin" valueType="num">
                                      <p:cBhvr additive="base">
                                        <p:cTn id="35" dur="500" fill="hold"/>
                                        <p:tgtEl>
                                          <p:spTgt spid="2159619">
                                            <p:txEl>
                                              <p:pRg st="6" end="6"/>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2159619">
                                            <p:txEl>
                                              <p:pRg st="6" end="6"/>
                                            </p:txEl>
                                          </p:spTgt>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2159619">
                                            <p:txEl>
                                              <p:pRg st="7" end="7"/>
                                            </p:txEl>
                                          </p:spTgt>
                                        </p:tgtEl>
                                        <p:attrNameLst>
                                          <p:attrName>style.visibility</p:attrName>
                                        </p:attrNameLst>
                                      </p:cBhvr>
                                      <p:to>
                                        <p:strVal val="visible"/>
                                      </p:to>
                                    </p:set>
                                    <p:anim calcmode="lin" valueType="num">
                                      <p:cBhvr additive="base">
                                        <p:cTn id="39" dur="500" fill="hold"/>
                                        <p:tgtEl>
                                          <p:spTgt spid="2159619">
                                            <p:txEl>
                                              <p:pRg st="7" end="7"/>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2159619">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2" fill="hold" grpId="0" nodeType="clickEffect">
                                  <p:stCondLst>
                                    <p:cond delay="0"/>
                                  </p:stCondLst>
                                  <p:childTnLst>
                                    <p:set>
                                      <p:cBhvr>
                                        <p:cTn id="44" dur="1" fill="hold">
                                          <p:stCondLst>
                                            <p:cond delay="0"/>
                                          </p:stCondLst>
                                        </p:cTn>
                                        <p:tgtEl>
                                          <p:spTgt spid="2159619">
                                            <p:txEl>
                                              <p:pRg st="8" end="8"/>
                                            </p:txEl>
                                          </p:spTgt>
                                        </p:tgtEl>
                                        <p:attrNameLst>
                                          <p:attrName>style.visibility</p:attrName>
                                        </p:attrNameLst>
                                      </p:cBhvr>
                                      <p:to>
                                        <p:strVal val="visible"/>
                                      </p:to>
                                    </p:set>
                                    <p:anim calcmode="lin" valueType="num">
                                      <p:cBhvr additive="base">
                                        <p:cTn id="45" dur="500" fill="hold"/>
                                        <p:tgtEl>
                                          <p:spTgt spid="2159619">
                                            <p:txEl>
                                              <p:pRg st="8" end="8"/>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2159619">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2" fill="hold" grpId="0" nodeType="clickEffect">
                                  <p:stCondLst>
                                    <p:cond delay="0"/>
                                  </p:stCondLst>
                                  <p:childTnLst>
                                    <p:set>
                                      <p:cBhvr>
                                        <p:cTn id="50" dur="1" fill="hold">
                                          <p:stCondLst>
                                            <p:cond delay="0"/>
                                          </p:stCondLst>
                                        </p:cTn>
                                        <p:tgtEl>
                                          <p:spTgt spid="2159619">
                                            <p:txEl>
                                              <p:pRg st="9" end="9"/>
                                            </p:txEl>
                                          </p:spTgt>
                                        </p:tgtEl>
                                        <p:attrNameLst>
                                          <p:attrName>style.visibility</p:attrName>
                                        </p:attrNameLst>
                                      </p:cBhvr>
                                      <p:to>
                                        <p:strVal val="visible"/>
                                      </p:to>
                                    </p:set>
                                    <p:anim calcmode="lin" valueType="num">
                                      <p:cBhvr additive="base">
                                        <p:cTn id="51" dur="500" fill="hold"/>
                                        <p:tgtEl>
                                          <p:spTgt spid="2159619">
                                            <p:txEl>
                                              <p:pRg st="9" end="9"/>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2159619">
                                            <p:txEl>
                                              <p:pRg st="9" end="9"/>
                                            </p:txEl>
                                          </p:spTgt>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2159619">
                                            <p:txEl>
                                              <p:pRg st="10" end="10"/>
                                            </p:txEl>
                                          </p:spTgt>
                                        </p:tgtEl>
                                        <p:attrNameLst>
                                          <p:attrName>style.visibility</p:attrName>
                                        </p:attrNameLst>
                                      </p:cBhvr>
                                      <p:to>
                                        <p:strVal val="visible"/>
                                      </p:to>
                                    </p:set>
                                    <p:anim calcmode="lin" valueType="num">
                                      <p:cBhvr additive="base">
                                        <p:cTn id="55" dur="500" fill="hold"/>
                                        <p:tgtEl>
                                          <p:spTgt spid="2159619">
                                            <p:txEl>
                                              <p:pRg st="10" end="1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2159619">
                                            <p:txEl>
                                              <p:pRg st="10" end="10"/>
                                            </p:txEl>
                                          </p:spTgt>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2159619">
                                            <p:txEl>
                                              <p:pRg st="11" end="11"/>
                                            </p:txEl>
                                          </p:spTgt>
                                        </p:tgtEl>
                                        <p:attrNameLst>
                                          <p:attrName>style.visibility</p:attrName>
                                        </p:attrNameLst>
                                      </p:cBhvr>
                                      <p:to>
                                        <p:strVal val="visible"/>
                                      </p:to>
                                    </p:set>
                                    <p:anim calcmode="lin" valueType="num">
                                      <p:cBhvr additive="base">
                                        <p:cTn id="59" dur="500" fill="hold"/>
                                        <p:tgtEl>
                                          <p:spTgt spid="2159619">
                                            <p:txEl>
                                              <p:pRg st="11" end="11"/>
                                            </p:txEl>
                                          </p:spTgt>
                                        </p:tgtEl>
                                        <p:attrNameLst>
                                          <p:attrName>ppt_x</p:attrName>
                                        </p:attrNameLst>
                                      </p:cBhvr>
                                      <p:tavLst>
                                        <p:tav tm="0">
                                          <p:val>
                                            <p:strVal val="1+#ppt_w/2"/>
                                          </p:val>
                                        </p:tav>
                                        <p:tav tm="100000">
                                          <p:val>
                                            <p:strVal val="#ppt_x"/>
                                          </p:val>
                                        </p:tav>
                                      </p:tavLst>
                                    </p:anim>
                                    <p:anim calcmode="lin" valueType="num">
                                      <p:cBhvr additive="base">
                                        <p:cTn id="60" dur="500" fill="hold"/>
                                        <p:tgtEl>
                                          <p:spTgt spid="2159619">
                                            <p:txEl>
                                              <p:pRg st="11" end="11"/>
                                            </p:txEl>
                                          </p:spTgt>
                                        </p:tgtEl>
                                        <p:attrNameLst>
                                          <p:attrName>ppt_y</p:attrName>
                                        </p:attrNameLst>
                                      </p:cBhvr>
                                      <p:tavLst>
                                        <p:tav tm="0">
                                          <p:val>
                                            <p:strVal val="#ppt_y"/>
                                          </p:val>
                                        </p:tav>
                                        <p:tav tm="100000">
                                          <p:val>
                                            <p:strVal val="#ppt_y"/>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2" presetClass="entr" presetSubtype="2" fill="hold" grpId="0" nodeType="clickEffect">
                                  <p:stCondLst>
                                    <p:cond delay="0"/>
                                  </p:stCondLst>
                                  <p:childTnLst>
                                    <p:set>
                                      <p:cBhvr>
                                        <p:cTn id="64" dur="1" fill="hold">
                                          <p:stCondLst>
                                            <p:cond delay="0"/>
                                          </p:stCondLst>
                                        </p:cTn>
                                        <p:tgtEl>
                                          <p:spTgt spid="2159619">
                                            <p:txEl>
                                              <p:pRg st="12" end="12"/>
                                            </p:txEl>
                                          </p:spTgt>
                                        </p:tgtEl>
                                        <p:attrNameLst>
                                          <p:attrName>style.visibility</p:attrName>
                                        </p:attrNameLst>
                                      </p:cBhvr>
                                      <p:to>
                                        <p:strVal val="visible"/>
                                      </p:to>
                                    </p:set>
                                    <p:anim calcmode="lin" valueType="num">
                                      <p:cBhvr additive="base">
                                        <p:cTn id="65" dur="500" fill="hold"/>
                                        <p:tgtEl>
                                          <p:spTgt spid="2159619">
                                            <p:txEl>
                                              <p:pRg st="12" end="12"/>
                                            </p:txEl>
                                          </p:spTgt>
                                        </p:tgtEl>
                                        <p:attrNameLst>
                                          <p:attrName>ppt_x</p:attrName>
                                        </p:attrNameLst>
                                      </p:cBhvr>
                                      <p:tavLst>
                                        <p:tav tm="0">
                                          <p:val>
                                            <p:strVal val="1+#ppt_w/2"/>
                                          </p:val>
                                        </p:tav>
                                        <p:tav tm="100000">
                                          <p:val>
                                            <p:strVal val="#ppt_x"/>
                                          </p:val>
                                        </p:tav>
                                      </p:tavLst>
                                    </p:anim>
                                    <p:anim calcmode="lin" valueType="num">
                                      <p:cBhvr additive="base">
                                        <p:cTn id="66" dur="500" fill="hold"/>
                                        <p:tgtEl>
                                          <p:spTgt spid="2159619">
                                            <p:txEl>
                                              <p:pRg st="12" end="1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9619" grpId="0" build="p"/>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9" name="Rectangle 3"/>
          <p:cNvSpPr>
            <a:spLocks noGrp="1" noChangeArrowheads="1"/>
          </p:cNvSpPr>
          <p:nvPr>
            <p:ph idx="4294967295"/>
          </p:nvPr>
        </p:nvSpPr>
        <p:spPr>
          <a:xfrm>
            <a:off x="358775" y="2857500"/>
            <a:ext cx="8785225" cy="3884613"/>
          </a:xfrm>
        </p:spPr>
        <p:txBody>
          <a:bodyPr/>
          <a:lstStyle/>
          <a:p>
            <a:pPr eaLnBrk="1" hangingPunct="1"/>
            <a:r>
              <a:rPr lang="en-US" altLang="zh-CN" dirty="0">
                <a:solidFill>
                  <a:srgbClr val="3333FF"/>
                </a:solidFill>
              </a:rPr>
              <a:t>1.1 </a:t>
            </a:r>
            <a:r>
              <a:rPr lang="zh-CN" altLang="en-US" dirty="0">
                <a:solidFill>
                  <a:srgbClr val="3333FF"/>
                </a:solidFill>
              </a:rPr>
              <a:t>什么是人机交互</a:t>
            </a:r>
          </a:p>
          <a:p>
            <a:pPr eaLnBrk="1" hangingPunct="1"/>
            <a:r>
              <a:rPr lang="en-US" altLang="zh-CN" dirty="0"/>
              <a:t>1.2 </a:t>
            </a:r>
            <a:r>
              <a:rPr lang="zh-CN" altLang="en-US" dirty="0"/>
              <a:t>人机交互与其他学科的关系</a:t>
            </a:r>
          </a:p>
          <a:p>
            <a:pPr eaLnBrk="1" hangingPunct="1"/>
            <a:r>
              <a:rPr lang="en-US" altLang="zh-CN" dirty="0"/>
              <a:t>1.3 </a:t>
            </a:r>
            <a:r>
              <a:rPr lang="zh-CN" altLang="en-US" dirty="0"/>
              <a:t>人机交互的研究内容</a:t>
            </a:r>
          </a:p>
          <a:p>
            <a:pPr eaLnBrk="1" hangingPunct="1"/>
            <a:r>
              <a:rPr lang="en-US" altLang="zh-CN" dirty="0"/>
              <a:t>1.5 </a:t>
            </a:r>
            <a:r>
              <a:rPr lang="zh-CN" altLang="en-US" dirty="0"/>
              <a:t>人机交互的应用</a:t>
            </a:r>
          </a:p>
          <a:p>
            <a:pPr eaLnBrk="1" hangingPunct="1"/>
            <a:endParaRPr lang="zh-CN" altLang="en-US" dirty="0"/>
          </a:p>
          <a:p>
            <a:pPr eaLnBrk="1" hangingPunct="1"/>
            <a:endParaRPr lang="en-US" altLang="zh-CN" dirty="0"/>
          </a:p>
        </p:txBody>
      </p:sp>
      <p:sp>
        <p:nvSpPr>
          <p:cNvPr id="29698" name="灯片编号占位符 4"/>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BF7CF8DB-CA11-4CE6-94DD-4634CABA9926}" type="slidenum">
              <a:rPr lang="en-US" altLang="zh-CN" sz="1000" b="0">
                <a:latin typeface="Verdana" panose="020B0604030504040204" pitchFamily="34" charset="0"/>
              </a:rPr>
              <a:pPr eaLnBrk="1" hangingPunct="1"/>
              <a:t>46</a:t>
            </a:fld>
            <a:endParaRPr lang="en-US" altLang="zh-CN" sz="1000" b="0">
              <a:latin typeface="Verdana" panose="020B0604030504040204" pitchFamily="34" charset="0"/>
            </a:endParaRPr>
          </a:p>
        </p:txBody>
      </p:sp>
    </p:spTree>
    <p:extLst>
      <p:ext uri="{BB962C8B-B14F-4D97-AF65-F5344CB8AC3E}">
        <p14:creationId xmlns:p14="http://schemas.microsoft.com/office/powerpoint/2010/main" val="2621151906"/>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idx="4294967295"/>
          </p:nvPr>
        </p:nvSpPr>
        <p:spPr>
          <a:xfrm>
            <a:off x="276226" y="1633538"/>
            <a:ext cx="8221662" cy="5224462"/>
          </a:xfrm>
        </p:spPr>
        <p:txBody>
          <a:bodyPr>
            <a:normAutofit/>
          </a:bodyPr>
          <a:lstStyle/>
          <a:p>
            <a:pPr lvl="1"/>
            <a:r>
              <a:rPr lang="zh-CN" altLang="en-US" sz="2400" dirty="0">
                <a:solidFill>
                  <a:srgbClr val="FF0000"/>
                </a:solidFill>
              </a:rPr>
              <a:t>人机交互（</a:t>
            </a:r>
            <a:r>
              <a:rPr lang="en-US" altLang="zh-CN" sz="2400" dirty="0">
                <a:solidFill>
                  <a:srgbClr val="FF0000"/>
                </a:solidFill>
              </a:rPr>
              <a:t>Human-Computer Interaction</a:t>
            </a:r>
            <a:r>
              <a:rPr lang="zh-CN" altLang="en-US" sz="2400" dirty="0">
                <a:solidFill>
                  <a:srgbClr val="FF0000"/>
                </a:solidFill>
              </a:rPr>
              <a:t>，</a:t>
            </a:r>
            <a:r>
              <a:rPr lang="en-US" altLang="zh-CN" sz="2400" dirty="0">
                <a:solidFill>
                  <a:srgbClr val="FF0000"/>
                </a:solidFill>
              </a:rPr>
              <a:t>HCI</a:t>
            </a:r>
            <a:r>
              <a:rPr lang="zh-CN" altLang="en-US" sz="2400" dirty="0">
                <a:solidFill>
                  <a:srgbClr val="FF0000"/>
                </a:solidFill>
              </a:rPr>
              <a:t>）</a:t>
            </a:r>
            <a:r>
              <a:rPr lang="zh-CN" altLang="en-US" sz="2400" dirty="0"/>
              <a:t>是关于设计、评价和实现供人们使用的交互式计算机系统，且围绕这些方面的主要现象进行研究的学科（</a:t>
            </a:r>
            <a:r>
              <a:rPr lang="en-US" altLang="zh-CN" sz="2400" dirty="0"/>
              <a:t>ACM SIGCHI</a:t>
            </a:r>
            <a:r>
              <a:rPr lang="zh-CN" altLang="en-US" sz="2400" dirty="0"/>
              <a:t>，</a:t>
            </a:r>
            <a:r>
              <a:rPr lang="en-US" altLang="zh-CN" sz="2400" dirty="0"/>
              <a:t>1992</a:t>
            </a:r>
            <a:r>
              <a:rPr lang="zh-CN" altLang="en-US" sz="2400" dirty="0"/>
              <a:t>，第</a:t>
            </a:r>
            <a:r>
              <a:rPr lang="en-US" altLang="zh-CN" sz="2400" dirty="0"/>
              <a:t>6</a:t>
            </a:r>
            <a:r>
              <a:rPr lang="zh-CN" altLang="en-US" sz="2400" dirty="0"/>
              <a:t>页）</a:t>
            </a:r>
            <a:endParaRPr lang="en-US" altLang="zh-CN" sz="2400" dirty="0"/>
          </a:p>
          <a:p>
            <a:pPr lvl="1" eaLnBrk="1" hangingPunct="1"/>
            <a:endParaRPr lang="en-US" altLang="zh-CN" sz="2400" dirty="0"/>
          </a:p>
        </p:txBody>
      </p:sp>
      <p:pic>
        <p:nvPicPr>
          <p:cNvPr id="9220" name="Rectangle 2"/>
          <p:cNvPicPr>
            <a:picLocks noGrp="1" noChangeArrowheads="1"/>
          </p:cNvPicPr>
          <p:nvPr>
            <p:ph type="title" idx="4294967295"/>
          </p:nvPr>
        </p:nvPicPr>
        <p:blipFill>
          <a:blip r:embed="rId2">
            <a:extLst>
              <a:ext uri="{28A0092B-C50C-407E-A947-70E740481C1C}">
                <a14:useLocalDpi xmlns:a14="http://schemas.microsoft.com/office/drawing/2010/main" val="0"/>
              </a:ext>
            </a:extLst>
          </a:blip>
          <a:srcRect/>
          <a:stretch>
            <a:fillRect/>
          </a:stretch>
        </p:blipFill>
        <p:spPr bwMode="auto">
          <a:xfrm>
            <a:off x="0" y="268288"/>
            <a:ext cx="8497888" cy="1158875"/>
          </a:xfrm>
        </p:spPr>
      </p:pic>
      <p:sp>
        <p:nvSpPr>
          <p:cNvPr id="3" name="矩形 2"/>
          <p:cNvSpPr/>
          <p:nvPr/>
        </p:nvSpPr>
        <p:spPr>
          <a:xfrm>
            <a:off x="702041" y="3918093"/>
            <a:ext cx="8009583" cy="1338828"/>
          </a:xfrm>
          <a:prstGeom prst="rect">
            <a:avLst/>
          </a:prstGeom>
        </p:spPr>
        <p:txBody>
          <a:bodyPr wrap="square">
            <a:spAutoFit/>
          </a:bodyPr>
          <a:lstStyle/>
          <a:p>
            <a:pPr>
              <a:lnSpc>
                <a:spcPct val="150000"/>
              </a:lnSpc>
            </a:pPr>
            <a:r>
              <a:rPr lang="en-US" altLang="zh-CN" sz="1800" dirty="0"/>
              <a:t>Human-computer interaction is a discipline concerned with the design, evaluation and implementation of interactive computing systems for human use and with the study of major phenomena surrounding them. </a:t>
            </a:r>
            <a:endParaRPr lang="zh-CN" altLang="en-US" sz="1800" dirty="0"/>
          </a:p>
        </p:txBody>
      </p:sp>
    </p:spTree>
    <p:extLst>
      <p:ext uri="{BB962C8B-B14F-4D97-AF65-F5344CB8AC3E}">
        <p14:creationId xmlns:p14="http://schemas.microsoft.com/office/powerpoint/2010/main" val="38022334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idx="4294967295"/>
          </p:nvPr>
        </p:nvSpPr>
        <p:spPr>
          <a:xfrm>
            <a:off x="0" y="65088"/>
            <a:ext cx="7953375" cy="617537"/>
          </a:xfrm>
        </p:spPr>
        <p:txBody>
          <a:bodyPr>
            <a:normAutofit fontScale="90000"/>
          </a:bodyPr>
          <a:lstStyle/>
          <a:p>
            <a:pPr eaLnBrk="1" hangingPunct="1"/>
            <a:r>
              <a:rPr lang="zh-CN" altLang="en-US" sz="4000"/>
              <a:t>你认为用户界面重要还是功能重要</a:t>
            </a:r>
            <a:r>
              <a:rPr lang="en-US" altLang="zh-CN" sz="4000"/>
              <a:t>?</a:t>
            </a:r>
          </a:p>
        </p:txBody>
      </p:sp>
      <p:sp>
        <p:nvSpPr>
          <p:cNvPr id="2172931" name="Rectangle 3"/>
          <p:cNvSpPr>
            <a:spLocks noGrp="1" noChangeArrowheads="1"/>
          </p:cNvSpPr>
          <p:nvPr>
            <p:ph idx="4294967295"/>
          </p:nvPr>
        </p:nvSpPr>
        <p:spPr>
          <a:xfrm>
            <a:off x="358775" y="908050"/>
            <a:ext cx="8785225" cy="5834063"/>
          </a:xfrm>
        </p:spPr>
        <p:txBody>
          <a:bodyPr/>
          <a:lstStyle/>
          <a:p>
            <a:pPr eaLnBrk="1" hangingPunct="1"/>
            <a:r>
              <a:rPr lang="zh-CN" altLang="en-US" dirty="0"/>
              <a:t>操作系统的功能</a:t>
            </a:r>
          </a:p>
          <a:p>
            <a:pPr eaLnBrk="1" hangingPunct="1"/>
            <a:endParaRPr lang="zh-CN" altLang="en-US" dirty="0"/>
          </a:p>
          <a:p>
            <a:pPr eaLnBrk="1" hangingPunct="1"/>
            <a:r>
              <a:rPr lang="zh-CN" altLang="en-US" dirty="0"/>
              <a:t>财务软件</a:t>
            </a:r>
          </a:p>
          <a:p>
            <a:pPr lvl="1" eaLnBrk="1" hangingPunct="1"/>
            <a:r>
              <a:rPr lang="zh-CN" altLang="en-US" dirty="0"/>
              <a:t>北用友</a:t>
            </a:r>
          </a:p>
          <a:p>
            <a:pPr lvl="1" eaLnBrk="1" hangingPunct="1"/>
            <a:r>
              <a:rPr lang="zh-CN" altLang="en-US" dirty="0"/>
              <a:t>南金蝶</a:t>
            </a:r>
            <a:endParaRPr lang="en-US" altLang="zh-CN" dirty="0"/>
          </a:p>
          <a:p>
            <a:pPr eaLnBrk="1" hangingPunct="1"/>
            <a:endParaRPr lang="zh-CN" altLang="en-US" dirty="0"/>
          </a:p>
          <a:p>
            <a:pPr eaLnBrk="1" hangingPunct="1"/>
            <a:r>
              <a:rPr lang="zh-CN" altLang="en-US" dirty="0"/>
              <a:t>软件的竞争将更多地取决于人机交互能力！</a:t>
            </a:r>
          </a:p>
          <a:p>
            <a:pPr eaLnBrk="1" hangingPunct="1"/>
            <a:r>
              <a:rPr lang="zh-CN" altLang="en-US" dirty="0"/>
              <a:t>先入为主，领导潮流：</a:t>
            </a:r>
            <a:r>
              <a:rPr lang="en-US" altLang="zh-CN" dirty="0">
                <a:solidFill>
                  <a:schemeClr val="accent2"/>
                </a:solidFill>
              </a:rPr>
              <a:t>Internet</a:t>
            </a:r>
            <a:r>
              <a:rPr lang="zh-CN" altLang="en-US" dirty="0">
                <a:solidFill>
                  <a:schemeClr val="accent2"/>
                </a:solidFill>
              </a:rPr>
              <a:t>界面</a:t>
            </a:r>
          </a:p>
        </p:txBody>
      </p:sp>
      <p:sp>
        <p:nvSpPr>
          <p:cNvPr id="21508" name="灯片编号占位符 3"/>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D394DF9E-5CCC-425A-B204-FCEEFBA9F9E1}" type="slidenum">
              <a:rPr lang="en-US" altLang="zh-CN" sz="1000" b="0">
                <a:latin typeface="Verdana" panose="020B0604030504040204" pitchFamily="34" charset="0"/>
              </a:rPr>
              <a:pPr eaLnBrk="1" hangingPunct="1"/>
              <a:t>48</a:t>
            </a:fld>
            <a:endParaRPr lang="en-US" altLang="zh-CN" sz="1000" b="0">
              <a:latin typeface="Verdana" panose="020B0604030504040204" pitchFamily="34" charset="0"/>
            </a:endParaRPr>
          </a:p>
        </p:txBody>
      </p:sp>
    </p:spTree>
    <p:extLst>
      <p:ext uri="{BB962C8B-B14F-4D97-AF65-F5344CB8AC3E}">
        <p14:creationId xmlns:p14="http://schemas.microsoft.com/office/powerpoint/2010/main" val="42390334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72931">
                                            <p:txEl>
                                              <p:pRg st="0" end="0"/>
                                            </p:txEl>
                                          </p:spTgt>
                                        </p:tgtEl>
                                        <p:attrNameLst>
                                          <p:attrName>style.visibility</p:attrName>
                                        </p:attrNameLst>
                                      </p:cBhvr>
                                      <p:to>
                                        <p:strVal val="visible"/>
                                      </p:to>
                                    </p:set>
                                    <p:anim calcmode="lin" valueType="num">
                                      <p:cBhvr additive="base">
                                        <p:cTn id="7" dur="500" fill="hold"/>
                                        <p:tgtEl>
                                          <p:spTgt spid="217293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7293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72931">
                                            <p:txEl>
                                              <p:pRg st="2" end="2"/>
                                            </p:txEl>
                                          </p:spTgt>
                                        </p:tgtEl>
                                        <p:attrNameLst>
                                          <p:attrName>style.visibility</p:attrName>
                                        </p:attrNameLst>
                                      </p:cBhvr>
                                      <p:to>
                                        <p:strVal val="visible"/>
                                      </p:to>
                                    </p:set>
                                    <p:anim calcmode="lin" valueType="num">
                                      <p:cBhvr additive="base">
                                        <p:cTn id="13" dur="500" fill="hold"/>
                                        <p:tgtEl>
                                          <p:spTgt spid="2172931">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172931">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172931">
                                            <p:txEl>
                                              <p:pRg st="3" end="3"/>
                                            </p:txEl>
                                          </p:spTgt>
                                        </p:tgtEl>
                                        <p:attrNameLst>
                                          <p:attrName>style.visibility</p:attrName>
                                        </p:attrNameLst>
                                      </p:cBhvr>
                                      <p:to>
                                        <p:strVal val="visible"/>
                                      </p:to>
                                    </p:set>
                                    <p:anim calcmode="lin" valueType="num">
                                      <p:cBhvr additive="base">
                                        <p:cTn id="17" dur="500" fill="hold"/>
                                        <p:tgtEl>
                                          <p:spTgt spid="2172931">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172931">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172931">
                                            <p:txEl>
                                              <p:pRg st="4" end="4"/>
                                            </p:txEl>
                                          </p:spTgt>
                                        </p:tgtEl>
                                        <p:attrNameLst>
                                          <p:attrName>style.visibility</p:attrName>
                                        </p:attrNameLst>
                                      </p:cBhvr>
                                      <p:to>
                                        <p:strVal val="visible"/>
                                      </p:to>
                                    </p:set>
                                    <p:anim calcmode="lin" valueType="num">
                                      <p:cBhvr additive="base">
                                        <p:cTn id="21" dur="500" fill="hold"/>
                                        <p:tgtEl>
                                          <p:spTgt spid="2172931">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17293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172931">
                                            <p:txEl>
                                              <p:pRg st="6" end="6"/>
                                            </p:txEl>
                                          </p:spTgt>
                                        </p:tgtEl>
                                        <p:attrNameLst>
                                          <p:attrName>style.visibility</p:attrName>
                                        </p:attrNameLst>
                                      </p:cBhvr>
                                      <p:to>
                                        <p:strVal val="visible"/>
                                      </p:to>
                                    </p:set>
                                    <p:anim calcmode="lin" valueType="num">
                                      <p:cBhvr additive="base">
                                        <p:cTn id="27" dur="500" fill="hold"/>
                                        <p:tgtEl>
                                          <p:spTgt spid="2172931">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17293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172931">
                                            <p:txEl>
                                              <p:pRg st="7" end="7"/>
                                            </p:txEl>
                                          </p:spTgt>
                                        </p:tgtEl>
                                        <p:attrNameLst>
                                          <p:attrName>style.visibility</p:attrName>
                                        </p:attrNameLst>
                                      </p:cBhvr>
                                      <p:to>
                                        <p:strVal val="visible"/>
                                      </p:to>
                                    </p:set>
                                    <p:anim calcmode="lin" valueType="num">
                                      <p:cBhvr additive="base">
                                        <p:cTn id="33" dur="500" fill="hold"/>
                                        <p:tgtEl>
                                          <p:spTgt spid="2172931">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172931">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2931"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idx="4294967295"/>
          </p:nvPr>
        </p:nvSpPr>
        <p:spPr>
          <a:xfrm>
            <a:off x="0" y="65088"/>
            <a:ext cx="7953375" cy="617537"/>
          </a:xfrm>
        </p:spPr>
        <p:txBody>
          <a:bodyPr>
            <a:normAutofit fontScale="90000"/>
          </a:bodyPr>
          <a:lstStyle/>
          <a:p>
            <a:pPr eaLnBrk="1" hangingPunct="1"/>
            <a:r>
              <a:rPr lang="zh-CN" altLang="en-US" sz="4000"/>
              <a:t>人机交互重要吗？</a:t>
            </a:r>
          </a:p>
        </p:txBody>
      </p:sp>
      <p:sp>
        <p:nvSpPr>
          <p:cNvPr id="2187267" name="Rectangle 3"/>
          <p:cNvSpPr>
            <a:spLocks noGrp="1" noChangeArrowheads="1"/>
          </p:cNvSpPr>
          <p:nvPr>
            <p:ph idx="4294967295"/>
          </p:nvPr>
        </p:nvSpPr>
        <p:spPr>
          <a:xfrm>
            <a:off x="180975" y="682626"/>
            <a:ext cx="8963025" cy="6059488"/>
          </a:xfrm>
        </p:spPr>
        <p:txBody>
          <a:bodyPr>
            <a:noAutofit/>
          </a:bodyPr>
          <a:lstStyle/>
          <a:p>
            <a:pPr eaLnBrk="1" hangingPunct="1">
              <a:lnSpc>
                <a:spcPct val="110000"/>
              </a:lnSpc>
            </a:pPr>
            <a:r>
              <a:rPr lang="zh-CN" altLang="en-US" sz="2800" dirty="0"/>
              <a:t>人机交互技术比计算机硬件和软件技术的</a:t>
            </a:r>
            <a:r>
              <a:rPr lang="zh-CN" altLang="en-US" sz="2800" dirty="0">
                <a:solidFill>
                  <a:srgbClr val="FF0000"/>
                </a:solidFill>
              </a:rPr>
              <a:t>发展要滞后许多</a:t>
            </a:r>
            <a:r>
              <a:rPr lang="zh-CN" altLang="en-US" sz="2800" dirty="0"/>
              <a:t>，已成为人类运用信息技术深入探索和认识客观世界的</a:t>
            </a:r>
            <a:r>
              <a:rPr lang="zh-CN" altLang="en-US" sz="2800" dirty="0">
                <a:solidFill>
                  <a:srgbClr val="FF0000"/>
                </a:solidFill>
              </a:rPr>
              <a:t>瓶颈</a:t>
            </a:r>
            <a:r>
              <a:rPr lang="zh-CN" altLang="en-US" sz="2800" dirty="0"/>
              <a:t>。</a:t>
            </a:r>
          </a:p>
          <a:p>
            <a:pPr eaLnBrk="1" hangingPunct="1">
              <a:lnSpc>
                <a:spcPct val="90000"/>
              </a:lnSpc>
            </a:pPr>
            <a:r>
              <a:rPr lang="zh-CN" altLang="en-US" sz="2800" dirty="0"/>
              <a:t>因此，人机交互技术已成为</a:t>
            </a:r>
            <a:r>
              <a:rPr lang="en-US" altLang="zh-CN" sz="2800" dirty="0"/>
              <a:t>21</a:t>
            </a:r>
            <a:r>
              <a:rPr lang="zh-CN" altLang="en-US" sz="2800" dirty="0"/>
              <a:t>世纪信息领域亟需解决的重大课题，引起了世界许多国家的高度重视。</a:t>
            </a:r>
          </a:p>
          <a:p>
            <a:pPr eaLnBrk="1" hangingPunct="1">
              <a:lnSpc>
                <a:spcPct val="90000"/>
              </a:lnSpc>
            </a:pPr>
            <a:r>
              <a:rPr lang="zh-CN" altLang="en-US" sz="2800" dirty="0"/>
              <a:t>在</a:t>
            </a:r>
            <a:r>
              <a:rPr lang="zh-CN" altLang="en-US" sz="2800" dirty="0">
                <a:solidFill>
                  <a:srgbClr val="7030A0"/>
                </a:solidFill>
              </a:rPr>
              <a:t>美国</a:t>
            </a:r>
            <a:r>
              <a:rPr lang="en-US" altLang="zh-CN" sz="2800" dirty="0">
                <a:solidFill>
                  <a:srgbClr val="7030A0"/>
                </a:solidFill>
              </a:rPr>
              <a:t>21</a:t>
            </a:r>
            <a:r>
              <a:rPr lang="zh-CN" altLang="en-US" sz="2800" dirty="0">
                <a:solidFill>
                  <a:srgbClr val="7030A0"/>
                </a:solidFill>
              </a:rPr>
              <a:t>世纪信息技术计划</a:t>
            </a:r>
            <a:r>
              <a:rPr lang="zh-CN" altLang="en-US" sz="2800" dirty="0"/>
              <a:t>中，将</a:t>
            </a:r>
            <a:r>
              <a:rPr lang="zh-CN" altLang="en-US" sz="2800" dirty="0">
                <a:solidFill>
                  <a:srgbClr val="7030A0"/>
                </a:solidFill>
              </a:rPr>
              <a:t>软件、人机交互、网络、高性能计算列为基础研究内容。美国国防关键技术计划</a:t>
            </a:r>
            <a:r>
              <a:rPr lang="zh-CN" altLang="en-US" sz="2800" dirty="0"/>
              <a:t>也把人机交互列为软件技术发展的重要内容之一。</a:t>
            </a:r>
          </a:p>
          <a:p>
            <a:pPr eaLnBrk="1" hangingPunct="1">
              <a:lnSpc>
                <a:spcPct val="90000"/>
              </a:lnSpc>
            </a:pPr>
            <a:r>
              <a:rPr lang="zh-CN" altLang="en-US" sz="2800" dirty="0"/>
              <a:t>我国“</a:t>
            </a:r>
            <a:r>
              <a:rPr lang="en-US" altLang="zh-CN" sz="2800" dirty="0"/>
              <a:t>973”</a:t>
            </a:r>
            <a:r>
              <a:rPr lang="zh-CN" altLang="en-US" sz="2800" dirty="0"/>
              <a:t>计划项目“虚拟现实的基础理论、算法及其实现”中，将虚拟环境的真实感知与自然交互理论与方法作为信息技术中需要解决的关键科学问题。</a:t>
            </a:r>
          </a:p>
          <a:p>
            <a:pPr eaLnBrk="1" hangingPunct="1">
              <a:lnSpc>
                <a:spcPct val="90000"/>
              </a:lnSpc>
            </a:pPr>
            <a:r>
              <a:rPr lang="zh-CN" altLang="en-US" sz="2800" dirty="0"/>
              <a:t>日本提出</a:t>
            </a:r>
            <a:r>
              <a:rPr lang="en-US" altLang="zh-CN" sz="2800" dirty="0">
                <a:solidFill>
                  <a:schemeClr val="hlink"/>
                </a:solidFill>
              </a:rPr>
              <a:t>FPIEND21</a:t>
            </a:r>
            <a:r>
              <a:rPr lang="en-US" altLang="zh-CN" sz="2800" dirty="0"/>
              <a:t> (Future Personalized Information Environment Development)</a:t>
            </a:r>
            <a:r>
              <a:rPr lang="zh-CN" altLang="en-US" sz="2800" dirty="0"/>
              <a:t>计划，其目标就是开发</a:t>
            </a:r>
            <a:r>
              <a:rPr lang="en-US" altLang="zh-CN" sz="2800" dirty="0"/>
              <a:t>21</a:t>
            </a:r>
            <a:r>
              <a:rPr lang="zh-CN" altLang="en-US" sz="2800" dirty="0"/>
              <a:t>世纪的计算机界面。</a:t>
            </a:r>
          </a:p>
          <a:p>
            <a:pPr eaLnBrk="1" hangingPunct="1">
              <a:lnSpc>
                <a:spcPct val="90000"/>
              </a:lnSpc>
            </a:pPr>
            <a:endParaRPr lang="en-US" altLang="zh-CN" sz="2800" dirty="0"/>
          </a:p>
        </p:txBody>
      </p:sp>
      <p:sp>
        <p:nvSpPr>
          <p:cNvPr id="31746" name="灯片编号占位符 4"/>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BE2B27E1-735A-4DCC-AE7C-E2D76E0B99AD}" type="slidenum">
              <a:rPr lang="en-US" altLang="zh-CN" sz="1000" b="0">
                <a:latin typeface="Verdana" panose="020B0604030504040204" pitchFamily="34" charset="0"/>
              </a:rPr>
              <a:pPr eaLnBrk="1" hangingPunct="1"/>
              <a:t>49</a:t>
            </a:fld>
            <a:endParaRPr lang="en-US" altLang="zh-CN" sz="1000" b="0">
              <a:latin typeface="Verdana" panose="020B0604030504040204" pitchFamily="34" charset="0"/>
            </a:endParaRPr>
          </a:p>
        </p:txBody>
      </p:sp>
    </p:spTree>
    <p:extLst>
      <p:ext uri="{BB962C8B-B14F-4D97-AF65-F5344CB8AC3E}">
        <p14:creationId xmlns:p14="http://schemas.microsoft.com/office/powerpoint/2010/main" val="11615985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187267">
                                            <p:txEl>
                                              <p:pRg st="0" end="0"/>
                                            </p:txEl>
                                          </p:spTgt>
                                        </p:tgtEl>
                                        <p:attrNameLst>
                                          <p:attrName>style.visibility</p:attrName>
                                        </p:attrNameLst>
                                      </p:cBhvr>
                                      <p:to>
                                        <p:strVal val="visible"/>
                                      </p:to>
                                    </p:set>
                                    <p:anim calcmode="lin" valueType="num">
                                      <p:cBhvr additive="base">
                                        <p:cTn id="7" dur="500" fill="hold"/>
                                        <p:tgtEl>
                                          <p:spTgt spid="218726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8726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187267">
                                            <p:txEl>
                                              <p:pRg st="1" end="1"/>
                                            </p:txEl>
                                          </p:spTgt>
                                        </p:tgtEl>
                                        <p:attrNameLst>
                                          <p:attrName>style.visibility</p:attrName>
                                        </p:attrNameLst>
                                      </p:cBhvr>
                                      <p:to>
                                        <p:strVal val="visible"/>
                                      </p:to>
                                    </p:set>
                                    <p:anim calcmode="lin" valueType="num">
                                      <p:cBhvr additive="base">
                                        <p:cTn id="11" dur="500" fill="hold"/>
                                        <p:tgtEl>
                                          <p:spTgt spid="218726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187267">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187267">
                                            <p:txEl>
                                              <p:pRg st="2" end="2"/>
                                            </p:txEl>
                                          </p:spTgt>
                                        </p:tgtEl>
                                        <p:attrNameLst>
                                          <p:attrName>style.visibility</p:attrName>
                                        </p:attrNameLst>
                                      </p:cBhvr>
                                      <p:to>
                                        <p:strVal val="visible"/>
                                      </p:to>
                                    </p:set>
                                    <p:anim calcmode="lin" valueType="num">
                                      <p:cBhvr additive="base">
                                        <p:cTn id="15" dur="500" fill="hold"/>
                                        <p:tgtEl>
                                          <p:spTgt spid="2187267">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187267">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187267">
                                            <p:txEl>
                                              <p:pRg st="3" end="3"/>
                                            </p:txEl>
                                          </p:spTgt>
                                        </p:tgtEl>
                                        <p:attrNameLst>
                                          <p:attrName>style.visibility</p:attrName>
                                        </p:attrNameLst>
                                      </p:cBhvr>
                                      <p:to>
                                        <p:strVal val="visible"/>
                                      </p:to>
                                    </p:set>
                                    <p:anim calcmode="lin" valueType="num">
                                      <p:cBhvr additive="base">
                                        <p:cTn id="19" dur="500" fill="hold"/>
                                        <p:tgtEl>
                                          <p:spTgt spid="218726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187267">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187267">
                                            <p:txEl>
                                              <p:pRg st="4" end="4"/>
                                            </p:txEl>
                                          </p:spTgt>
                                        </p:tgtEl>
                                        <p:attrNameLst>
                                          <p:attrName>style.visibility</p:attrName>
                                        </p:attrNameLst>
                                      </p:cBhvr>
                                      <p:to>
                                        <p:strVal val="visible"/>
                                      </p:to>
                                    </p:set>
                                    <p:anim calcmode="lin" valueType="num">
                                      <p:cBhvr additive="base">
                                        <p:cTn id="23" dur="500" fill="hold"/>
                                        <p:tgtEl>
                                          <p:spTgt spid="2187267">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18726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idx="4294967295"/>
          </p:nvPr>
        </p:nvSpPr>
        <p:spPr>
          <a:xfrm>
            <a:off x="0" y="65088"/>
            <a:ext cx="7953375" cy="617537"/>
          </a:xfrm>
        </p:spPr>
        <p:txBody>
          <a:bodyPr/>
          <a:lstStyle/>
          <a:p>
            <a:pPr eaLnBrk="1" hangingPunct="1"/>
            <a:r>
              <a:rPr lang="en-US" altLang="zh-CN"/>
              <a:t>0.2 </a:t>
            </a:r>
            <a:r>
              <a:rPr lang="zh-CN" altLang="en-US"/>
              <a:t>教学计划 </a:t>
            </a:r>
            <a:r>
              <a:rPr lang="en-US" altLang="zh-CN"/>
              <a:t>(cont.2) </a:t>
            </a:r>
          </a:p>
        </p:txBody>
      </p:sp>
      <p:sp>
        <p:nvSpPr>
          <p:cNvPr id="10244" name="Rectangle 3"/>
          <p:cNvSpPr>
            <a:spLocks noGrp="1" noChangeArrowheads="1"/>
          </p:cNvSpPr>
          <p:nvPr>
            <p:ph idx="4294967295"/>
          </p:nvPr>
        </p:nvSpPr>
        <p:spPr>
          <a:xfrm>
            <a:off x="358775" y="908050"/>
            <a:ext cx="8785225" cy="5834063"/>
          </a:xfrm>
          <a:noFill/>
        </p:spPr>
        <p:txBody>
          <a:bodyPr/>
          <a:lstStyle/>
          <a:p>
            <a:pPr eaLnBrk="1" hangingPunct="1">
              <a:lnSpc>
                <a:spcPct val="80000"/>
              </a:lnSpc>
            </a:pPr>
            <a:r>
              <a:rPr kumimoji="1" lang="zh-CN" altLang="en-US" sz="2400"/>
              <a:t>第</a:t>
            </a:r>
            <a:r>
              <a:rPr kumimoji="1" lang="en-US" altLang="zh-CN" sz="2400"/>
              <a:t>7</a:t>
            </a:r>
            <a:r>
              <a:rPr kumimoji="1" lang="zh-CN" altLang="en-US" sz="2400"/>
              <a:t>章 软件结构和实现</a:t>
            </a:r>
            <a:r>
              <a:rPr kumimoji="1" lang="en-US" altLang="zh-CN" sz="2400"/>
              <a:t>(3)</a:t>
            </a:r>
          </a:p>
          <a:p>
            <a:pPr lvl="1" eaLnBrk="1" hangingPunct="1">
              <a:lnSpc>
                <a:spcPct val="80000"/>
              </a:lnSpc>
            </a:pPr>
            <a:r>
              <a:rPr kumimoji="1" lang="en-US" altLang="zh-CN" sz="2000"/>
              <a:t>7.1 </a:t>
            </a:r>
            <a:r>
              <a:rPr kumimoji="1" lang="zh-CN" altLang="en-US" sz="2000"/>
              <a:t>窗口系统</a:t>
            </a:r>
          </a:p>
          <a:p>
            <a:pPr lvl="1" eaLnBrk="1" hangingPunct="1">
              <a:lnSpc>
                <a:spcPct val="80000"/>
              </a:lnSpc>
            </a:pPr>
            <a:r>
              <a:rPr kumimoji="1" lang="en-US" altLang="zh-CN" sz="2000"/>
              <a:t>7.2 </a:t>
            </a:r>
            <a:r>
              <a:rPr kumimoji="1" lang="zh-CN" altLang="en-US" sz="2000"/>
              <a:t>交互系统开发软件包</a:t>
            </a:r>
          </a:p>
          <a:p>
            <a:pPr lvl="1" eaLnBrk="1" hangingPunct="1">
              <a:lnSpc>
                <a:spcPct val="80000"/>
              </a:lnSpc>
            </a:pPr>
            <a:r>
              <a:rPr kumimoji="1" lang="en-US" altLang="zh-CN" sz="2000"/>
              <a:t>7.3 </a:t>
            </a:r>
            <a:r>
              <a:rPr kumimoji="1" lang="zh-CN" altLang="en-US" sz="2000"/>
              <a:t>用户界面管理系统</a:t>
            </a:r>
            <a:r>
              <a:rPr kumimoji="1" lang="en-US" altLang="zh-CN" sz="2000"/>
              <a:t>UIMS</a:t>
            </a:r>
          </a:p>
          <a:p>
            <a:pPr lvl="1" eaLnBrk="1" hangingPunct="1">
              <a:lnSpc>
                <a:spcPct val="80000"/>
              </a:lnSpc>
            </a:pPr>
            <a:r>
              <a:rPr kumimoji="1" lang="en-US" altLang="zh-CN" sz="2000"/>
              <a:t>7.4 </a:t>
            </a:r>
            <a:r>
              <a:rPr kumimoji="1" lang="zh-CN" altLang="en-US" sz="2000"/>
              <a:t>交互系统的软件结构</a:t>
            </a:r>
          </a:p>
          <a:p>
            <a:pPr eaLnBrk="1" hangingPunct="1">
              <a:lnSpc>
                <a:spcPct val="80000"/>
              </a:lnSpc>
            </a:pPr>
            <a:r>
              <a:rPr kumimoji="1" lang="zh-CN" altLang="en-US" sz="2400"/>
              <a:t>第</a:t>
            </a:r>
            <a:r>
              <a:rPr kumimoji="1" lang="en-US" altLang="zh-CN" sz="2400"/>
              <a:t>8</a:t>
            </a:r>
            <a:r>
              <a:rPr kumimoji="1" lang="zh-CN" altLang="en-US" sz="2400"/>
              <a:t>章 </a:t>
            </a:r>
            <a:r>
              <a:rPr kumimoji="1" lang="en-US" altLang="zh-CN" sz="2400"/>
              <a:t>Web</a:t>
            </a:r>
            <a:r>
              <a:rPr kumimoji="1" lang="zh-CN" altLang="en-US" sz="2400"/>
              <a:t>界面设计</a:t>
            </a:r>
            <a:r>
              <a:rPr kumimoji="1" lang="en-US" altLang="zh-CN" sz="2400"/>
              <a:t>(4)</a:t>
            </a:r>
          </a:p>
          <a:p>
            <a:pPr lvl="1" eaLnBrk="1" hangingPunct="1">
              <a:lnSpc>
                <a:spcPct val="80000"/>
              </a:lnSpc>
            </a:pPr>
            <a:r>
              <a:rPr kumimoji="1" lang="en-US" altLang="zh-CN" sz="2000"/>
              <a:t>8.1 Web</a:t>
            </a:r>
            <a:r>
              <a:rPr kumimoji="1" lang="zh-CN" altLang="en-US" sz="2000"/>
              <a:t>基础</a:t>
            </a:r>
          </a:p>
          <a:p>
            <a:pPr lvl="1" eaLnBrk="1" hangingPunct="1">
              <a:lnSpc>
                <a:spcPct val="80000"/>
              </a:lnSpc>
            </a:pPr>
            <a:r>
              <a:rPr kumimoji="1" lang="en-US" altLang="zh-CN" sz="2000"/>
              <a:t>8.2 Web</a:t>
            </a:r>
            <a:r>
              <a:rPr kumimoji="1" lang="zh-CN" altLang="en-US" sz="2000"/>
              <a:t>信息交互模型</a:t>
            </a:r>
          </a:p>
          <a:p>
            <a:pPr lvl="1" eaLnBrk="1" hangingPunct="1">
              <a:lnSpc>
                <a:spcPct val="80000"/>
              </a:lnSpc>
            </a:pPr>
            <a:r>
              <a:rPr kumimoji="1" lang="en-US" altLang="zh-CN" sz="2000"/>
              <a:t>8.3 Web</a:t>
            </a:r>
            <a:r>
              <a:rPr kumimoji="1" lang="zh-CN" altLang="en-US" sz="2000"/>
              <a:t>信息设计模型</a:t>
            </a:r>
          </a:p>
          <a:p>
            <a:pPr lvl="1" eaLnBrk="1" hangingPunct="1">
              <a:lnSpc>
                <a:spcPct val="80000"/>
              </a:lnSpc>
            </a:pPr>
            <a:r>
              <a:rPr kumimoji="1" lang="en-US" altLang="zh-CN" sz="2000"/>
              <a:t>8.4 Web</a:t>
            </a:r>
            <a:r>
              <a:rPr kumimoji="1" lang="zh-CN" altLang="en-US" sz="2000"/>
              <a:t>网站的概念设计</a:t>
            </a:r>
          </a:p>
          <a:p>
            <a:pPr lvl="1" eaLnBrk="1" hangingPunct="1">
              <a:lnSpc>
                <a:spcPct val="80000"/>
              </a:lnSpc>
            </a:pPr>
            <a:r>
              <a:rPr kumimoji="1" lang="en-US" altLang="zh-CN" sz="2000"/>
              <a:t>8.5 Web</a:t>
            </a:r>
            <a:r>
              <a:rPr kumimoji="1" lang="zh-CN" altLang="en-US" sz="2000"/>
              <a:t>界面设计所涉及的问题</a:t>
            </a:r>
          </a:p>
          <a:p>
            <a:pPr lvl="1" eaLnBrk="1" hangingPunct="1">
              <a:lnSpc>
                <a:spcPct val="80000"/>
              </a:lnSpc>
            </a:pPr>
            <a:r>
              <a:rPr kumimoji="1" lang="en-US" altLang="zh-CN" sz="2000"/>
              <a:t>8.6 Web</a:t>
            </a:r>
            <a:r>
              <a:rPr kumimoji="1" lang="zh-CN" altLang="en-US" sz="2000"/>
              <a:t>界面设计概要设计</a:t>
            </a:r>
          </a:p>
          <a:p>
            <a:pPr lvl="1" eaLnBrk="1" hangingPunct="1">
              <a:lnSpc>
                <a:spcPct val="80000"/>
              </a:lnSpc>
            </a:pPr>
            <a:r>
              <a:rPr kumimoji="1" lang="en-US" altLang="zh-CN" sz="2000"/>
              <a:t>8.7 Web</a:t>
            </a:r>
            <a:r>
              <a:rPr kumimoji="1" lang="zh-CN" altLang="en-US" sz="2000"/>
              <a:t>界面设计要素</a:t>
            </a:r>
          </a:p>
          <a:p>
            <a:pPr lvl="1" eaLnBrk="1" hangingPunct="1">
              <a:lnSpc>
                <a:spcPct val="80000"/>
              </a:lnSpc>
            </a:pPr>
            <a:r>
              <a:rPr kumimoji="1" lang="en-US" altLang="zh-CN" sz="2000"/>
              <a:t>8.8 Web</a:t>
            </a:r>
            <a:r>
              <a:rPr kumimoji="1" lang="zh-CN" altLang="en-US" sz="2000"/>
              <a:t>界面设计技术与工具</a:t>
            </a:r>
          </a:p>
          <a:p>
            <a:pPr lvl="1" eaLnBrk="1" hangingPunct="1">
              <a:lnSpc>
                <a:spcPct val="80000"/>
              </a:lnSpc>
            </a:pPr>
            <a:r>
              <a:rPr kumimoji="1" lang="en-US" altLang="zh-CN" sz="2000"/>
              <a:t>8.9 Web</a:t>
            </a:r>
            <a:r>
              <a:rPr kumimoji="1" lang="zh-CN" altLang="en-US" sz="2000"/>
              <a:t>界面设计的评估</a:t>
            </a:r>
          </a:p>
          <a:p>
            <a:pPr lvl="1" eaLnBrk="1" hangingPunct="1">
              <a:lnSpc>
                <a:spcPct val="80000"/>
              </a:lnSpc>
            </a:pPr>
            <a:r>
              <a:rPr kumimoji="1" lang="en-US" altLang="zh-CN" sz="2000"/>
              <a:t>8.10 Web</a:t>
            </a:r>
            <a:r>
              <a:rPr kumimoji="1" lang="zh-CN" altLang="en-US" sz="2000"/>
              <a:t>界面实例分析</a:t>
            </a:r>
          </a:p>
        </p:txBody>
      </p:sp>
      <p:sp>
        <p:nvSpPr>
          <p:cNvPr id="10242" name="灯片编号占位符 4"/>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1937F153-512A-4DFD-BA61-AF335E2FF050}" type="slidenum">
              <a:rPr lang="en-US" altLang="zh-CN" sz="1000" b="0">
                <a:latin typeface="Verdana" panose="020B0604030504040204" pitchFamily="34" charset="0"/>
              </a:rPr>
              <a:pPr eaLnBrk="1" hangingPunct="1"/>
              <a:t>5</a:t>
            </a:fld>
            <a:endParaRPr lang="en-US" altLang="zh-CN" sz="1000" b="0">
              <a:latin typeface="Verdana" panose="020B0604030504040204" pitchFamily="34" charset="0"/>
            </a:endParaRPr>
          </a:p>
        </p:txBody>
      </p:sp>
    </p:spTree>
    <p:extLst>
      <p:ext uri="{BB962C8B-B14F-4D97-AF65-F5344CB8AC3E}">
        <p14:creationId xmlns:p14="http://schemas.microsoft.com/office/powerpoint/2010/main" val="3008405562"/>
      </p:ext>
    </p:extLst>
  </p:cSld>
  <p:clrMapOvr>
    <a:masterClrMapping/>
  </p:clrMapOvr>
  <p:transition>
    <p:cover/>
    <p:sndAc>
      <p:stSnd>
        <p:snd r:embed="rId2" name="camera.wav"/>
      </p:stSnd>
    </p:sndAc>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3"/>
          <p:cNvSpPr>
            <a:spLocks noGrp="1" noChangeArrowheads="1"/>
          </p:cNvSpPr>
          <p:nvPr>
            <p:ph idx="4294967295"/>
          </p:nvPr>
        </p:nvSpPr>
        <p:spPr>
          <a:xfrm>
            <a:off x="250825" y="1052513"/>
            <a:ext cx="8893175" cy="5805487"/>
          </a:xfrm>
        </p:spPr>
        <p:txBody>
          <a:bodyPr>
            <a:normAutofit/>
          </a:bodyPr>
          <a:lstStyle/>
          <a:p>
            <a:pPr eaLnBrk="1" hangingPunct="1"/>
            <a:r>
              <a:rPr lang="en-US" altLang="zh-CN" sz="2800" dirty="0"/>
              <a:t>1999-2000</a:t>
            </a:r>
            <a:r>
              <a:rPr lang="zh-CN" altLang="en-US" sz="2800" dirty="0"/>
              <a:t>期间，美国提出“面向</a:t>
            </a:r>
            <a:r>
              <a:rPr lang="en-US" altLang="zh-CN" sz="2800" dirty="0"/>
              <a:t>21</a:t>
            </a:r>
            <a:r>
              <a:rPr lang="zh-CN" altLang="en-US" sz="2800" dirty="0"/>
              <a:t>世纪的信息技术”的行动计划（简称</a:t>
            </a:r>
            <a:r>
              <a:rPr lang="en-US" altLang="zh-CN" sz="2800" dirty="0"/>
              <a:t>IT2</a:t>
            </a:r>
            <a:r>
              <a:rPr lang="zh-CN" altLang="en-US" sz="2800" dirty="0"/>
              <a:t>），重点支持以下方面的研究：</a:t>
            </a:r>
          </a:p>
          <a:p>
            <a:pPr lvl="1" eaLnBrk="1" hangingPunct="1"/>
            <a:r>
              <a:rPr lang="zh-CN" altLang="en-US" dirty="0"/>
              <a:t>⒈信息技术的基础性研究：</a:t>
            </a:r>
          </a:p>
          <a:p>
            <a:pPr lvl="2" eaLnBrk="1" hangingPunct="1"/>
            <a:r>
              <a:rPr lang="zh-CN" altLang="en-US" sz="2400" dirty="0"/>
              <a:t>软件、</a:t>
            </a:r>
            <a:r>
              <a:rPr lang="zh-CN" altLang="en-US" sz="2400" dirty="0">
                <a:solidFill>
                  <a:srgbClr val="7030A0"/>
                </a:solidFill>
              </a:rPr>
              <a:t>人机界面和信息管理</a:t>
            </a:r>
            <a:r>
              <a:rPr lang="zh-CN" altLang="en-US" sz="2400" dirty="0"/>
              <a:t>、可伸缩的信息基础设施、高端计算</a:t>
            </a:r>
          </a:p>
          <a:p>
            <a:pPr lvl="1" eaLnBrk="1" hangingPunct="1"/>
            <a:r>
              <a:rPr lang="zh-CN" altLang="en-US" dirty="0"/>
              <a:t>⒉高性能计算技术</a:t>
            </a:r>
          </a:p>
          <a:p>
            <a:pPr lvl="2" eaLnBrk="1" hangingPunct="1"/>
            <a:r>
              <a:rPr lang="zh-CN" altLang="en-US" sz="2400" dirty="0"/>
              <a:t>高性能的运算系统、科学工程领域的高性能计算技术、计算机科学和相关技术、国家信息基础设施应用</a:t>
            </a:r>
          </a:p>
          <a:p>
            <a:pPr lvl="1" eaLnBrk="1" hangingPunct="1"/>
            <a:r>
              <a:rPr lang="zh-CN" altLang="en-US" dirty="0"/>
              <a:t>⒊信息技术对社会经济影响和信息技术劳动者的培训。</a:t>
            </a:r>
          </a:p>
          <a:p>
            <a:pPr lvl="2" eaLnBrk="1" hangingPunct="1"/>
            <a:r>
              <a:rPr lang="zh-CN" altLang="en-US" sz="2400" dirty="0"/>
              <a:t>信息技术对社会经济的影响、信息技术劳动者 </a:t>
            </a:r>
          </a:p>
        </p:txBody>
      </p:sp>
      <p:sp>
        <p:nvSpPr>
          <p:cNvPr id="32770" name="灯片编号占位符 4"/>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9A1C3D24-6BF8-493A-8F65-C8EF81E417A3}" type="slidenum">
              <a:rPr lang="en-US" altLang="zh-CN" sz="1000" b="0">
                <a:latin typeface="Verdana" panose="020B0604030504040204" pitchFamily="34" charset="0"/>
              </a:rPr>
              <a:pPr eaLnBrk="1" hangingPunct="1"/>
              <a:t>50</a:t>
            </a:fld>
            <a:endParaRPr lang="en-US" altLang="zh-CN" sz="1000" b="0">
              <a:latin typeface="Verdana" panose="020B0604030504040204" pitchFamily="34" charset="0"/>
            </a:endParaRPr>
          </a:p>
        </p:txBody>
      </p:sp>
    </p:spTree>
    <p:extLst>
      <p:ext uri="{BB962C8B-B14F-4D97-AF65-F5344CB8AC3E}">
        <p14:creationId xmlns:p14="http://schemas.microsoft.com/office/powerpoint/2010/main" val="34412362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3"/>
          <p:cNvSpPr>
            <a:spLocks noGrp="1" noChangeArrowheads="1"/>
          </p:cNvSpPr>
          <p:nvPr>
            <p:ph idx="4294967295"/>
          </p:nvPr>
        </p:nvSpPr>
        <p:spPr>
          <a:xfrm>
            <a:off x="358775" y="908050"/>
            <a:ext cx="8785225" cy="5834063"/>
          </a:xfrm>
        </p:spPr>
        <p:txBody>
          <a:bodyPr/>
          <a:lstStyle/>
          <a:p>
            <a:pPr eaLnBrk="1" hangingPunct="1"/>
            <a:r>
              <a:rPr lang="zh-CN" altLang="en-US"/>
              <a:t>人机界面和信息管理</a:t>
            </a:r>
          </a:p>
          <a:p>
            <a:pPr lvl="1" eaLnBrk="1" hangingPunct="1"/>
            <a:r>
              <a:rPr lang="zh-CN" altLang="en-US"/>
              <a:t> 能够听、说和理解人类语言的计算机。该研究将致力于语音识别的智能化</a:t>
            </a:r>
          </a:p>
          <a:p>
            <a:pPr lvl="1" eaLnBrk="1" hangingPunct="1"/>
            <a:r>
              <a:rPr lang="zh-CN" altLang="en-US"/>
              <a:t>信息可视化。对巨量测试数据的可视化理解和分析。 </a:t>
            </a:r>
          </a:p>
        </p:txBody>
      </p:sp>
      <p:sp>
        <p:nvSpPr>
          <p:cNvPr id="33794" name="灯片编号占位符 4"/>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2ACC3507-EB21-4C7A-9832-A07782E40942}" type="slidenum">
              <a:rPr lang="en-US" altLang="zh-CN" sz="1000" b="0">
                <a:latin typeface="Verdana" panose="020B0604030504040204" pitchFamily="34" charset="0"/>
              </a:rPr>
              <a:pPr eaLnBrk="1" hangingPunct="1"/>
              <a:t>51</a:t>
            </a:fld>
            <a:endParaRPr lang="en-US" altLang="zh-CN" sz="1000" b="0">
              <a:latin typeface="Verdana" panose="020B0604030504040204" pitchFamily="34" charset="0"/>
            </a:endParaRPr>
          </a:p>
        </p:txBody>
      </p:sp>
    </p:spTree>
    <p:extLst>
      <p:ext uri="{BB962C8B-B14F-4D97-AF65-F5344CB8AC3E}">
        <p14:creationId xmlns:p14="http://schemas.microsoft.com/office/powerpoint/2010/main" val="5360213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idx="4294967295"/>
          </p:nvPr>
        </p:nvSpPr>
        <p:spPr>
          <a:xfrm>
            <a:off x="0" y="44450"/>
            <a:ext cx="7953375" cy="617538"/>
          </a:xfrm>
        </p:spPr>
        <p:txBody>
          <a:bodyPr>
            <a:normAutofit fontScale="90000"/>
          </a:bodyPr>
          <a:lstStyle/>
          <a:p>
            <a:pPr eaLnBrk="1" hangingPunct="1"/>
            <a:r>
              <a:rPr lang="zh-CN" altLang="en-US" sz="4000" dirty="0">
                <a:solidFill>
                  <a:srgbClr val="FF0000"/>
                </a:solidFill>
              </a:rPr>
              <a:t>什么是人机交互？</a:t>
            </a:r>
          </a:p>
        </p:txBody>
      </p:sp>
      <p:sp>
        <p:nvSpPr>
          <p:cNvPr id="2247683" name="Rectangle 3"/>
          <p:cNvSpPr>
            <a:spLocks noGrp="1" noChangeArrowheads="1"/>
          </p:cNvSpPr>
          <p:nvPr>
            <p:ph idx="4294967295"/>
          </p:nvPr>
        </p:nvSpPr>
        <p:spPr>
          <a:xfrm>
            <a:off x="107950" y="765175"/>
            <a:ext cx="9036050" cy="6264275"/>
          </a:xfrm>
        </p:spPr>
        <p:txBody>
          <a:bodyPr>
            <a:normAutofit fontScale="92500" lnSpcReduction="20000"/>
          </a:bodyPr>
          <a:lstStyle/>
          <a:p>
            <a:pPr eaLnBrk="1" hangingPunct="1">
              <a:lnSpc>
                <a:spcPct val="150000"/>
              </a:lnSpc>
              <a:defRPr/>
            </a:pPr>
            <a:r>
              <a:rPr lang="zh-CN" altLang="en-US" sz="2800" dirty="0">
                <a:solidFill>
                  <a:srgbClr val="FF0000"/>
                </a:solidFill>
              </a:rPr>
              <a:t>人机交互（</a:t>
            </a:r>
            <a:r>
              <a:rPr lang="en-US" altLang="zh-CN" sz="2800" dirty="0">
                <a:solidFill>
                  <a:srgbClr val="FF0000"/>
                </a:solidFill>
              </a:rPr>
              <a:t>Human-Computer Interaction, HCI)</a:t>
            </a:r>
          </a:p>
          <a:p>
            <a:pPr lvl="1" eaLnBrk="1" hangingPunct="1">
              <a:lnSpc>
                <a:spcPct val="150000"/>
              </a:lnSpc>
              <a:defRPr/>
            </a:pPr>
            <a:r>
              <a:rPr lang="zh-CN" altLang="en-US" sz="2200" dirty="0"/>
              <a:t>是关于</a:t>
            </a:r>
            <a:r>
              <a:rPr lang="zh-CN" altLang="en-US" sz="2200" dirty="0">
                <a:solidFill>
                  <a:srgbClr val="7030A0"/>
                </a:solidFill>
              </a:rPr>
              <a:t>设计、评价和实现</a:t>
            </a:r>
            <a:r>
              <a:rPr lang="zh-CN" altLang="en-US" sz="2200" dirty="0"/>
              <a:t>供人们使用的交互式计算机系统，且围绕这些方面主要现象进行研究的科学。</a:t>
            </a:r>
            <a:r>
              <a:rPr lang="en-US" altLang="zh-CN" sz="2200" dirty="0"/>
              <a:t>(ACM SIGCHI, 1992)</a:t>
            </a:r>
          </a:p>
          <a:p>
            <a:pPr lvl="1" eaLnBrk="1" hangingPunct="1">
              <a:lnSpc>
                <a:spcPct val="150000"/>
              </a:lnSpc>
              <a:defRPr/>
            </a:pPr>
            <a:r>
              <a:rPr lang="zh-CN" altLang="en-US" sz="2200" dirty="0"/>
              <a:t>狭义的讲，人机交互技术主要是研究</a:t>
            </a:r>
            <a:r>
              <a:rPr lang="zh-CN" altLang="en-US" sz="2200" dirty="0">
                <a:solidFill>
                  <a:srgbClr val="FF0000"/>
                </a:solidFill>
              </a:rPr>
              <a:t>人与计算机之间的信息交换</a:t>
            </a:r>
            <a:r>
              <a:rPr lang="zh-CN" altLang="en-US" sz="2200" dirty="0"/>
              <a:t>，它主要包括两部分</a:t>
            </a:r>
            <a:r>
              <a:rPr lang="en-US" altLang="zh-CN" sz="2200" dirty="0"/>
              <a:t>:</a:t>
            </a:r>
          </a:p>
          <a:p>
            <a:pPr lvl="2" eaLnBrk="1" hangingPunct="1">
              <a:lnSpc>
                <a:spcPct val="150000"/>
              </a:lnSpc>
              <a:defRPr/>
            </a:pPr>
            <a:r>
              <a:rPr lang="zh-CN" altLang="en-US" sz="2200" b="1" dirty="0">
                <a:solidFill>
                  <a:srgbClr val="FF0000"/>
                </a:solidFill>
              </a:rPr>
              <a:t>人到计算机的信息交换：</a:t>
            </a:r>
            <a:r>
              <a:rPr lang="zh-CN" altLang="en-US" sz="1900" b="1" dirty="0"/>
              <a:t>人们可以借助键盘、鼠标、操纵杆、数据服装、眼动跟踪器、位置跟踪器、数据手套、压力笔等设备，用手、脚、声音、姿势或身体的动作、眼睛甚至脑电波等向计算机传递信息；</a:t>
            </a:r>
          </a:p>
          <a:p>
            <a:pPr lvl="2" eaLnBrk="1" hangingPunct="1">
              <a:lnSpc>
                <a:spcPct val="150000"/>
              </a:lnSpc>
              <a:defRPr/>
            </a:pPr>
            <a:r>
              <a:rPr lang="zh-CN" altLang="en-US" sz="2200" b="1" dirty="0">
                <a:solidFill>
                  <a:srgbClr val="FF0000"/>
                </a:solidFill>
              </a:rPr>
              <a:t>计算机到人的信息交换：</a:t>
            </a:r>
            <a:r>
              <a:rPr lang="zh-CN" altLang="en-US" sz="1900" b="1" dirty="0"/>
              <a:t>计算机通过打印机、绘图仪、显示器、头盔式显示器（</a:t>
            </a:r>
            <a:r>
              <a:rPr lang="en-US" altLang="zh-CN" sz="1900" b="1" dirty="0"/>
              <a:t>HMD</a:t>
            </a:r>
            <a:r>
              <a:rPr lang="zh-CN" altLang="en-US" sz="1900" b="1" dirty="0"/>
              <a:t>）、音箱等输出或显示设备给人提供信息</a:t>
            </a:r>
            <a:endParaRPr lang="en-US" altLang="zh-CN" sz="1900" b="1" dirty="0"/>
          </a:p>
          <a:p>
            <a:pPr marL="685800" lvl="2" indent="0" eaLnBrk="1" hangingPunct="1">
              <a:lnSpc>
                <a:spcPct val="150000"/>
              </a:lnSpc>
              <a:buNone/>
              <a:defRPr/>
            </a:pPr>
            <a:endParaRPr lang="zh-CN" altLang="en-US" sz="1700" dirty="0"/>
          </a:p>
          <a:p>
            <a:pPr lvl="1" eaLnBrk="1" hangingPunct="1">
              <a:lnSpc>
                <a:spcPct val="150000"/>
              </a:lnSpc>
              <a:defRPr/>
            </a:pPr>
            <a:r>
              <a:rPr lang="zh-CN" altLang="en-US" sz="2200" dirty="0"/>
              <a:t>它涉及到计算机科学、心理学、认知科学和社会学以及人类学等诸多学科，是信息技术的一个重要组成部分，并将继续对信息技术的发展产生巨大的影响。</a:t>
            </a:r>
          </a:p>
        </p:txBody>
      </p:sp>
      <p:sp>
        <p:nvSpPr>
          <p:cNvPr id="34818" name="灯片编号占位符 4"/>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8BBED06E-D3A9-4020-8EF9-B4D7C027FFDF}" type="slidenum">
              <a:rPr lang="en-US" altLang="zh-CN" sz="1000" b="0">
                <a:latin typeface="Verdana" panose="020B0604030504040204" pitchFamily="34" charset="0"/>
              </a:rPr>
              <a:pPr eaLnBrk="1" hangingPunct="1"/>
              <a:t>52</a:t>
            </a:fld>
            <a:endParaRPr lang="en-US" altLang="zh-CN" sz="1000" b="0">
              <a:latin typeface="Verdana" panose="020B0604030504040204" pitchFamily="34" charset="0"/>
            </a:endParaRPr>
          </a:p>
        </p:txBody>
      </p:sp>
    </p:spTree>
    <p:extLst>
      <p:ext uri="{BB962C8B-B14F-4D97-AF65-F5344CB8AC3E}">
        <p14:creationId xmlns:p14="http://schemas.microsoft.com/office/powerpoint/2010/main" val="32538536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247683">
                                            <p:txEl>
                                              <p:pRg st="0" end="0"/>
                                            </p:txEl>
                                          </p:spTgt>
                                        </p:tgtEl>
                                        <p:attrNameLst>
                                          <p:attrName>style.visibility</p:attrName>
                                        </p:attrNameLst>
                                      </p:cBhvr>
                                      <p:to>
                                        <p:strVal val="visible"/>
                                      </p:to>
                                    </p:set>
                                    <p:animEffect transition="in" filter="wipe(up)">
                                      <p:cBhvr>
                                        <p:cTn id="7" dur="500"/>
                                        <p:tgtEl>
                                          <p:spTgt spid="2247683">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2247683">
                                            <p:txEl>
                                              <p:pRg st="1" end="1"/>
                                            </p:txEl>
                                          </p:spTgt>
                                        </p:tgtEl>
                                        <p:attrNameLst>
                                          <p:attrName>style.visibility</p:attrName>
                                        </p:attrNameLst>
                                      </p:cBhvr>
                                      <p:to>
                                        <p:strVal val="visible"/>
                                      </p:to>
                                    </p:set>
                                    <p:animEffect transition="in" filter="wipe(up)">
                                      <p:cBhvr>
                                        <p:cTn id="10" dur="500"/>
                                        <p:tgtEl>
                                          <p:spTgt spid="2247683">
                                            <p:txEl>
                                              <p:pRg st="1" end="1"/>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2247683">
                                            <p:txEl>
                                              <p:pRg st="2" end="2"/>
                                            </p:txEl>
                                          </p:spTgt>
                                        </p:tgtEl>
                                        <p:attrNameLst>
                                          <p:attrName>style.visibility</p:attrName>
                                        </p:attrNameLst>
                                      </p:cBhvr>
                                      <p:to>
                                        <p:strVal val="visible"/>
                                      </p:to>
                                    </p:set>
                                    <p:animEffect transition="in" filter="wipe(up)">
                                      <p:cBhvr>
                                        <p:cTn id="13" dur="500"/>
                                        <p:tgtEl>
                                          <p:spTgt spid="2247683">
                                            <p:txEl>
                                              <p:pRg st="2" end="2"/>
                                            </p:txEl>
                                          </p:spTgt>
                                        </p:tgtEl>
                                      </p:cBhvr>
                                    </p:animEffect>
                                  </p:childTnLst>
                                </p:cTn>
                              </p:par>
                              <p:par>
                                <p:cTn id="14" presetID="22" presetClass="entr" presetSubtype="1" fill="hold" nodeType="withEffect">
                                  <p:stCondLst>
                                    <p:cond delay="0"/>
                                  </p:stCondLst>
                                  <p:childTnLst>
                                    <p:set>
                                      <p:cBhvr>
                                        <p:cTn id="15" dur="1" fill="hold">
                                          <p:stCondLst>
                                            <p:cond delay="0"/>
                                          </p:stCondLst>
                                        </p:cTn>
                                        <p:tgtEl>
                                          <p:spTgt spid="2247683">
                                            <p:txEl>
                                              <p:pRg st="3" end="3"/>
                                            </p:txEl>
                                          </p:spTgt>
                                        </p:tgtEl>
                                        <p:attrNameLst>
                                          <p:attrName>style.visibility</p:attrName>
                                        </p:attrNameLst>
                                      </p:cBhvr>
                                      <p:to>
                                        <p:strVal val="visible"/>
                                      </p:to>
                                    </p:set>
                                    <p:animEffect transition="in" filter="wipe(up)">
                                      <p:cBhvr>
                                        <p:cTn id="16" dur="500"/>
                                        <p:tgtEl>
                                          <p:spTgt spid="2247683">
                                            <p:txEl>
                                              <p:pRg st="3" end="3"/>
                                            </p:txEl>
                                          </p:spTgt>
                                        </p:tgtEl>
                                      </p:cBhvr>
                                    </p:animEffect>
                                  </p:childTnLst>
                                </p:cTn>
                              </p:par>
                              <p:par>
                                <p:cTn id="17" presetID="22" presetClass="entr" presetSubtype="1" fill="hold" nodeType="withEffect">
                                  <p:stCondLst>
                                    <p:cond delay="0"/>
                                  </p:stCondLst>
                                  <p:childTnLst>
                                    <p:set>
                                      <p:cBhvr>
                                        <p:cTn id="18" dur="1" fill="hold">
                                          <p:stCondLst>
                                            <p:cond delay="0"/>
                                          </p:stCondLst>
                                        </p:cTn>
                                        <p:tgtEl>
                                          <p:spTgt spid="2247683">
                                            <p:txEl>
                                              <p:pRg st="4" end="4"/>
                                            </p:txEl>
                                          </p:spTgt>
                                        </p:tgtEl>
                                        <p:attrNameLst>
                                          <p:attrName>style.visibility</p:attrName>
                                        </p:attrNameLst>
                                      </p:cBhvr>
                                      <p:to>
                                        <p:strVal val="visible"/>
                                      </p:to>
                                    </p:set>
                                    <p:animEffect transition="in" filter="wipe(up)">
                                      <p:cBhvr>
                                        <p:cTn id="19" dur="500"/>
                                        <p:tgtEl>
                                          <p:spTgt spid="2247683">
                                            <p:txEl>
                                              <p:pRg st="4" end="4"/>
                                            </p:txEl>
                                          </p:spTgt>
                                        </p:tgtEl>
                                      </p:cBhvr>
                                    </p:animEffect>
                                  </p:childTnLst>
                                </p:cTn>
                              </p:par>
                              <p:par>
                                <p:cTn id="20" presetID="22" presetClass="entr" presetSubtype="1" fill="hold" nodeType="withEffect">
                                  <p:stCondLst>
                                    <p:cond delay="0"/>
                                  </p:stCondLst>
                                  <p:childTnLst>
                                    <p:set>
                                      <p:cBhvr>
                                        <p:cTn id="21" dur="1" fill="hold">
                                          <p:stCondLst>
                                            <p:cond delay="0"/>
                                          </p:stCondLst>
                                        </p:cTn>
                                        <p:tgtEl>
                                          <p:spTgt spid="2247683">
                                            <p:txEl>
                                              <p:pRg st="6" end="6"/>
                                            </p:txEl>
                                          </p:spTgt>
                                        </p:tgtEl>
                                        <p:attrNameLst>
                                          <p:attrName>style.visibility</p:attrName>
                                        </p:attrNameLst>
                                      </p:cBhvr>
                                      <p:to>
                                        <p:strVal val="visible"/>
                                      </p:to>
                                    </p:set>
                                    <p:animEffect transition="in" filter="wipe(up)">
                                      <p:cBhvr>
                                        <p:cTn id="22" dur="500"/>
                                        <p:tgtEl>
                                          <p:spTgt spid="224768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idx="4294967295"/>
          </p:nvPr>
        </p:nvSpPr>
        <p:spPr>
          <a:xfrm>
            <a:off x="0" y="65088"/>
            <a:ext cx="7953375" cy="617537"/>
          </a:xfrm>
        </p:spPr>
        <p:txBody>
          <a:bodyPr>
            <a:normAutofit fontScale="90000"/>
          </a:bodyPr>
          <a:lstStyle/>
          <a:p>
            <a:pPr eaLnBrk="1" hangingPunct="1"/>
            <a:r>
              <a:rPr lang="zh-CN" altLang="en-US" sz="4000"/>
              <a:t>什么是人机界面？</a:t>
            </a:r>
          </a:p>
        </p:txBody>
      </p:sp>
      <p:sp>
        <p:nvSpPr>
          <p:cNvPr id="2248707" name="Rectangle 3"/>
          <p:cNvSpPr>
            <a:spLocks noGrp="1" noChangeArrowheads="1"/>
          </p:cNvSpPr>
          <p:nvPr>
            <p:ph idx="4294967295"/>
          </p:nvPr>
        </p:nvSpPr>
        <p:spPr>
          <a:xfrm>
            <a:off x="358775" y="908050"/>
            <a:ext cx="8785225" cy="5834063"/>
          </a:xfrm>
        </p:spPr>
        <p:txBody>
          <a:bodyPr/>
          <a:lstStyle/>
          <a:p>
            <a:pPr eaLnBrk="1" hangingPunct="1"/>
            <a:r>
              <a:rPr lang="zh-CN" altLang="en-US" dirty="0">
                <a:solidFill>
                  <a:srgbClr val="FF0000"/>
                </a:solidFill>
              </a:rPr>
              <a:t>人机界面（</a:t>
            </a:r>
            <a:r>
              <a:rPr lang="en-US" altLang="zh-CN" dirty="0">
                <a:solidFill>
                  <a:srgbClr val="FF0000"/>
                </a:solidFill>
              </a:rPr>
              <a:t>Human-Machine Interface</a:t>
            </a:r>
            <a:r>
              <a:rPr lang="zh-CN" altLang="en-US" dirty="0">
                <a:solidFill>
                  <a:srgbClr val="FF0000"/>
                </a:solidFill>
              </a:rPr>
              <a:t>，</a:t>
            </a:r>
            <a:r>
              <a:rPr lang="en-US" altLang="zh-CN" dirty="0">
                <a:solidFill>
                  <a:srgbClr val="FF0000"/>
                </a:solidFill>
              </a:rPr>
              <a:t>HMI</a:t>
            </a:r>
            <a:r>
              <a:rPr lang="zh-CN" altLang="en-US" dirty="0">
                <a:solidFill>
                  <a:srgbClr val="FF0000"/>
                </a:solidFill>
              </a:rPr>
              <a:t>）</a:t>
            </a:r>
          </a:p>
          <a:p>
            <a:pPr lvl="1" eaLnBrk="1" hangingPunct="1"/>
            <a:r>
              <a:rPr lang="zh-CN" altLang="en-US" dirty="0"/>
              <a:t>作为计算机系统的重要组成部分，主要是指</a:t>
            </a:r>
            <a:r>
              <a:rPr lang="zh-CN" altLang="en-US" dirty="0">
                <a:solidFill>
                  <a:srgbClr val="FF0000"/>
                </a:solidFill>
              </a:rPr>
              <a:t>人类与计算机系统之间的通信方式</a:t>
            </a:r>
            <a:r>
              <a:rPr lang="zh-CN" altLang="en-US" dirty="0"/>
              <a:t>，它是人机双向信息交换的支持软件和硬件。</a:t>
            </a:r>
          </a:p>
        </p:txBody>
      </p:sp>
      <p:sp>
        <p:nvSpPr>
          <p:cNvPr id="38914" name="灯片编号占位符 4"/>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66C4B571-C4B8-40F1-991D-70FA98C4F624}" type="slidenum">
              <a:rPr lang="en-US" altLang="zh-CN" sz="1000" b="0">
                <a:latin typeface="Verdana" panose="020B0604030504040204" pitchFamily="34" charset="0"/>
              </a:rPr>
              <a:pPr eaLnBrk="1" hangingPunct="1"/>
              <a:t>53</a:t>
            </a:fld>
            <a:endParaRPr lang="en-US" altLang="zh-CN" sz="1000" b="0">
              <a:latin typeface="Verdana" panose="020B0604030504040204" pitchFamily="34" charset="0"/>
            </a:endParaRPr>
          </a:p>
        </p:txBody>
      </p:sp>
    </p:spTree>
    <p:extLst>
      <p:ext uri="{BB962C8B-B14F-4D97-AF65-F5344CB8AC3E}">
        <p14:creationId xmlns:p14="http://schemas.microsoft.com/office/powerpoint/2010/main" val="12161446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248707">
                                            <p:txEl>
                                              <p:pRg st="0" end="0"/>
                                            </p:txEl>
                                          </p:spTgt>
                                        </p:tgtEl>
                                        <p:attrNameLst>
                                          <p:attrName>style.visibility</p:attrName>
                                        </p:attrNameLst>
                                      </p:cBhvr>
                                      <p:to>
                                        <p:strVal val="visible"/>
                                      </p:to>
                                    </p:set>
                                    <p:anim calcmode="lin" valueType="num">
                                      <p:cBhvr additive="base">
                                        <p:cTn id="7" dur="500" fill="hold"/>
                                        <p:tgtEl>
                                          <p:spTgt spid="224870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4870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248707">
                                            <p:txEl>
                                              <p:pRg st="1" end="1"/>
                                            </p:txEl>
                                          </p:spTgt>
                                        </p:tgtEl>
                                        <p:attrNameLst>
                                          <p:attrName>style.visibility</p:attrName>
                                        </p:attrNameLst>
                                      </p:cBhvr>
                                      <p:to>
                                        <p:strVal val="visible"/>
                                      </p:to>
                                    </p:set>
                                    <p:anim calcmode="lin" valueType="num">
                                      <p:cBhvr additive="base">
                                        <p:cTn id="11" dur="500" fill="hold"/>
                                        <p:tgtEl>
                                          <p:spTgt spid="224870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248707">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2"/>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EDE0D4E7-5A9A-4E80-B526-AC9F3EEA9B9F}" type="slidenum">
              <a:rPr lang="en-US" altLang="zh-CN" sz="1000" b="0">
                <a:latin typeface="Verdana" panose="020B0604030504040204" pitchFamily="34" charset="0"/>
              </a:rPr>
              <a:pPr eaLnBrk="1" hangingPunct="1"/>
              <a:t>54</a:t>
            </a:fld>
            <a:endParaRPr lang="en-US" altLang="zh-CN" sz="1000" b="0">
              <a:latin typeface="Verdana" panose="020B0604030504040204" pitchFamily="34" charset="0"/>
            </a:endParaRPr>
          </a:p>
        </p:txBody>
      </p:sp>
      <p:pic>
        <p:nvPicPr>
          <p:cNvPr id="2791428" name="Picture 4" descr="http://www.8080.net/pics/1213058170.jpg"/>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468313" y="620713"/>
            <a:ext cx="3598862" cy="18716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791430" name="Picture 6" descr="prec2_callouts1"/>
          <p:cNvPicPr preferRelativeResize="0">
            <a:picLocks noChangeArrowheads="1"/>
          </p:cNvPicPr>
          <p:nvPr/>
        </p:nvPicPr>
        <p:blipFill>
          <a:blip r:embed="rId4">
            <a:lum contrast="6000"/>
            <a:grayscl/>
            <a:extLst>
              <a:ext uri="{28A0092B-C50C-407E-A947-70E740481C1C}">
                <a14:useLocalDpi xmlns:a14="http://schemas.microsoft.com/office/drawing/2010/main" val="0"/>
              </a:ext>
            </a:extLst>
          </a:blip>
          <a:srcRect/>
          <a:stretch>
            <a:fillRect/>
          </a:stretch>
        </p:blipFill>
        <p:spPr bwMode="auto">
          <a:xfrm>
            <a:off x="6443663" y="404813"/>
            <a:ext cx="2232025" cy="2519362"/>
          </a:xfrm>
          <a:prstGeom prst="rect">
            <a:avLst/>
          </a:prstGeom>
          <a:solidFill>
            <a:srgbClr val="FFFFFF"/>
          </a:solidFill>
          <a:ln w="9525">
            <a:solidFill>
              <a:schemeClr val="tx1"/>
            </a:solidFill>
            <a:miter lim="800000"/>
            <a:headEnd/>
            <a:tailEnd/>
          </a:ln>
        </p:spPr>
      </p:pic>
      <p:pic>
        <p:nvPicPr>
          <p:cNvPr id="2791431" name="Picture 7" descr="http://dimg.163.com/dp/040409/wacom/1.jpg"/>
          <p:cNvPicPr>
            <a:picLocks noChangeAspect="1" noChangeArrowheads="1"/>
          </p:cNvPicPr>
          <p:nvPr/>
        </p:nvPicPr>
        <p:blipFill>
          <a:blip r:embed="rId5" r:link="rId6">
            <a:grayscl/>
            <a:extLst>
              <a:ext uri="{28A0092B-C50C-407E-A947-70E740481C1C}">
                <a14:useLocalDpi xmlns:a14="http://schemas.microsoft.com/office/drawing/2010/main" val="0"/>
              </a:ext>
            </a:extLst>
          </a:blip>
          <a:srcRect/>
          <a:stretch>
            <a:fillRect/>
          </a:stretch>
        </p:blipFill>
        <p:spPr bwMode="auto">
          <a:xfrm>
            <a:off x="900113" y="3141663"/>
            <a:ext cx="3095625" cy="247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92524" y="3789040"/>
            <a:ext cx="4009927" cy="3007445"/>
          </a:xfrm>
          <a:prstGeom prst="rect">
            <a:avLst/>
          </a:prstGeom>
        </p:spPr>
      </p:pic>
    </p:spTree>
    <p:extLst>
      <p:ext uri="{BB962C8B-B14F-4D97-AF65-F5344CB8AC3E}">
        <p14:creationId xmlns:p14="http://schemas.microsoft.com/office/powerpoint/2010/main" val="1601702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nodeType="afterEffect">
                                  <p:stCondLst>
                                    <p:cond delay="0"/>
                                  </p:stCondLst>
                                  <p:childTnLst>
                                    <p:set>
                                      <p:cBhvr>
                                        <p:cTn id="6" dur="1" fill="hold">
                                          <p:stCondLst>
                                            <p:cond delay="0"/>
                                          </p:stCondLst>
                                        </p:cTn>
                                        <p:tgtEl>
                                          <p:spTgt spid="2791428"/>
                                        </p:tgtEl>
                                        <p:attrNameLst>
                                          <p:attrName>style.visibility</p:attrName>
                                        </p:attrNameLst>
                                      </p:cBhvr>
                                      <p:to>
                                        <p:strVal val="visible"/>
                                      </p:to>
                                    </p:set>
                                    <p:anim calcmode="lin" valueType="num">
                                      <p:cBhvr>
                                        <p:cTn id="7" dur="500" fill="hold"/>
                                        <p:tgtEl>
                                          <p:spTgt spid="2791428"/>
                                        </p:tgtEl>
                                        <p:attrNameLst>
                                          <p:attrName>ppt_w</p:attrName>
                                        </p:attrNameLst>
                                      </p:cBhvr>
                                      <p:tavLst>
                                        <p:tav tm="0">
                                          <p:val>
                                            <p:fltVal val="0"/>
                                          </p:val>
                                        </p:tav>
                                        <p:tav tm="100000">
                                          <p:val>
                                            <p:strVal val="#ppt_w"/>
                                          </p:val>
                                        </p:tav>
                                      </p:tavLst>
                                    </p:anim>
                                    <p:anim calcmode="lin" valueType="num">
                                      <p:cBhvr>
                                        <p:cTn id="8" dur="500" fill="hold"/>
                                        <p:tgtEl>
                                          <p:spTgt spid="2791428"/>
                                        </p:tgtEl>
                                        <p:attrNameLst>
                                          <p:attrName>ppt_h</p:attrName>
                                        </p:attrNameLst>
                                      </p:cBhvr>
                                      <p:tavLst>
                                        <p:tav tm="0">
                                          <p:val>
                                            <p:fltVal val="0"/>
                                          </p:val>
                                        </p:tav>
                                        <p:tav tm="100000">
                                          <p:val>
                                            <p:strVal val="#ppt_h"/>
                                          </p:val>
                                        </p:tav>
                                      </p:tavLst>
                                    </p:anim>
                                    <p:animEffect transition="in" filter="fade">
                                      <p:cBhvr>
                                        <p:cTn id="9" dur="500"/>
                                        <p:tgtEl>
                                          <p:spTgt spid="2791428"/>
                                        </p:tgtEl>
                                      </p:cBhvr>
                                    </p:animEffect>
                                  </p:childTnLst>
                                </p:cTn>
                              </p:par>
                            </p:childTnLst>
                          </p:cTn>
                        </p:par>
                        <p:par>
                          <p:cTn id="10" fill="hold" nodeType="afterGroup">
                            <p:stCondLst>
                              <p:cond delay="500"/>
                            </p:stCondLst>
                            <p:childTnLst>
                              <p:par>
                                <p:cTn id="11" presetID="53" presetClass="entr" presetSubtype="0" fill="hold" nodeType="afterEffect">
                                  <p:stCondLst>
                                    <p:cond delay="0"/>
                                  </p:stCondLst>
                                  <p:childTnLst>
                                    <p:set>
                                      <p:cBhvr>
                                        <p:cTn id="12" dur="1" fill="hold">
                                          <p:stCondLst>
                                            <p:cond delay="0"/>
                                          </p:stCondLst>
                                        </p:cTn>
                                        <p:tgtEl>
                                          <p:spTgt spid="2791430"/>
                                        </p:tgtEl>
                                        <p:attrNameLst>
                                          <p:attrName>style.visibility</p:attrName>
                                        </p:attrNameLst>
                                      </p:cBhvr>
                                      <p:to>
                                        <p:strVal val="visible"/>
                                      </p:to>
                                    </p:set>
                                    <p:anim calcmode="lin" valueType="num">
                                      <p:cBhvr>
                                        <p:cTn id="13" dur="500" fill="hold"/>
                                        <p:tgtEl>
                                          <p:spTgt spid="2791430"/>
                                        </p:tgtEl>
                                        <p:attrNameLst>
                                          <p:attrName>ppt_w</p:attrName>
                                        </p:attrNameLst>
                                      </p:cBhvr>
                                      <p:tavLst>
                                        <p:tav tm="0">
                                          <p:val>
                                            <p:fltVal val="0"/>
                                          </p:val>
                                        </p:tav>
                                        <p:tav tm="100000">
                                          <p:val>
                                            <p:strVal val="#ppt_w"/>
                                          </p:val>
                                        </p:tav>
                                      </p:tavLst>
                                    </p:anim>
                                    <p:anim calcmode="lin" valueType="num">
                                      <p:cBhvr>
                                        <p:cTn id="14" dur="500" fill="hold"/>
                                        <p:tgtEl>
                                          <p:spTgt spid="2791430"/>
                                        </p:tgtEl>
                                        <p:attrNameLst>
                                          <p:attrName>ppt_h</p:attrName>
                                        </p:attrNameLst>
                                      </p:cBhvr>
                                      <p:tavLst>
                                        <p:tav tm="0">
                                          <p:val>
                                            <p:fltVal val="0"/>
                                          </p:val>
                                        </p:tav>
                                        <p:tav tm="100000">
                                          <p:val>
                                            <p:strVal val="#ppt_h"/>
                                          </p:val>
                                        </p:tav>
                                      </p:tavLst>
                                    </p:anim>
                                    <p:animEffect transition="in" filter="fade">
                                      <p:cBhvr>
                                        <p:cTn id="15" dur="500"/>
                                        <p:tgtEl>
                                          <p:spTgt spid="2791430"/>
                                        </p:tgtEl>
                                      </p:cBhvr>
                                    </p:animEffect>
                                  </p:childTnLst>
                                </p:cTn>
                              </p:par>
                            </p:childTnLst>
                          </p:cTn>
                        </p:par>
                        <p:par>
                          <p:cTn id="16" fill="hold" nodeType="afterGroup">
                            <p:stCondLst>
                              <p:cond delay="1000"/>
                            </p:stCondLst>
                            <p:childTnLst>
                              <p:par>
                                <p:cTn id="17" presetID="53" presetClass="entr" presetSubtype="0" fill="hold" nodeType="afterEffect">
                                  <p:stCondLst>
                                    <p:cond delay="0"/>
                                  </p:stCondLst>
                                  <p:childTnLst>
                                    <p:set>
                                      <p:cBhvr>
                                        <p:cTn id="18" dur="1" fill="hold">
                                          <p:stCondLst>
                                            <p:cond delay="0"/>
                                          </p:stCondLst>
                                        </p:cTn>
                                        <p:tgtEl>
                                          <p:spTgt spid="2791431"/>
                                        </p:tgtEl>
                                        <p:attrNameLst>
                                          <p:attrName>style.visibility</p:attrName>
                                        </p:attrNameLst>
                                      </p:cBhvr>
                                      <p:to>
                                        <p:strVal val="visible"/>
                                      </p:to>
                                    </p:set>
                                    <p:anim calcmode="lin" valueType="num">
                                      <p:cBhvr>
                                        <p:cTn id="19" dur="500" fill="hold"/>
                                        <p:tgtEl>
                                          <p:spTgt spid="2791431"/>
                                        </p:tgtEl>
                                        <p:attrNameLst>
                                          <p:attrName>ppt_w</p:attrName>
                                        </p:attrNameLst>
                                      </p:cBhvr>
                                      <p:tavLst>
                                        <p:tav tm="0">
                                          <p:val>
                                            <p:fltVal val="0"/>
                                          </p:val>
                                        </p:tav>
                                        <p:tav tm="100000">
                                          <p:val>
                                            <p:strVal val="#ppt_w"/>
                                          </p:val>
                                        </p:tav>
                                      </p:tavLst>
                                    </p:anim>
                                    <p:anim calcmode="lin" valueType="num">
                                      <p:cBhvr>
                                        <p:cTn id="20" dur="500" fill="hold"/>
                                        <p:tgtEl>
                                          <p:spTgt spid="2791431"/>
                                        </p:tgtEl>
                                        <p:attrNameLst>
                                          <p:attrName>ppt_h</p:attrName>
                                        </p:attrNameLst>
                                      </p:cBhvr>
                                      <p:tavLst>
                                        <p:tav tm="0">
                                          <p:val>
                                            <p:fltVal val="0"/>
                                          </p:val>
                                        </p:tav>
                                        <p:tav tm="100000">
                                          <p:val>
                                            <p:strVal val="#ppt_h"/>
                                          </p:val>
                                        </p:tav>
                                      </p:tavLst>
                                    </p:anim>
                                    <p:animEffect transition="in" filter="fade">
                                      <p:cBhvr>
                                        <p:cTn id="21" dur="500"/>
                                        <p:tgtEl>
                                          <p:spTgt spid="27914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1"/>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4105275" y="3284538"/>
            <a:ext cx="5038725" cy="2992437"/>
          </a:xfrm>
        </p:spPr>
      </p:pic>
      <p:sp>
        <p:nvSpPr>
          <p:cNvPr id="36866" name="灯片编号占位符 4"/>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89548B35-D8C5-4AC6-861E-EF5520B00A06}" type="slidenum">
              <a:rPr lang="en-US" altLang="zh-CN" sz="1000" b="0">
                <a:latin typeface="Verdana" panose="020B0604030504040204" pitchFamily="34" charset="0"/>
              </a:rPr>
              <a:pPr eaLnBrk="1" hangingPunct="1"/>
              <a:t>55</a:t>
            </a:fld>
            <a:endParaRPr lang="en-US" altLang="zh-CN" sz="1000" b="0">
              <a:latin typeface="Verdana" panose="020B0604030504040204" pitchFamily="34" charset="0"/>
            </a:endParaRPr>
          </a:p>
        </p:txBody>
      </p:sp>
      <p:graphicFrame>
        <p:nvGraphicFramePr>
          <p:cNvPr id="2797596" name="Group 28"/>
          <p:cNvGraphicFramePr>
            <a:graphicFrameLocks noGrp="1"/>
          </p:cNvGraphicFramePr>
          <p:nvPr/>
        </p:nvGraphicFramePr>
        <p:xfrm>
          <a:off x="0" y="2789238"/>
          <a:ext cx="1962150" cy="1874837"/>
        </p:xfrm>
        <a:graphic>
          <a:graphicData uri="http://schemas.openxmlformats.org/drawingml/2006/table">
            <a:tbl>
              <a:tblPr/>
              <a:tblGrid>
                <a:gridCol w="1962150">
                  <a:extLst>
                    <a:ext uri="{9D8B030D-6E8A-4147-A177-3AD203B41FA5}">
                      <a16:colId xmlns:a16="http://schemas.microsoft.com/office/drawing/2014/main" val="20000"/>
                    </a:ext>
                  </a:extLst>
                </a:gridCol>
              </a:tblGrid>
              <a:tr h="187483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900" b="1" i="0" u="none" strike="noStrike" cap="none" normalizeH="0" baseline="0">
                          <a:ln>
                            <a:noFill/>
                          </a:ln>
                          <a:solidFill>
                            <a:schemeClr val="tx1"/>
                          </a:solidFill>
                          <a:effectLst/>
                          <a:latin typeface="Arial" charset="0"/>
                          <a:ea typeface="宋体" pitchFamily="2" charset="-122"/>
                          <a:cs typeface="Arial" charset="0"/>
                          <a:hlinkClick r:id="rId3"/>
                        </a:rPr>
                        <a:t>  </a:t>
                      </a:r>
                      <a:r>
                        <a:rPr kumimoji="1" lang="en-US" altLang="zh-CN" sz="9900" b="1" i="0" u="none" strike="noStrike" cap="none" normalizeH="0" baseline="0">
                          <a:ln>
                            <a:noFill/>
                          </a:ln>
                          <a:solidFill>
                            <a:schemeClr val="tx1"/>
                          </a:solidFill>
                          <a:effectLst/>
                          <a:latin typeface="Times New Roman"/>
                          <a:ea typeface="宋体" pitchFamily="2" charset="-122"/>
                          <a:cs typeface="Arial" charset="0"/>
                        </a:rPr>
                        <a:t> </a:t>
                      </a:r>
                      <a:r>
                        <a:rPr kumimoji="1" lang="en-US" altLang="zh-CN" sz="900" b="1" i="0" u="none" strike="noStrike" cap="none" normalizeH="0" baseline="0">
                          <a:ln>
                            <a:noFill/>
                          </a:ln>
                          <a:solidFill>
                            <a:schemeClr val="tx1"/>
                          </a:solidFill>
                          <a:effectLst/>
                          <a:latin typeface="Times New Roman"/>
                          <a:ea typeface="宋体" pitchFamily="2" charset="-122"/>
                          <a:cs typeface="Arial" charset="0"/>
                        </a:rPr>
                        <a:t>                                                           </a:t>
                      </a:r>
                      <a:br>
                        <a:rPr kumimoji="1" lang="en-US" altLang="zh-CN" sz="900" b="1" i="0" u="none" strike="noStrike" cap="none" normalizeH="0" baseline="0">
                          <a:ln>
                            <a:noFill/>
                          </a:ln>
                          <a:solidFill>
                            <a:schemeClr val="tx1"/>
                          </a:solidFill>
                          <a:effectLst/>
                          <a:latin typeface="Arial" charset="0"/>
                          <a:ea typeface="宋体" pitchFamily="2" charset="-122"/>
                          <a:cs typeface="Arial" charset="0"/>
                        </a:rPr>
                      </a:br>
                      <a:endParaRPr kumimoji="1" lang="en-US" altLang="zh-CN" sz="900" b="1" i="0" u="none" strike="noStrike" cap="none" normalizeH="0" baseline="0">
                        <a:ln>
                          <a:noFill/>
                        </a:ln>
                        <a:solidFill>
                          <a:schemeClr val="tx1"/>
                        </a:solidFill>
                        <a:effectLst/>
                        <a:latin typeface="Arial" charset="0"/>
                        <a:ea typeface="宋体" pitchFamily="2" charset="-122"/>
                        <a:cs typeface="Arial" charset="0"/>
                      </a:endParaRPr>
                    </a:p>
                  </a:txBody>
                  <a:tcPr marT="45728" marB="45728" anchor="ct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2797588" name="Picture 20" descr="hdmnt2lx">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620713"/>
            <a:ext cx="2736850" cy="22717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797598" name="Picture 30" descr="11537176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913" y="3860800"/>
            <a:ext cx="2232025" cy="21828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2797607" name="Group 39"/>
          <p:cNvGraphicFramePr>
            <a:graphicFrameLocks noGrp="1"/>
          </p:cNvGraphicFramePr>
          <p:nvPr/>
        </p:nvGraphicFramePr>
        <p:xfrm>
          <a:off x="0" y="946150"/>
          <a:ext cx="9144000" cy="594262"/>
        </p:xfrm>
        <a:graphic>
          <a:graphicData uri="http://schemas.openxmlformats.org/drawingml/2006/table">
            <a:tbl>
              <a:tblPr/>
              <a:tblGrid>
                <a:gridCol w="9144000">
                  <a:extLst>
                    <a:ext uri="{9D8B030D-6E8A-4147-A177-3AD203B41FA5}">
                      <a16:colId xmlns:a16="http://schemas.microsoft.com/office/drawing/2014/main" val="20000"/>
                    </a:ext>
                  </a:extLst>
                </a:gridCol>
              </a:tblGrid>
              <a:tr h="5937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br>
                        <a:rPr kumimoji="1" lang="en-US" altLang="zh-CN" sz="900" b="1" i="0" u="none" strike="noStrike" cap="none" normalizeH="0" baseline="0" dirty="0">
                          <a:ln>
                            <a:noFill/>
                          </a:ln>
                          <a:solidFill>
                            <a:srgbClr val="000000"/>
                          </a:solidFill>
                          <a:effectLst/>
                          <a:latin typeface="Arial" charset="0"/>
                          <a:ea typeface="宋体" pitchFamily="2" charset="-122"/>
                          <a:cs typeface="Arial" charset="0"/>
                        </a:rPr>
                      </a:br>
                      <a:endParaRPr kumimoji="1" lang="en-US" altLang="zh-CN" sz="2400" b="1" i="0" u="none" strike="noStrike" cap="none" normalizeH="0" baseline="0" dirty="0">
                        <a:ln>
                          <a:noFill/>
                        </a:ln>
                        <a:solidFill>
                          <a:schemeClr val="tx1"/>
                        </a:solidFill>
                        <a:effectLst/>
                        <a:latin typeface="Times New Roman" pitchFamily="18" charset="0"/>
                        <a:ea typeface="宋体" pitchFamily="2" charset="-122"/>
                        <a:cs typeface="Arial" charset="0"/>
                      </a:endParaRPr>
                    </a:p>
                  </a:txBody>
                  <a:tcPr marT="45671" marB="45671" anchor="ct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2797609" name="Picture 41" descr="AD048">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l="18437" t="4332" r="18932" b="4076"/>
          <a:stretch>
            <a:fillRect/>
          </a:stretch>
        </p:blipFill>
        <p:spPr bwMode="auto">
          <a:xfrm>
            <a:off x="755650" y="549275"/>
            <a:ext cx="2706688" cy="2808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1829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2797609"/>
                                        </p:tgtEl>
                                        <p:attrNameLst>
                                          <p:attrName>style.visibility</p:attrName>
                                        </p:attrNameLst>
                                      </p:cBhvr>
                                      <p:to>
                                        <p:strVal val="visible"/>
                                      </p:to>
                                    </p:set>
                                    <p:anim calcmode="lin" valueType="num">
                                      <p:cBhvr>
                                        <p:cTn id="7" dur="500" fill="hold"/>
                                        <p:tgtEl>
                                          <p:spTgt spid="2797609"/>
                                        </p:tgtEl>
                                        <p:attrNameLst>
                                          <p:attrName>ppt_w</p:attrName>
                                        </p:attrNameLst>
                                      </p:cBhvr>
                                      <p:tavLst>
                                        <p:tav tm="0">
                                          <p:val>
                                            <p:fltVal val="0"/>
                                          </p:val>
                                        </p:tav>
                                        <p:tav tm="100000">
                                          <p:val>
                                            <p:strVal val="#ppt_w"/>
                                          </p:val>
                                        </p:tav>
                                      </p:tavLst>
                                    </p:anim>
                                    <p:anim calcmode="lin" valueType="num">
                                      <p:cBhvr>
                                        <p:cTn id="8" dur="500" fill="hold"/>
                                        <p:tgtEl>
                                          <p:spTgt spid="2797609"/>
                                        </p:tgtEl>
                                        <p:attrNameLst>
                                          <p:attrName>ppt_h</p:attrName>
                                        </p:attrNameLst>
                                      </p:cBhvr>
                                      <p:tavLst>
                                        <p:tav tm="0">
                                          <p:val>
                                            <p:fltVal val="0"/>
                                          </p:val>
                                        </p:tav>
                                        <p:tav tm="100000">
                                          <p:val>
                                            <p:strVal val="#ppt_h"/>
                                          </p:val>
                                        </p:tav>
                                      </p:tavLst>
                                    </p:anim>
                                    <p:animEffect transition="in" filter="fade">
                                      <p:cBhvr>
                                        <p:cTn id="9" dur="500"/>
                                        <p:tgtEl>
                                          <p:spTgt spid="2797609"/>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2797588"/>
                                        </p:tgtEl>
                                        <p:attrNameLst>
                                          <p:attrName>style.visibility</p:attrName>
                                        </p:attrNameLst>
                                      </p:cBhvr>
                                      <p:to>
                                        <p:strVal val="visible"/>
                                      </p:to>
                                    </p:set>
                                    <p:anim calcmode="lin" valueType="num">
                                      <p:cBhvr>
                                        <p:cTn id="14" dur="500" fill="hold"/>
                                        <p:tgtEl>
                                          <p:spTgt spid="2797588"/>
                                        </p:tgtEl>
                                        <p:attrNameLst>
                                          <p:attrName>ppt_w</p:attrName>
                                        </p:attrNameLst>
                                      </p:cBhvr>
                                      <p:tavLst>
                                        <p:tav tm="0">
                                          <p:val>
                                            <p:fltVal val="0"/>
                                          </p:val>
                                        </p:tav>
                                        <p:tav tm="100000">
                                          <p:val>
                                            <p:strVal val="#ppt_w"/>
                                          </p:val>
                                        </p:tav>
                                      </p:tavLst>
                                    </p:anim>
                                    <p:anim calcmode="lin" valueType="num">
                                      <p:cBhvr>
                                        <p:cTn id="15" dur="500" fill="hold"/>
                                        <p:tgtEl>
                                          <p:spTgt spid="2797588"/>
                                        </p:tgtEl>
                                        <p:attrNameLst>
                                          <p:attrName>ppt_h</p:attrName>
                                        </p:attrNameLst>
                                      </p:cBhvr>
                                      <p:tavLst>
                                        <p:tav tm="0">
                                          <p:val>
                                            <p:fltVal val="0"/>
                                          </p:val>
                                        </p:tav>
                                        <p:tav tm="100000">
                                          <p:val>
                                            <p:strVal val="#ppt_h"/>
                                          </p:val>
                                        </p:tav>
                                      </p:tavLst>
                                    </p:anim>
                                    <p:animEffect transition="in" filter="fade">
                                      <p:cBhvr>
                                        <p:cTn id="16" dur="500"/>
                                        <p:tgtEl>
                                          <p:spTgt spid="279758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5" presetClass="entr" presetSubtype="0" fill="hold" nodeType="clickEffect">
                                  <p:stCondLst>
                                    <p:cond delay="0"/>
                                  </p:stCondLst>
                                  <p:childTnLst>
                                    <p:set>
                                      <p:cBhvr>
                                        <p:cTn id="20" dur="1" fill="hold">
                                          <p:stCondLst>
                                            <p:cond delay="0"/>
                                          </p:stCondLst>
                                        </p:cTn>
                                        <p:tgtEl>
                                          <p:spTgt spid="2797598"/>
                                        </p:tgtEl>
                                        <p:attrNameLst>
                                          <p:attrName>style.visibility</p:attrName>
                                        </p:attrNameLst>
                                      </p:cBhvr>
                                      <p:to>
                                        <p:strVal val="visible"/>
                                      </p:to>
                                    </p:set>
                                    <p:anim calcmode="lin" valueType="num">
                                      <p:cBhvr>
                                        <p:cTn id="21" dur="500" decel="50000" fill="hold">
                                          <p:stCondLst>
                                            <p:cond delay="0"/>
                                          </p:stCondLst>
                                        </p:cTn>
                                        <p:tgtEl>
                                          <p:spTgt spid="2797598"/>
                                        </p:tgtEl>
                                        <p:attrNameLst>
                                          <p:attrName>style.rotation</p:attrName>
                                        </p:attrNameLst>
                                      </p:cBhvr>
                                      <p:tavLst>
                                        <p:tav tm="0">
                                          <p:val>
                                            <p:fltVal val="-90"/>
                                          </p:val>
                                        </p:tav>
                                        <p:tav tm="100000">
                                          <p:val>
                                            <p:fltVal val="0"/>
                                          </p:val>
                                        </p:tav>
                                      </p:tavLst>
                                    </p:anim>
                                    <p:anim calcmode="lin" valueType="num">
                                      <p:cBhvr>
                                        <p:cTn id="22" dur="500" decel="50000" fill="hold">
                                          <p:stCondLst>
                                            <p:cond delay="0"/>
                                          </p:stCondLst>
                                        </p:cTn>
                                        <p:tgtEl>
                                          <p:spTgt spid="2797598"/>
                                        </p:tgtEl>
                                        <p:attrNameLst>
                                          <p:attrName>ppt_w</p:attrName>
                                        </p:attrNameLst>
                                      </p:cBhvr>
                                      <p:tavLst>
                                        <p:tav tm="0">
                                          <p:val>
                                            <p:strVal val="#ppt_w"/>
                                          </p:val>
                                        </p:tav>
                                        <p:tav tm="100000">
                                          <p:val>
                                            <p:strVal val="#ppt_w*.05"/>
                                          </p:val>
                                        </p:tav>
                                      </p:tavLst>
                                    </p:anim>
                                    <p:anim calcmode="lin" valueType="num">
                                      <p:cBhvr>
                                        <p:cTn id="23" dur="500" accel="50000" fill="hold">
                                          <p:stCondLst>
                                            <p:cond delay="500"/>
                                          </p:stCondLst>
                                        </p:cTn>
                                        <p:tgtEl>
                                          <p:spTgt spid="2797598"/>
                                        </p:tgtEl>
                                        <p:attrNameLst>
                                          <p:attrName>ppt_w</p:attrName>
                                        </p:attrNameLst>
                                      </p:cBhvr>
                                      <p:tavLst>
                                        <p:tav tm="0">
                                          <p:val>
                                            <p:strVal val="#ppt_w*.05"/>
                                          </p:val>
                                        </p:tav>
                                        <p:tav tm="100000">
                                          <p:val>
                                            <p:strVal val="#ppt_w"/>
                                          </p:val>
                                        </p:tav>
                                      </p:tavLst>
                                    </p:anim>
                                    <p:anim calcmode="lin" valueType="num">
                                      <p:cBhvr>
                                        <p:cTn id="24" dur="1000" fill="hold"/>
                                        <p:tgtEl>
                                          <p:spTgt spid="2797598"/>
                                        </p:tgtEl>
                                        <p:attrNameLst>
                                          <p:attrName>ppt_h</p:attrName>
                                        </p:attrNameLst>
                                      </p:cBhvr>
                                      <p:tavLst>
                                        <p:tav tm="0">
                                          <p:val>
                                            <p:strVal val="#ppt_h"/>
                                          </p:val>
                                        </p:tav>
                                        <p:tav tm="100000">
                                          <p:val>
                                            <p:strVal val="#ppt_h"/>
                                          </p:val>
                                        </p:tav>
                                      </p:tavLst>
                                    </p:anim>
                                    <p:anim calcmode="lin" valueType="num">
                                      <p:cBhvr>
                                        <p:cTn id="25" dur="500" decel="50000" fill="hold">
                                          <p:stCondLst>
                                            <p:cond delay="0"/>
                                          </p:stCondLst>
                                        </p:cTn>
                                        <p:tgtEl>
                                          <p:spTgt spid="2797598"/>
                                        </p:tgtEl>
                                        <p:attrNameLst>
                                          <p:attrName>ppt_x</p:attrName>
                                        </p:attrNameLst>
                                      </p:cBhvr>
                                      <p:tavLst>
                                        <p:tav tm="0">
                                          <p:val>
                                            <p:strVal val="#ppt_x+.4"/>
                                          </p:val>
                                        </p:tav>
                                        <p:tav tm="100000">
                                          <p:val>
                                            <p:strVal val="#ppt_x"/>
                                          </p:val>
                                        </p:tav>
                                      </p:tavLst>
                                    </p:anim>
                                    <p:anim calcmode="lin" valueType="num">
                                      <p:cBhvr>
                                        <p:cTn id="26" dur="500" decel="50000" fill="hold">
                                          <p:stCondLst>
                                            <p:cond delay="0"/>
                                          </p:stCondLst>
                                        </p:cTn>
                                        <p:tgtEl>
                                          <p:spTgt spid="2797598"/>
                                        </p:tgtEl>
                                        <p:attrNameLst>
                                          <p:attrName>ppt_y</p:attrName>
                                        </p:attrNameLst>
                                      </p:cBhvr>
                                      <p:tavLst>
                                        <p:tav tm="0">
                                          <p:val>
                                            <p:strVal val="#ppt_y-.2"/>
                                          </p:val>
                                        </p:tav>
                                        <p:tav tm="100000">
                                          <p:val>
                                            <p:strVal val="#ppt_y+.1"/>
                                          </p:val>
                                        </p:tav>
                                      </p:tavLst>
                                    </p:anim>
                                    <p:anim calcmode="lin" valueType="num">
                                      <p:cBhvr>
                                        <p:cTn id="27" dur="500" accel="50000" fill="hold">
                                          <p:stCondLst>
                                            <p:cond delay="500"/>
                                          </p:stCondLst>
                                        </p:cTn>
                                        <p:tgtEl>
                                          <p:spTgt spid="2797598"/>
                                        </p:tgtEl>
                                        <p:attrNameLst>
                                          <p:attrName>ppt_y</p:attrName>
                                        </p:attrNameLst>
                                      </p:cBhvr>
                                      <p:tavLst>
                                        <p:tav tm="0">
                                          <p:val>
                                            <p:strVal val="#ppt_y+.1"/>
                                          </p:val>
                                        </p:tav>
                                        <p:tav tm="100000">
                                          <p:val>
                                            <p:strVal val="#ppt_y"/>
                                          </p:val>
                                        </p:tav>
                                      </p:tavLst>
                                    </p:anim>
                                    <p:animEffect transition="in" filter="fade">
                                      <p:cBhvr>
                                        <p:cTn id="28" dur="1000" decel="50000">
                                          <p:stCondLst>
                                            <p:cond delay="0"/>
                                          </p:stCondLst>
                                        </p:cTn>
                                        <p:tgtEl>
                                          <p:spTgt spid="27975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1"/>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5903913" y="4724400"/>
            <a:ext cx="3240087" cy="2211388"/>
          </a:xfrm>
        </p:spPr>
      </p:pic>
      <p:sp>
        <p:nvSpPr>
          <p:cNvPr id="37890" name="灯片编号占位符 4"/>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C9E0A8F6-5A12-47E7-9C5B-444F88D607E2}" type="slidenum">
              <a:rPr lang="en-US" altLang="zh-CN" sz="1000" b="0">
                <a:latin typeface="Verdana" panose="020B0604030504040204" pitchFamily="34" charset="0"/>
              </a:rPr>
              <a:pPr eaLnBrk="1" hangingPunct="1"/>
              <a:t>56</a:t>
            </a:fld>
            <a:endParaRPr lang="en-US" altLang="zh-CN" sz="1000" b="0">
              <a:latin typeface="Verdana" panose="020B0604030504040204" pitchFamily="34" charset="0"/>
            </a:endParaRPr>
          </a:p>
        </p:txBody>
      </p:sp>
      <p:pic>
        <p:nvPicPr>
          <p:cNvPr id="2796551" name="Picture 7" descr="20061016guoji8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0"/>
            <a:ext cx="47625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96554" name="Rectangle 10"/>
          <p:cNvSpPr>
            <a:spLocks noChangeArrowheads="1"/>
          </p:cNvSpPr>
          <p:nvPr/>
        </p:nvSpPr>
        <p:spPr bwMode="auto">
          <a:xfrm>
            <a:off x="153354" y="4262361"/>
            <a:ext cx="4562662" cy="18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42900" indent="-342900"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dirty="0"/>
              <a:t>这台显示器在头顶部位装有一台可放映</a:t>
            </a:r>
            <a:r>
              <a:rPr lang="en-US" altLang="zh-CN" sz="2400" dirty="0"/>
              <a:t>800×600</a:t>
            </a:r>
            <a:r>
              <a:rPr lang="zh-CN" altLang="en-US" sz="2400" dirty="0"/>
              <a:t>像素超广角画面的投影机，投影到使用者面前一个直径</a:t>
            </a:r>
            <a:r>
              <a:rPr lang="en-US" altLang="zh-CN" sz="2400" dirty="0"/>
              <a:t>40</a:t>
            </a:r>
            <a:r>
              <a:rPr lang="zh-CN" altLang="en-US" sz="2400" dirty="0"/>
              <a:t>厘米的半球形屏幕上。通过它，使用者可以足不出户地欣赏到全方位美景。</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5478" y="745723"/>
            <a:ext cx="4047046" cy="2886893"/>
          </a:xfrm>
          <a:prstGeom prst="rect">
            <a:avLst/>
          </a:prstGeom>
        </p:spPr>
      </p:pic>
    </p:spTree>
    <p:extLst>
      <p:ext uri="{BB962C8B-B14F-4D97-AF65-F5344CB8AC3E}">
        <p14:creationId xmlns:p14="http://schemas.microsoft.com/office/powerpoint/2010/main" val="27466913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796551"/>
                                        </p:tgtEl>
                                        <p:attrNameLst>
                                          <p:attrName>style.visibility</p:attrName>
                                        </p:attrNameLst>
                                      </p:cBhvr>
                                      <p:to>
                                        <p:strVal val="visible"/>
                                      </p:to>
                                    </p:set>
                                    <p:animEffect transition="in" filter="box(out)">
                                      <p:cBhvr>
                                        <p:cTn id="7" dur="500"/>
                                        <p:tgtEl>
                                          <p:spTgt spid="2796551"/>
                                        </p:tgtEl>
                                      </p:cBhvr>
                                    </p:animEffect>
                                  </p:childTnLst>
                                </p:cTn>
                              </p:par>
                              <p:par>
                                <p:cTn id="8" presetID="4" presetClass="entr" presetSubtype="32" fill="hold" grpId="0" nodeType="withEffect">
                                  <p:stCondLst>
                                    <p:cond delay="0"/>
                                  </p:stCondLst>
                                  <p:childTnLst>
                                    <p:set>
                                      <p:cBhvr>
                                        <p:cTn id="9" dur="1" fill="hold">
                                          <p:stCondLst>
                                            <p:cond delay="0"/>
                                          </p:stCondLst>
                                        </p:cTn>
                                        <p:tgtEl>
                                          <p:spTgt spid="2796554"/>
                                        </p:tgtEl>
                                        <p:attrNameLst>
                                          <p:attrName>style.visibility</p:attrName>
                                        </p:attrNameLst>
                                      </p:cBhvr>
                                      <p:to>
                                        <p:strVal val="visible"/>
                                      </p:to>
                                    </p:set>
                                    <p:animEffect transition="in" filter="box(out)">
                                      <p:cBhvr>
                                        <p:cTn id="10" dur="500"/>
                                        <p:tgtEl>
                                          <p:spTgt spid="27965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6554" grpId="0"/>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3" name="Rectangle 3"/>
          <p:cNvSpPr>
            <a:spLocks noGrp="1" noChangeArrowheads="1"/>
          </p:cNvSpPr>
          <p:nvPr>
            <p:ph idx="4294967295"/>
          </p:nvPr>
        </p:nvSpPr>
        <p:spPr>
          <a:xfrm>
            <a:off x="358775" y="908050"/>
            <a:ext cx="8785225" cy="5834063"/>
          </a:xfrm>
        </p:spPr>
        <p:txBody>
          <a:bodyPr/>
          <a:lstStyle/>
          <a:p>
            <a:pPr eaLnBrk="1" hangingPunct="1"/>
            <a:r>
              <a:rPr lang="en-US" altLang="zh-CN"/>
              <a:t>1.1 </a:t>
            </a:r>
            <a:r>
              <a:rPr lang="zh-CN" altLang="en-US"/>
              <a:t>什么是人机交互</a:t>
            </a:r>
          </a:p>
          <a:p>
            <a:pPr eaLnBrk="1" hangingPunct="1"/>
            <a:r>
              <a:rPr lang="en-US" altLang="zh-CN">
                <a:solidFill>
                  <a:srgbClr val="3333FF"/>
                </a:solidFill>
              </a:rPr>
              <a:t>1.2 </a:t>
            </a:r>
            <a:r>
              <a:rPr lang="zh-CN" altLang="en-US">
                <a:solidFill>
                  <a:srgbClr val="3333FF"/>
                </a:solidFill>
              </a:rPr>
              <a:t>人机交互与其他学科的关系</a:t>
            </a:r>
          </a:p>
          <a:p>
            <a:pPr eaLnBrk="1" hangingPunct="1"/>
            <a:r>
              <a:rPr lang="en-US" altLang="zh-CN"/>
              <a:t>1.3 </a:t>
            </a:r>
            <a:r>
              <a:rPr lang="zh-CN" altLang="en-US"/>
              <a:t>人机交互的研究内容</a:t>
            </a:r>
          </a:p>
          <a:p>
            <a:pPr eaLnBrk="1" hangingPunct="1"/>
            <a:r>
              <a:rPr lang="en-US" altLang="zh-CN"/>
              <a:t>1.4 </a:t>
            </a:r>
            <a:r>
              <a:rPr lang="zh-CN" altLang="en-US"/>
              <a:t>人机交互的发展历史及趋势</a:t>
            </a:r>
            <a:endParaRPr lang="en-US" altLang="zh-CN"/>
          </a:p>
          <a:p>
            <a:pPr eaLnBrk="1" hangingPunct="1"/>
            <a:r>
              <a:rPr lang="en-US" altLang="zh-CN"/>
              <a:t>1.5 </a:t>
            </a:r>
            <a:r>
              <a:rPr lang="zh-CN" altLang="en-US"/>
              <a:t>人机交互的应用</a:t>
            </a:r>
          </a:p>
          <a:p>
            <a:pPr eaLnBrk="1" hangingPunct="1"/>
            <a:endParaRPr lang="zh-CN" altLang="en-US"/>
          </a:p>
          <a:p>
            <a:pPr eaLnBrk="1" hangingPunct="1"/>
            <a:endParaRPr lang="en-US" altLang="zh-CN"/>
          </a:p>
        </p:txBody>
      </p:sp>
      <p:sp>
        <p:nvSpPr>
          <p:cNvPr id="40962" name="灯片编号占位符 4"/>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3C670E2C-7801-486C-A21E-CCAFC572CE6B}" type="slidenum">
              <a:rPr lang="en-US" altLang="zh-CN" sz="1000" b="0">
                <a:latin typeface="Verdana" panose="020B0604030504040204" pitchFamily="34" charset="0"/>
              </a:rPr>
              <a:pPr eaLnBrk="1" hangingPunct="1"/>
              <a:t>57</a:t>
            </a:fld>
            <a:endParaRPr lang="en-US" altLang="zh-CN" sz="1000" b="0">
              <a:latin typeface="Verdana" panose="020B0604030504040204" pitchFamily="34" charset="0"/>
            </a:endParaRPr>
          </a:p>
        </p:txBody>
      </p:sp>
    </p:spTree>
    <p:extLst>
      <p:ext uri="{BB962C8B-B14F-4D97-AF65-F5344CB8AC3E}">
        <p14:creationId xmlns:p14="http://schemas.microsoft.com/office/powerpoint/2010/main" val="858832623"/>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idx="4294967295"/>
          </p:nvPr>
        </p:nvSpPr>
        <p:spPr>
          <a:xfrm>
            <a:off x="0" y="65088"/>
            <a:ext cx="7953375" cy="617537"/>
          </a:xfrm>
        </p:spPr>
        <p:txBody>
          <a:bodyPr>
            <a:normAutofit fontScale="90000"/>
          </a:bodyPr>
          <a:lstStyle/>
          <a:p>
            <a:pPr eaLnBrk="1" hangingPunct="1"/>
            <a:r>
              <a:rPr lang="en-US" altLang="zh-CN" sz="4000"/>
              <a:t>1.2 </a:t>
            </a:r>
            <a:r>
              <a:rPr lang="zh-CN" altLang="en-US" sz="4000"/>
              <a:t>人机交互与其他学科的关系</a:t>
            </a:r>
          </a:p>
        </p:txBody>
      </p:sp>
      <p:sp>
        <p:nvSpPr>
          <p:cNvPr id="41988" name="Rectangle 3"/>
          <p:cNvSpPr>
            <a:spLocks noGrp="1" noChangeArrowheads="1"/>
          </p:cNvSpPr>
          <p:nvPr>
            <p:ph idx="4294967295"/>
          </p:nvPr>
        </p:nvSpPr>
        <p:spPr>
          <a:xfrm>
            <a:off x="358775" y="908050"/>
            <a:ext cx="8785225" cy="5834063"/>
          </a:xfrm>
        </p:spPr>
        <p:txBody>
          <a:bodyPr/>
          <a:lstStyle/>
          <a:p>
            <a:pPr eaLnBrk="1" hangingPunct="1"/>
            <a:r>
              <a:rPr lang="zh-CN" altLang="en-US" dirty="0"/>
              <a:t>人机交互技术与</a:t>
            </a:r>
            <a:r>
              <a:rPr lang="zh-CN" altLang="en-US" dirty="0">
                <a:solidFill>
                  <a:srgbClr val="FF3300"/>
                </a:solidFill>
              </a:rPr>
              <a:t>认知心理学、人机工程学、多媒体技术和虚拟现实技术</a:t>
            </a:r>
            <a:r>
              <a:rPr lang="zh-CN" altLang="en-US" dirty="0"/>
              <a:t>密切相关。</a:t>
            </a:r>
          </a:p>
          <a:p>
            <a:pPr lvl="1" eaLnBrk="1" hangingPunct="1"/>
            <a:r>
              <a:rPr lang="zh-CN" altLang="en-US" dirty="0">
                <a:solidFill>
                  <a:srgbClr val="FF3300"/>
                </a:solidFill>
              </a:rPr>
              <a:t>认知心理学</a:t>
            </a:r>
            <a:r>
              <a:rPr lang="zh-CN" altLang="en-US" dirty="0"/>
              <a:t>与</a:t>
            </a:r>
            <a:r>
              <a:rPr lang="zh-CN" altLang="en-US" dirty="0">
                <a:solidFill>
                  <a:srgbClr val="FF3300"/>
                </a:solidFill>
              </a:rPr>
              <a:t>人机工程学</a:t>
            </a:r>
            <a:r>
              <a:rPr lang="zh-CN" altLang="en-US" dirty="0"/>
              <a:t>是人机交互技术的</a:t>
            </a:r>
            <a:r>
              <a:rPr lang="zh-CN" altLang="en-US" dirty="0">
                <a:solidFill>
                  <a:srgbClr val="FF3300"/>
                </a:solidFill>
              </a:rPr>
              <a:t>理论基础</a:t>
            </a:r>
          </a:p>
          <a:p>
            <a:pPr lvl="1" eaLnBrk="1" hangingPunct="1"/>
            <a:r>
              <a:rPr lang="zh-CN" altLang="en-US" dirty="0">
                <a:solidFill>
                  <a:srgbClr val="FF3300"/>
                </a:solidFill>
              </a:rPr>
              <a:t>多媒体技术</a:t>
            </a:r>
            <a:r>
              <a:rPr lang="zh-CN" altLang="en-US" dirty="0"/>
              <a:t>和</a:t>
            </a:r>
            <a:r>
              <a:rPr lang="zh-CN" altLang="en-US" dirty="0">
                <a:solidFill>
                  <a:srgbClr val="FF3300"/>
                </a:solidFill>
              </a:rPr>
              <a:t>虚拟现实技术</a:t>
            </a:r>
            <a:r>
              <a:rPr lang="zh-CN" altLang="en-US" dirty="0"/>
              <a:t>与人机交互技术相互交叉和渗透。 </a:t>
            </a:r>
          </a:p>
        </p:txBody>
      </p:sp>
      <p:sp>
        <p:nvSpPr>
          <p:cNvPr id="41986" name="灯片编号占位符 4"/>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E3607266-E2CA-466B-A7F9-AB4E063EFFC3}" type="slidenum">
              <a:rPr lang="en-US" altLang="zh-CN" sz="1000" b="0">
                <a:latin typeface="Verdana" panose="020B0604030504040204" pitchFamily="34" charset="0"/>
              </a:rPr>
              <a:pPr eaLnBrk="1" hangingPunct="1"/>
              <a:t>58</a:t>
            </a:fld>
            <a:endParaRPr lang="en-US" altLang="zh-CN" sz="1000" b="0">
              <a:latin typeface="Verdana" panose="020B0604030504040204" pitchFamily="34" charset="0"/>
            </a:endParaRPr>
          </a:p>
        </p:txBody>
      </p:sp>
      <p:grpSp>
        <p:nvGrpSpPr>
          <p:cNvPr id="41989" name="Group 4"/>
          <p:cNvGrpSpPr>
            <a:grpSpLocks/>
          </p:cNvGrpSpPr>
          <p:nvPr/>
        </p:nvGrpSpPr>
        <p:grpSpPr bwMode="auto">
          <a:xfrm>
            <a:off x="1763712" y="3500438"/>
            <a:ext cx="5400575" cy="2662237"/>
            <a:chOff x="3060" y="6866"/>
            <a:chExt cx="5580" cy="4524"/>
          </a:xfrm>
        </p:grpSpPr>
        <p:sp>
          <p:nvSpPr>
            <p:cNvPr id="41990" name="Oval 5"/>
            <p:cNvSpPr>
              <a:spLocks noChangeArrowheads="1"/>
            </p:cNvSpPr>
            <p:nvPr/>
          </p:nvSpPr>
          <p:spPr bwMode="auto">
            <a:xfrm>
              <a:off x="3060" y="6866"/>
              <a:ext cx="2160" cy="1401"/>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algn="ctr">
                <a:lnSpc>
                  <a:spcPct val="100000"/>
                </a:lnSpc>
                <a:spcBef>
                  <a:spcPct val="0"/>
                </a:spcBef>
                <a:buClrTx/>
                <a:buSzTx/>
                <a:buFontTx/>
                <a:buNone/>
              </a:pPr>
              <a:r>
                <a:rPr lang="zh-CN" altLang="en-US" sz="2000" b="0">
                  <a:solidFill>
                    <a:srgbClr val="000000"/>
                  </a:solidFill>
                  <a:latin typeface="宋体" panose="02010600030101010101" pitchFamily="2" charset="-122"/>
                </a:rPr>
                <a:t>多媒体技术</a:t>
              </a:r>
            </a:p>
          </p:txBody>
        </p:sp>
        <p:sp>
          <p:nvSpPr>
            <p:cNvPr id="41991" name="Oval 6"/>
            <p:cNvSpPr>
              <a:spLocks noChangeArrowheads="1"/>
            </p:cNvSpPr>
            <p:nvPr/>
          </p:nvSpPr>
          <p:spPr bwMode="auto">
            <a:xfrm>
              <a:off x="6480" y="7025"/>
              <a:ext cx="2160" cy="1401"/>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algn="ctr">
                <a:lnSpc>
                  <a:spcPct val="100000"/>
                </a:lnSpc>
                <a:spcBef>
                  <a:spcPct val="0"/>
                </a:spcBef>
                <a:buClrTx/>
                <a:buSzTx/>
                <a:buFontTx/>
                <a:buNone/>
              </a:pPr>
              <a:r>
                <a:rPr lang="zh-CN" altLang="en-US" sz="2000" b="0">
                  <a:solidFill>
                    <a:srgbClr val="000000"/>
                  </a:solidFill>
                  <a:latin typeface="宋体" panose="02010600030101010101" pitchFamily="2" charset="-122"/>
                </a:rPr>
                <a:t>虚拟现实技术</a:t>
              </a:r>
            </a:p>
          </p:txBody>
        </p:sp>
        <p:sp>
          <p:nvSpPr>
            <p:cNvPr id="41992" name="Oval 7"/>
            <p:cNvSpPr>
              <a:spLocks noChangeArrowheads="1"/>
            </p:cNvSpPr>
            <p:nvPr/>
          </p:nvSpPr>
          <p:spPr bwMode="auto">
            <a:xfrm>
              <a:off x="3420" y="9506"/>
              <a:ext cx="2175" cy="1239"/>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algn="ctr">
                <a:lnSpc>
                  <a:spcPct val="100000"/>
                </a:lnSpc>
                <a:spcBef>
                  <a:spcPct val="0"/>
                </a:spcBef>
                <a:buClrTx/>
                <a:buSzTx/>
                <a:buFontTx/>
                <a:buNone/>
              </a:pPr>
              <a:endParaRPr lang="en-US" altLang="zh-CN" sz="900" b="0">
                <a:solidFill>
                  <a:srgbClr val="000000"/>
                </a:solidFill>
                <a:latin typeface="宋体" panose="02010600030101010101" pitchFamily="2" charset="-122"/>
              </a:endParaRPr>
            </a:p>
            <a:p>
              <a:pPr algn="ctr">
                <a:lnSpc>
                  <a:spcPct val="100000"/>
                </a:lnSpc>
                <a:spcBef>
                  <a:spcPct val="0"/>
                </a:spcBef>
                <a:buClrTx/>
                <a:buSzTx/>
                <a:buFontTx/>
                <a:buNone/>
              </a:pPr>
              <a:r>
                <a:rPr lang="zh-CN" altLang="en-US" sz="2000" b="0">
                  <a:solidFill>
                    <a:srgbClr val="000000"/>
                  </a:solidFill>
                  <a:latin typeface="宋体" panose="02010600030101010101" pitchFamily="2" charset="-122"/>
                </a:rPr>
                <a:t>认知心理学</a:t>
              </a:r>
            </a:p>
          </p:txBody>
        </p:sp>
        <p:sp>
          <p:nvSpPr>
            <p:cNvPr id="41993" name="Oval 8"/>
            <p:cNvSpPr>
              <a:spLocks noChangeArrowheads="1"/>
            </p:cNvSpPr>
            <p:nvPr/>
          </p:nvSpPr>
          <p:spPr bwMode="auto">
            <a:xfrm>
              <a:off x="6465" y="9506"/>
              <a:ext cx="2175" cy="1239"/>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algn="ctr">
                <a:lnSpc>
                  <a:spcPct val="100000"/>
                </a:lnSpc>
                <a:spcBef>
                  <a:spcPct val="0"/>
                </a:spcBef>
                <a:buClrTx/>
                <a:buSzTx/>
                <a:buFontTx/>
                <a:buNone/>
              </a:pPr>
              <a:endParaRPr lang="en-US" altLang="zh-CN" sz="1000" b="0">
                <a:solidFill>
                  <a:srgbClr val="000000"/>
                </a:solidFill>
                <a:latin typeface="宋体" panose="02010600030101010101" pitchFamily="2" charset="-122"/>
              </a:endParaRPr>
            </a:p>
            <a:p>
              <a:pPr algn="ctr">
                <a:lnSpc>
                  <a:spcPct val="100000"/>
                </a:lnSpc>
                <a:spcBef>
                  <a:spcPct val="0"/>
                </a:spcBef>
                <a:buClrTx/>
                <a:buSzTx/>
                <a:buFontTx/>
                <a:buNone/>
              </a:pPr>
              <a:r>
                <a:rPr lang="zh-CN" altLang="en-US" sz="2000" b="0">
                  <a:solidFill>
                    <a:srgbClr val="000000"/>
                  </a:solidFill>
                  <a:latin typeface="宋体" panose="02010600030101010101" pitchFamily="2" charset="-122"/>
                </a:rPr>
                <a:t>人机工程学</a:t>
              </a:r>
            </a:p>
          </p:txBody>
        </p:sp>
        <p:sp>
          <p:nvSpPr>
            <p:cNvPr id="41994" name="Line 9"/>
            <p:cNvSpPr>
              <a:spLocks noChangeShapeType="1"/>
            </p:cNvSpPr>
            <p:nvPr/>
          </p:nvSpPr>
          <p:spPr bwMode="auto">
            <a:xfrm flipV="1">
              <a:off x="4455" y="9071"/>
              <a:ext cx="360" cy="468"/>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995" name="Line 10"/>
            <p:cNvSpPr>
              <a:spLocks noChangeShapeType="1"/>
            </p:cNvSpPr>
            <p:nvPr/>
          </p:nvSpPr>
          <p:spPr bwMode="auto">
            <a:xfrm flipH="1" flipV="1">
              <a:off x="6855" y="9026"/>
              <a:ext cx="360" cy="468"/>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996" name="Text Box 11"/>
            <p:cNvSpPr txBox="1">
              <a:spLocks noChangeArrowheads="1"/>
            </p:cNvSpPr>
            <p:nvPr/>
          </p:nvSpPr>
          <p:spPr bwMode="auto">
            <a:xfrm>
              <a:off x="3780" y="10925"/>
              <a:ext cx="4680"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algn="ctr">
                <a:lnSpc>
                  <a:spcPct val="100000"/>
                </a:lnSpc>
                <a:spcBef>
                  <a:spcPct val="0"/>
                </a:spcBef>
                <a:buClrTx/>
                <a:buSzTx/>
                <a:buFontTx/>
                <a:buNone/>
              </a:pPr>
              <a:r>
                <a:rPr lang="zh-CN" altLang="en-US" sz="1600" b="0">
                  <a:solidFill>
                    <a:srgbClr val="000000"/>
                  </a:solidFill>
                </a:rPr>
                <a:t>图</a:t>
              </a:r>
              <a:r>
                <a:rPr lang="en-US" altLang="zh-CN" sz="1600" b="0">
                  <a:solidFill>
                    <a:srgbClr val="000000"/>
                  </a:solidFill>
                </a:rPr>
                <a:t>1-1 </a:t>
              </a:r>
              <a:r>
                <a:rPr lang="zh-CN" altLang="en-US" sz="1600" b="0">
                  <a:solidFill>
                    <a:srgbClr val="000000"/>
                  </a:solidFill>
                  <a:latin typeface="宋体" panose="02010600030101010101" pitchFamily="2" charset="-122"/>
                </a:rPr>
                <a:t>人机交互与其他相关学科的关系</a:t>
              </a:r>
              <a:endParaRPr lang="zh-CN" altLang="en-US" sz="1600" b="0"/>
            </a:p>
          </p:txBody>
        </p:sp>
        <p:sp>
          <p:nvSpPr>
            <p:cNvPr id="41997" name="Oval 12"/>
            <p:cNvSpPr>
              <a:spLocks noChangeArrowheads="1"/>
            </p:cNvSpPr>
            <p:nvPr/>
          </p:nvSpPr>
          <p:spPr bwMode="auto">
            <a:xfrm>
              <a:off x="3960" y="7646"/>
              <a:ext cx="3420" cy="1512"/>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algn="ctr">
                <a:lnSpc>
                  <a:spcPct val="100000"/>
                </a:lnSpc>
                <a:spcBef>
                  <a:spcPct val="0"/>
                </a:spcBef>
                <a:buClrTx/>
                <a:buSzTx/>
                <a:buFontTx/>
                <a:buNone/>
              </a:pPr>
              <a:endParaRPr lang="en-US" altLang="zh-CN" sz="1000" b="0" dirty="0">
                <a:solidFill>
                  <a:srgbClr val="000000"/>
                </a:solidFill>
                <a:latin typeface="宋体" panose="02010600030101010101" pitchFamily="2" charset="-122"/>
              </a:endParaRPr>
            </a:p>
            <a:p>
              <a:pPr algn="ctr">
                <a:lnSpc>
                  <a:spcPct val="100000"/>
                </a:lnSpc>
                <a:spcBef>
                  <a:spcPct val="0"/>
                </a:spcBef>
                <a:buClrTx/>
                <a:buSzTx/>
                <a:buFontTx/>
                <a:buNone/>
              </a:pPr>
              <a:r>
                <a:rPr lang="zh-CN" altLang="en-US" sz="2000" b="0" dirty="0">
                  <a:solidFill>
                    <a:srgbClr val="000000"/>
                  </a:solidFill>
                  <a:latin typeface="宋体" panose="02010600030101010101" pitchFamily="2" charset="-122"/>
                </a:rPr>
                <a:t>人机交互技术</a:t>
              </a:r>
              <a:endParaRPr lang="zh-CN" altLang="en-US" sz="2000" b="0" dirty="0"/>
            </a:p>
          </p:txBody>
        </p:sp>
      </p:grpSp>
    </p:spTree>
    <p:extLst>
      <p:ext uri="{BB962C8B-B14F-4D97-AF65-F5344CB8AC3E}">
        <p14:creationId xmlns:p14="http://schemas.microsoft.com/office/powerpoint/2010/main" val="7542731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Grp="1" noChangeArrowheads="1"/>
          </p:cNvSpPr>
          <p:nvPr>
            <p:ph type="title" idx="4294967295"/>
          </p:nvPr>
        </p:nvSpPr>
        <p:spPr>
          <a:xfrm>
            <a:off x="0" y="65088"/>
            <a:ext cx="7953375" cy="617537"/>
          </a:xfrm>
        </p:spPr>
        <p:txBody>
          <a:bodyPr>
            <a:normAutofit fontScale="90000"/>
          </a:bodyPr>
          <a:lstStyle/>
          <a:p>
            <a:pPr eaLnBrk="1" hangingPunct="1"/>
            <a:r>
              <a:rPr lang="en-US" altLang="zh-CN" sz="4000"/>
              <a:t>1.2.1</a:t>
            </a:r>
            <a:r>
              <a:rPr lang="zh-CN" altLang="en-US" sz="4000"/>
              <a:t>认知心理学</a:t>
            </a:r>
          </a:p>
        </p:txBody>
      </p:sp>
      <p:sp>
        <p:nvSpPr>
          <p:cNvPr id="43012" name="Rectangle 3"/>
          <p:cNvSpPr>
            <a:spLocks noGrp="1" noChangeArrowheads="1"/>
          </p:cNvSpPr>
          <p:nvPr>
            <p:ph idx="4294967295"/>
          </p:nvPr>
        </p:nvSpPr>
        <p:spPr>
          <a:xfrm>
            <a:off x="358775" y="908050"/>
            <a:ext cx="8785225" cy="5834063"/>
          </a:xfrm>
        </p:spPr>
        <p:txBody>
          <a:bodyPr>
            <a:normAutofit/>
          </a:bodyPr>
          <a:lstStyle/>
          <a:p>
            <a:pPr eaLnBrk="1" hangingPunct="1"/>
            <a:r>
              <a:rPr lang="zh-CN" altLang="en-US" sz="2400" dirty="0">
                <a:solidFill>
                  <a:srgbClr val="FF3300"/>
                </a:solidFill>
              </a:rPr>
              <a:t>认知心理学（</a:t>
            </a:r>
            <a:r>
              <a:rPr lang="en-US" altLang="zh-CN" sz="2400" dirty="0">
                <a:solidFill>
                  <a:srgbClr val="FF3300"/>
                </a:solidFill>
              </a:rPr>
              <a:t>Cognitive Psychology</a:t>
            </a:r>
            <a:r>
              <a:rPr lang="zh-CN" altLang="en-US" sz="2400" dirty="0">
                <a:solidFill>
                  <a:srgbClr val="FF3300"/>
                </a:solidFill>
              </a:rPr>
              <a:t>）</a:t>
            </a:r>
            <a:r>
              <a:rPr lang="zh-CN" altLang="en-US" sz="2400" dirty="0"/>
              <a:t>是</a:t>
            </a:r>
            <a:r>
              <a:rPr lang="en-US" altLang="zh-CN" sz="2400" dirty="0"/>
              <a:t>20</a:t>
            </a:r>
            <a:r>
              <a:rPr lang="zh-CN" altLang="en-US" sz="2400" dirty="0"/>
              <a:t>世纪</a:t>
            </a:r>
            <a:r>
              <a:rPr lang="en-US" altLang="zh-CN" sz="2400" dirty="0"/>
              <a:t>50</a:t>
            </a:r>
            <a:r>
              <a:rPr lang="zh-CN" altLang="en-US" sz="2400" dirty="0"/>
              <a:t>年代中期在西方兴起的一种心理学思潮，在</a:t>
            </a:r>
            <a:r>
              <a:rPr lang="en-US" altLang="zh-CN" sz="2400" dirty="0"/>
              <a:t>20</a:t>
            </a:r>
            <a:r>
              <a:rPr lang="zh-CN" altLang="en-US" sz="2400" dirty="0"/>
              <a:t>世纪</a:t>
            </a:r>
            <a:r>
              <a:rPr lang="en-US" altLang="zh-CN" sz="2400" dirty="0"/>
              <a:t>70</a:t>
            </a:r>
            <a:r>
              <a:rPr lang="zh-CN" altLang="en-US" sz="2400" dirty="0"/>
              <a:t>年代成为西方心理学的一个主要研究方向。</a:t>
            </a:r>
          </a:p>
          <a:p>
            <a:pPr eaLnBrk="1" hangingPunct="1"/>
            <a:r>
              <a:rPr lang="zh-CN" altLang="en-US" sz="2400" dirty="0"/>
              <a:t>它研究</a:t>
            </a:r>
            <a:r>
              <a:rPr lang="zh-CN" altLang="en-US" sz="2400" dirty="0">
                <a:solidFill>
                  <a:srgbClr val="FF3300"/>
                </a:solidFill>
              </a:rPr>
              <a:t>人的高级心理过程</a:t>
            </a:r>
            <a:r>
              <a:rPr lang="zh-CN" altLang="en-US" sz="2400" dirty="0"/>
              <a:t>，主要是</a:t>
            </a:r>
            <a:r>
              <a:rPr lang="zh-CN" altLang="en-US" sz="2400" dirty="0">
                <a:solidFill>
                  <a:srgbClr val="FF3300"/>
                </a:solidFill>
              </a:rPr>
              <a:t>认识过程</a:t>
            </a:r>
            <a:r>
              <a:rPr lang="zh-CN" altLang="en-US" sz="2400" dirty="0"/>
              <a:t>，如注意、知觉、表象、记忆、思维和语言等，从心理学的观点研究人机交互的原理。</a:t>
            </a:r>
          </a:p>
          <a:p>
            <a:pPr eaLnBrk="1" hangingPunct="1"/>
            <a:r>
              <a:rPr lang="zh-CN" altLang="en-US" sz="2400" dirty="0"/>
              <a:t>该领域研究包括如何通过</a:t>
            </a:r>
            <a:r>
              <a:rPr lang="zh-CN" altLang="en-US" sz="2400" dirty="0">
                <a:solidFill>
                  <a:srgbClr val="FF3300"/>
                </a:solidFill>
              </a:rPr>
              <a:t>视觉、听觉</a:t>
            </a:r>
            <a:r>
              <a:rPr lang="zh-CN" altLang="en-US" sz="2400" dirty="0"/>
              <a:t>等接受和理解来自周围环境的信息的感知过程，以及通过人脑进行</a:t>
            </a:r>
            <a:r>
              <a:rPr lang="zh-CN" altLang="en-US" sz="2400" dirty="0">
                <a:solidFill>
                  <a:srgbClr val="FF3300"/>
                </a:solidFill>
              </a:rPr>
              <a:t>记忆、思维、推理、学习和解决问题</a:t>
            </a:r>
            <a:r>
              <a:rPr lang="zh-CN" altLang="en-US" sz="2400" dirty="0"/>
              <a:t>等人的心理活动的认识过程。</a:t>
            </a:r>
          </a:p>
          <a:p>
            <a:pPr eaLnBrk="1" hangingPunct="1"/>
            <a:r>
              <a:rPr lang="zh-CN" altLang="en-US" sz="2400" dirty="0"/>
              <a:t>其中人脑的</a:t>
            </a:r>
            <a:r>
              <a:rPr lang="zh-CN" altLang="en-US" sz="2400" dirty="0">
                <a:solidFill>
                  <a:srgbClr val="FF3300"/>
                </a:solidFill>
              </a:rPr>
              <a:t>认知模型</a:t>
            </a:r>
            <a:r>
              <a:rPr lang="en-US" altLang="zh-CN" sz="2400" dirty="0"/>
              <a:t>——</a:t>
            </a:r>
            <a:r>
              <a:rPr lang="zh-CN" altLang="en-US" sz="2400" dirty="0"/>
              <a:t>神经元网络及其模型，已经成为新一代计算机、人工智能等领域中最热门的研究课题之一</a:t>
            </a:r>
          </a:p>
          <a:p>
            <a:pPr eaLnBrk="1" hangingPunct="1"/>
            <a:r>
              <a:rPr lang="zh-CN" altLang="en-US" sz="2400" dirty="0">
                <a:solidFill>
                  <a:srgbClr val="FF3300"/>
                </a:solidFill>
              </a:rPr>
              <a:t>认知心理学</a:t>
            </a:r>
            <a:r>
              <a:rPr lang="zh-CN" altLang="en-US" sz="2400" dirty="0"/>
              <a:t>在人机界面设计方面具有非常重要作用，是人机交互技术的</a:t>
            </a:r>
            <a:r>
              <a:rPr lang="zh-CN" altLang="en-US" sz="2400" dirty="0">
                <a:solidFill>
                  <a:srgbClr val="FF3300"/>
                </a:solidFill>
              </a:rPr>
              <a:t>重要理论基础</a:t>
            </a:r>
            <a:r>
              <a:rPr lang="zh-CN" altLang="en-US" sz="2400" dirty="0"/>
              <a:t>。</a:t>
            </a:r>
          </a:p>
        </p:txBody>
      </p:sp>
      <p:sp>
        <p:nvSpPr>
          <p:cNvPr id="43010" name="灯片编号占位符 4"/>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5A0AA1D8-3E86-4B1C-AB55-1EE7AA65D5E6}" type="slidenum">
              <a:rPr lang="en-US" altLang="zh-CN" sz="1000" b="0">
                <a:latin typeface="Verdana" panose="020B0604030504040204" pitchFamily="34" charset="0"/>
              </a:rPr>
              <a:pPr eaLnBrk="1" hangingPunct="1"/>
              <a:t>59</a:t>
            </a:fld>
            <a:endParaRPr lang="en-US" altLang="zh-CN" sz="1000" b="0">
              <a:latin typeface="Verdana" panose="020B0604030504040204" pitchFamily="34" charset="0"/>
            </a:endParaRPr>
          </a:p>
        </p:txBody>
      </p:sp>
    </p:spTree>
    <p:extLst>
      <p:ext uri="{BB962C8B-B14F-4D97-AF65-F5344CB8AC3E}">
        <p14:creationId xmlns:p14="http://schemas.microsoft.com/office/powerpoint/2010/main" val="433965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idx="4294967295"/>
          </p:nvPr>
        </p:nvSpPr>
        <p:spPr>
          <a:xfrm>
            <a:off x="0" y="65088"/>
            <a:ext cx="7953375" cy="617537"/>
          </a:xfrm>
        </p:spPr>
        <p:txBody>
          <a:bodyPr/>
          <a:lstStyle/>
          <a:p>
            <a:pPr eaLnBrk="1" hangingPunct="1"/>
            <a:r>
              <a:rPr lang="en-US" altLang="zh-CN"/>
              <a:t>0.2 </a:t>
            </a:r>
            <a:r>
              <a:rPr lang="zh-CN" altLang="en-US"/>
              <a:t>教学计划 </a:t>
            </a:r>
            <a:r>
              <a:rPr lang="en-US" altLang="zh-CN"/>
              <a:t>(cont.3) </a:t>
            </a:r>
          </a:p>
        </p:txBody>
      </p:sp>
      <p:sp>
        <p:nvSpPr>
          <p:cNvPr id="11268" name="Rectangle 3"/>
          <p:cNvSpPr>
            <a:spLocks noGrp="1" noChangeArrowheads="1"/>
          </p:cNvSpPr>
          <p:nvPr>
            <p:ph idx="4294967295"/>
          </p:nvPr>
        </p:nvSpPr>
        <p:spPr>
          <a:xfrm>
            <a:off x="358775" y="908050"/>
            <a:ext cx="8785225" cy="5834063"/>
          </a:xfrm>
          <a:noFill/>
        </p:spPr>
        <p:txBody>
          <a:bodyPr>
            <a:normAutofit/>
          </a:bodyPr>
          <a:lstStyle/>
          <a:p>
            <a:pPr eaLnBrk="1" hangingPunct="1"/>
            <a:r>
              <a:rPr kumimoji="1" lang="zh-CN" altLang="en-US" sz="3600" dirty="0"/>
              <a:t>第</a:t>
            </a:r>
            <a:r>
              <a:rPr kumimoji="1" lang="en-US" altLang="zh-CN" sz="3600" dirty="0"/>
              <a:t>9</a:t>
            </a:r>
            <a:r>
              <a:rPr kumimoji="1" lang="zh-CN" altLang="en-US" sz="3600" dirty="0"/>
              <a:t>章 移动界面设计</a:t>
            </a:r>
            <a:r>
              <a:rPr kumimoji="1" lang="en-US" altLang="zh-CN" sz="3600" dirty="0"/>
              <a:t>(2)</a:t>
            </a:r>
          </a:p>
          <a:p>
            <a:pPr lvl="1" eaLnBrk="1" hangingPunct="1"/>
            <a:r>
              <a:rPr kumimoji="1" lang="en-US" altLang="zh-CN" sz="2800" dirty="0"/>
              <a:t>9.1 </a:t>
            </a:r>
            <a:r>
              <a:rPr kumimoji="1" lang="zh-CN" altLang="en-US" sz="2800" dirty="0"/>
              <a:t>移动界面基本概念</a:t>
            </a:r>
          </a:p>
          <a:p>
            <a:pPr lvl="1" eaLnBrk="1" hangingPunct="1"/>
            <a:r>
              <a:rPr kumimoji="1" lang="en-US" altLang="zh-CN" sz="2800" dirty="0"/>
              <a:t>9.2 </a:t>
            </a:r>
            <a:r>
              <a:rPr kumimoji="1" lang="zh-CN" altLang="en-US" sz="2800" dirty="0"/>
              <a:t>移动界面的设计方法</a:t>
            </a:r>
          </a:p>
          <a:p>
            <a:pPr lvl="1" eaLnBrk="1" hangingPunct="1"/>
            <a:r>
              <a:rPr kumimoji="1" lang="en-US" altLang="zh-CN" sz="2800" dirty="0"/>
              <a:t>9.3 </a:t>
            </a:r>
            <a:r>
              <a:rPr kumimoji="1" lang="zh-CN" altLang="en-US" sz="2800" dirty="0"/>
              <a:t>移动界面实现</a:t>
            </a:r>
          </a:p>
        </p:txBody>
      </p:sp>
      <p:sp>
        <p:nvSpPr>
          <p:cNvPr id="11266" name="灯片编号占位符 4"/>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C76D196B-AE1D-43B4-88C9-65C8FB1768FC}" type="slidenum">
              <a:rPr lang="en-US" altLang="zh-CN" sz="1000" b="0">
                <a:latin typeface="Verdana" panose="020B0604030504040204" pitchFamily="34" charset="0"/>
              </a:rPr>
              <a:pPr eaLnBrk="1" hangingPunct="1"/>
              <a:t>6</a:t>
            </a:fld>
            <a:endParaRPr lang="en-US" altLang="zh-CN" sz="1000" b="0">
              <a:latin typeface="Verdana" panose="020B0604030504040204" pitchFamily="34" charset="0"/>
            </a:endParaRPr>
          </a:p>
        </p:txBody>
      </p:sp>
    </p:spTree>
    <p:extLst>
      <p:ext uri="{BB962C8B-B14F-4D97-AF65-F5344CB8AC3E}">
        <p14:creationId xmlns:p14="http://schemas.microsoft.com/office/powerpoint/2010/main" val="2264487479"/>
      </p:ext>
    </p:extLst>
  </p:cSld>
  <p:clrMapOvr>
    <a:masterClrMapping/>
  </p:clrMapOvr>
  <p:transition>
    <p:cover/>
    <p:sndAc>
      <p:stSnd>
        <p:snd r:embed="rId2" name="camera.wav"/>
      </p:stSnd>
    </p:sndAc>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Grp="1" noChangeArrowheads="1"/>
          </p:cNvSpPr>
          <p:nvPr>
            <p:ph type="title" idx="4294967295"/>
          </p:nvPr>
        </p:nvSpPr>
        <p:spPr>
          <a:xfrm>
            <a:off x="0" y="65088"/>
            <a:ext cx="7953375" cy="617537"/>
          </a:xfrm>
        </p:spPr>
        <p:txBody>
          <a:bodyPr>
            <a:normAutofit fontScale="90000"/>
          </a:bodyPr>
          <a:lstStyle/>
          <a:p>
            <a:pPr eaLnBrk="1" hangingPunct="1"/>
            <a:r>
              <a:rPr lang="en-US" altLang="zh-CN" sz="4000" dirty="0"/>
              <a:t>1.2.2</a:t>
            </a:r>
            <a:r>
              <a:rPr lang="zh-CN" altLang="en-US" sz="4000" dirty="0"/>
              <a:t>人机工程学</a:t>
            </a:r>
          </a:p>
        </p:txBody>
      </p:sp>
      <p:sp>
        <p:nvSpPr>
          <p:cNvPr id="44036" name="Rectangle 4"/>
          <p:cNvSpPr>
            <a:spLocks noGrp="1" noChangeArrowheads="1"/>
          </p:cNvSpPr>
          <p:nvPr>
            <p:ph idx="4294967295"/>
          </p:nvPr>
        </p:nvSpPr>
        <p:spPr>
          <a:xfrm>
            <a:off x="358775" y="908050"/>
            <a:ext cx="8785225" cy="5834063"/>
          </a:xfrm>
        </p:spPr>
        <p:txBody>
          <a:bodyPr>
            <a:normAutofit/>
          </a:bodyPr>
          <a:lstStyle/>
          <a:p>
            <a:pPr eaLnBrk="1" hangingPunct="1"/>
            <a:r>
              <a:rPr lang="zh-CN" altLang="en-US" sz="2000" dirty="0"/>
              <a:t>人机工程学是运用生理学、心理学和医学等有关知识，研究人、机器、环境相互间的合理关系，以保证人们安全、健康、舒适地工作，从而提高整个系统工效的新兴边缘科学。</a:t>
            </a:r>
          </a:p>
          <a:p>
            <a:pPr eaLnBrk="1" hangingPunct="1"/>
            <a:r>
              <a:rPr lang="zh-CN" altLang="en-US" sz="2000" dirty="0"/>
              <a:t>在人机界面学处于初创和奠基阶段的时候，人机工程学是最活跃、最主要的分支，曾经对人机界面学的发展做出过很大的贡献。</a:t>
            </a:r>
          </a:p>
          <a:p>
            <a:pPr eaLnBrk="1" hangingPunct="1"/>
            <a:r>
              <a:rPr lang="zh-CN" altLang="en-US" sz="2000" dirty="0"/>
              <a:t>经典的人机工程学称为硬件人机工程学，主要集中在对人体能力、人体限制及其他与设计相关的人体特性信息的应用，以满足设计、分析、测试与评价、标准化，以及系统控制的要求。</a:t>
            </a:r>
          </a:p>
          <a:p>
            <a:pPr eaLnBrk="1" hangingPunct="1"/>
            <a:r>
              <a:rPr lang="zh-CN" altLang="en-US" sz="2000" dirty="0">
                <a:solidFill>
                  <a:srgbClr val="FF3300"/>
                </a:solidFill>
              </a:rPr>
              <a:t>软件人机工程学</a:t>
            </a:r>
            <a:r>
              <a:rPr lang="zh-CN" altLang="en-US" sz="2000" dirty="0"/>
              <a:t>（</a:t>
            </a:r>
            <a:r>
              <a:rPr lang="en-US" altLang="zh-CN" sz="2000" dirty="0">
                <a:solidFill>
                  <a:srgbClr val="FF0000"/>
                </a:solidFill>
              </a:rPr>
              <a:t>Software Ergonomics</a:t>
            </a:r>
            <a:r>
              <a:rPr lang="zh-CN" altLang="en-US" sz="2000" dirty="0"/>
              <a:t>）研究软件和软件界面，侧重于运用和扩充软件工程的理论和原理，</a:t>
            </a:r>
            <a:r>
              <a:rPr lang="zh-CN" altLang="en-US" sz="2000" dirty="0">
                <a:solidFill>
                  <a:srgbClr val="FF3300"/>
                </a:solidFill>
              </a:rPr>
              <a:t>对软件人机界面进行分析、描述、设计和评估</a:t>
            </a:r>
            <a:r>
              <a:rPr lang="zh-CN" altLang="en-US" sz="2000" dirty="0"/>
              <a:t>等。主要解决有关人类思维与信息处理的有关问题，包括</a:t>
            </a:r>
            <a:r>
              <a:rPr lang="zh-CN" altLang="en-US" sz="2000" dirty="0">
                <a:solidFill>
                  <a:srgbClr val="FF3300"/>
                </a:solidFill>
              </a:rPr>
              <a:t>设计理论、标准化、增强软件的可用性的方法</a:t>
            </a:r>
            <a:r>
              <a:rPr lang="zh-CN" altLang="en-US" sz="2000" dirty="0"/>
              <a:t>等，使软件（计算机）与人的对话能够满足人的思维模式与数据处理的要求，实现软件的高可用性。</a:t>
            </a:r>
          </a:p>
          <a:p>
            <a:pPr eaLnBrk="1" hangingPunct="1"/>
            <a:r>
              <a:rPr lang="zh-CN" altLang="en-US" sz="2000" dirty="0"/>
              <a:t>同认知心理学一样，人机工程学也是</a:t>
            </a:r>
            <a:r>
              <a:rPr lang="zh-CN" altLang="en-US" sz="2000" dirty="0">
                <a:solidFill>
                  <a:srgbClr val="FF3300"/>
                </a:solidFill>
              </a:rPr>
              <a:t>人机交互技术的重要理论基础。</a:t>
            </a:r>
          </a:p>
        </p:txBody>
      </p:sp>
      <p:sp>
        <p:nvSpPr>
          <p:cNvPr id="44034" name="灯片编号占位符 4"/>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C8F33AEF-F5DC-4007-9D5A-0FA5C6F431DD}" type="slidenum">
              <a:rPr lang="en-US" altLang="zh-CN" sz="1000" b="0">
                <a:latin typeface="Verdana" panose="020B0604030504040204" pitchFamily="34" charset="0"/>
              </a:rPr>
              <a:pPr eaLnBrk="1" hangingPunct="1"/>
              <a:t>60</a:t>
            </a:fld>
            <a:endParaRPr lang="en-US" altLang="zh-CN" sz="1000" b="0">
              <a:latin typeface="Verdana" panose="020B0604030504040204" pitchFamily="34" charset="0"/>
            </a:endParaRPr>
          </a:p>
        </p:txBody>
      </p:sp>
    </p:spTree>
    <p:extLst>
      <p:ext uri="{BB962C8B-B14F-4D97-AF65-F5344CB8AC3E}">
        <p14:creationId xmlns:p14="http://schemas.microsoft.com/office/powerpoint/2010/main" val="36701645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9" name="Rectangle 3"/>
          <p:cNvSpPr>
            <a:spLocks noGrp="1" noChangeArrowheads="1"/>
          </p:cNvSpPr>
          <p:nvPr>
            <p:ph type="title" idx="4294967295"/>
          </p:nvPr>
        </p:nvSpPr>
        <p:spPr>
          <a:xfrm>
            <a:off x="0" y="65088"/>
            <a:ext cx="7953375" cy="617537"/>
          </a:xfrm>
        </p:spPr>
        <p:txBody>
          <a:bodyPr>
            <a:normAutofit fontScale="90000"/>
          </a:bodyPr>
          <a:lstStyle/>
          <a:p>
            <a:pPr eaLnBrk="1" hangingPunct="1"/>
            <a:r>
              <a:rPr lang="en-US" altLang="zh-CN" sz="4000"/>
              <a:t>1.2.3</a:t>
            </a:r>
            <a:r>
              <a:rPr lang="zh-CN" altLang="en-US" sz="4000"/>
              <a:t>多媒体技术</a:t>
            </a:r>
          </a:p>
        </p:txBody>
      </p:sp>
      <p:sp>
        <p:nvSpPr>
          <p:cNvPr id="45060" name="Rectangle 4"/>
          <p:cNvSpPr>
            <a:spLocks noGrp="1" noChangeArrowheads="1"/>
          </p:cNvSpPr>
          <p:nvPr>
            <p:ph idx="4294967295"/>
          </p:nvPr>
        </p:nvSpPr>
        <p:spPr>
          <a:xfrm>
            <a:off x="358775" y="908050"/>
            <a:ext cx="8785225" cy="5834063"/>
          </a:xfrm>
        </p:spPr>
        <p:txBody>
          <a:bodyPr>
            <a:normAutofit/>
          </a:bodyPr>
          <a:lstStyle/>
          <a:p>
            <a:pPr eaLnBrk="1" hangingPunct="1"/>
            <a:r>
              <a:rPr lang="zh-CN" altLang="en-US" sz="2400" dirty="0"/>
              <a:t>一般的，多媒体技术是指将正文、声音、图形、静止图像、动态图像等与计算集成在一起的技术。</a:t>
            </a:r>
          </a:p>
          <a:p>
            <a:pPr eaLnBrk="1" hangingPunct="1"/>
            <a:r>
              <a:rPr lang="zh-CN" altLang="en-US" sz="2400" dirty="0"/>
              <a:t>多媒体技术通过引入动画、音频、视频等动态媒体，大大丰富了计算机表现信息的形式，拓宽了计算机输出的带宽，提高了用户接受信息的效率，使人们可以得到更直观的信息，从而简化了用户的操作，扩展了应用范围。</a:t>
            </a:r>
          </a:p>
          <a:p>
            <a:pPr eaLnBrk="1" hangingPunct="1"/>
            <a:r>
              <a:rPr lang="zh-CN" altLang="en-US" sz="2400" dirty="0"/>
              <a:t>多媒体信息在人机交互中的巨大潜力主要在于它能提高人对信息表现形式的选择和控制能力，同时也能提高信息表现形式与人的逻辑和创造能力的结合程度，在串行、符号信息以及并行、联想信息方面扩展人的信息处理能力。</a:t>
            </a:r>
          </a:p>
          <a:p>
            <a:pPr eaLnBrk="1" hangingPunct="1"/>
            <a:r>
              <a:rPr lang="zh-CN" altLang="en-US" sz="2400" dirty="0"/>
              <a:t>多媒体信息比单一媒体信息对人具有更大的吸引力，有利于人对信息的主动探索而不是被动接受。</a:t>
            </a:r>
          </a:p>
        </p:txBody>
      </p:sp>
      <p:sp>
        <p:nvSpPr>
          <p:cNvPr id="45058" name="灯片编号占位符 4"/>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70F7B532-CA1A-49CD-9DD2-0A19BF35DF89}" type="slidenum">
              <a:rPr lang="en-US" altLang="zh-CN" sz="1000" b="0">
                <a:latin typeface="Verdana" panose="020B0604030504040204" pitchFamily="34" charset="0"/>
              </a:rPr>
              <a:pPr eaLnBrk="1" hangingPunct="1"/>
              <a:t>61</a:t>
            </a:fld>
            <a:endParaRPr lang="en-US" altLang="zh-CN" sz="1000" b="0">
              <a:latin typeface="Verdana" panose="020B0604030504040204" pitchFamily="34" charset="0"/>
            </a:endParaRPr>
          </a:p>
        </p:txBody>
      </p:sp>
    </p:spTree>
    <p:extLst>
      <p:ext uri="{BB962C8B-B14F-4D97-AF65-F5344CB8AC3E}">
        <p14:creationId xmlns:p14="http://schemas.microsoft.com/office/powerpoint/2010/main" val="2324036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4" name="Rectangle 4"/>
          <p:cNvSpPr>
            <a:spLocks noGrp="1" noChangeArrowheads="1"/>
          </p:cNvSpPr>
          <p:nvPr>
            <p:ph idx="4294967295"/>
          </p:nvPr>
        </p:nvSpPr>
        <p:spPr>
          <a:xfrm>
            <a:off x="358775" y="908050"/>
            <a:ext cx="8785225" cy="5834063"/>
          </a:xfrm>
        </p:spPr>
        <p:txBody>
          <a:bodyPr>
            <a:normAutofit/>
          </a:bodyPr>
          <a:lstStyle/>
          <a:p>
            <a:pPr eaLnBrk="1" hangingPunct="1"/>
            <a:r>
              <a:rPr lang="en-US" altLang="zh-CN" sz="2400" dirty="0"/>
              <a:t> </a:t>
            </a:r>
            <a:r>
              <a:rPr lang="zh-CN" altLang="en-US" sz="2400" dirty="0"/>
              <a:t>另外，由于多媒体所带来的信息冗余性，重复使用别的媒体或并行使用多种媒体可消除人机通信过程中的多义性及噪声。</a:t>
            </a:r>
          </a:p>
          <a:p>
            <a:pPr eaLnBrk="1" hangingPunct="1"/>
            <a:r>
              <a:rPr lang="zh-CN" altLang="en-US" sz="2400" dirty="0"/>
              <a:t>多媒体技术丰富了信息的表现形式，不过目前多媒体技术的研究基本上限于信息的存储和传输方面，而对于媒体信息理解的研究并不充分。与人工智能技术结合，开展媒体理解和推理研究将改变这种现状。</a:t>
            </a:r>
          </a:p>
          <a:p>
            <a:pPr eaLnBrk="1" hangingPunct="1"/>
            <a:r>
              <a:rPr lang="zh-CN" altLang="en-US" sz="2400" dirty="0"/>
              <a:t>多通道人机交互研究的兴起，将进一步提高计算机的信息识别、理解能力，提高人机交互的效率和用户友好性，将人机交互技术和用户界面设计引向更高境界。</a:t>
            </a:r>
          </a:p>
          <a:p>
            <a:pPr eaLnBrk="1" hangingPunct="1"/>
            <a:r>
              <a:rPr lang="zh-CN" altLang="en-US" sz="2400" dirty="0"/>
              <a:t>多通道和多媒体都蕴含了多种通信通道的使用，区别在于系统内部信息所处的抽象层次的不同。多通道系统力求对语义的理解。</a:t>
            </a:r>
          </a:p>
        </p:txBody>
      </p:sp>
      <p:sp>
        <p:nvSpPr>
          <p:cNvPr id="46082" name="灯片编号占位符 4"/>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51F23CEF-1853-4F76-9B0E-55240E11E57E}" type="slidenum">
              <a:rPr lang="en-US" altLang="zh-CN" sz="1000" b="0">
                <a:latin typeface="Verdana" panose="020B0604030504040204" pitchFamily="34" charset="0"/>
              </a:rPr>
              <a:pPr eaLnBrk="1" hangingPunct="1"/>
              <a:t>62</a:t>
            </a:fld>
            <a:endParaRPr lang="en-US" altLang="zh-CN" sz="1000" b="0">
              <a:latin typeface="Verdana" panose="020B0604030504040204" pitchFamily="34" charset="0"/>
            </a:endParaRPr>
          </a:p>
        </p:txBody>
      </p:sp>
    </p:spTree>
    <p:extLst>
      <p:ext uri="{BB962C8B-B14F-4D97-AF65-F5344CB8AC3E}">
        <p14:creationId xmlns:p14="http://schemas.microsoft.com/office/powerpoint/2010/main" val="33015533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1" name="Rectangle 3"/>
          <p:cNvSpPr>
            <a:spLocks noGrp="1" noChangeArrowheads="1"/>
          </p:cNvSpPr>
          <p:nvPr>
            <p:ph idx="4294967295"/>
          </p:nvPr>
        </p:nvSpPr>
        <p:spPr>
          <a:xfrm>
            <a:off x="358775" y="908050"/>
            <a:ext cx="8785225" cy="5834063"/>
          </a:xfrm>
        </p:spPr>
        <p:txBody>
          <a:bodyPr/>
          <a:lstStyle/>
          <a:p>
            <a:pPr eaLnBrk="1" hangingPunct="1"/>
            <a:r>
              <a:rPr lang="en-US" altLang="zh-CN"/>
              <a:t>1.1 </a:t>
            </a:r>
            <a:r>
              <a:rPr lang="zh-CN" altLang="en-US"/>
              <a:t>什么是人机交互</a:t>
            </a:r>
          </a:p>
          <a:p>
            <a:pPr eaLnBrk="1" hangingPunct="1"/>
            <a:r>
              <a:rPr lang="en-US" altLang="zh-CN"/>
              <a:t>1.2 </a:t>
            </a:r>
            <a:r>
              <a:rPr lang="zh-CN" altLang="en-US"/>
              <a:t>人机交互与其他学科的关系</a:t>
            </a:r>
          </a:p>
          <a:p>
            <a:pPr eaLnBrk="1" hangingPunct="1"/>
            <a:r>
              <a:rPr lang="en-US" altLang="zh-CN">
                <a:solidFill>
                  <a:srgbClr val="3333FF"/>
                </a:solidFill>
              </a:rPr>
              <a:t>1.3 </a:t>
            </a:r>
            <a:r>
              <a:rPr lang="zh-CN" altLang="en-US">
                <a:solidFill>
                  <a:srgbClr val="3333FF"/>
                </a:solidFill>
              </a:rPr>
              <a:t>人机交互的研究内容</a:t>
            </a:r>
          </a:p>
          <a:p>
            <a:pPr eaLnBrk="1" hangingPunct="1"/>
            <a:r>
              <a:rPr lang="en-US" altLang="zh-CN"/>
              <a:t>1.4 </a:t>
            </a:r>
            <a:r>
              <a:rPr lang="zh-CN" altLang="en-US"/>
              <a:t>人机交互的发展历史及趋势</a:t>
            </a:r>
            <a:endParaRPr lang="en-US" altLang="zh-CN"/>
          </a:p>
          <a:p>
            <a:pPr eaLnBrk="1" hangingPunct="1"/>
            <a:r>
              <a:rPr lang="en-US" altLang="zh-CN"/>
              <a:t>1.5 </a:t>
            </a:r>
            <a:r>
              <a:rPr lang="zh-CN" altLang="en-US"/>
              <a:t>人机交互的应用</a:t>
            </a:r>
          </a:p>
          <a:p>
            <a:pPr eaLnBrk="1" hangingPunct="1"/>
            <a:endParaRPr lang="zh-CN" altLang="en-US"/>
          </a:p>
          <a:p>
            <a:pPr eaLnBrk="1" hangingPunct="1"/>
            <a:endParaRPr lang="en-US" altLang="zh-CN"/>
          </a:p>
        </p:txBody>
      </p:sp>
      <p:sp>
        <p:nvSpPr>
          <p:cNvPr id="53250" name="灯片编号占位符 4"/>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A620C26F-E8AB-45A6-A800-DB28B2CD29C9}" type="slidenum">
              <a:rPr lang="en-US" altLang="zh-CN" sz="1000" b="0">
                <a:latin typeface="Verdana" panose="020B0604030504040204" pitchFamily="34" charset="0"/>
              </a:rPr>
              <a:pPr eaLnBrk="1" hangingPunct="1"/>
              <a:t>63</a:t>
            </a:fld>
            <a:endParaRPr lang="en-US" altLang="zh-CN" sz="1000" b="0">
              <a:latin typeface="Verdana" panose="020B0604030504040204" pitchFamily="34" charset="0"/>
            </a:endParaRPr>
          </a:p>
        </p:txBody>
      </p:sp>
    </p:spTree>
    <p:extLst>
      <p:ext uri="{BB962C8B-B14F-4D97-AF65-F5344CB8AC3E}">
        <p14:creationId xmlns:p14="http://schemas.microsoft.com/office/powerpoint/2010/main" val="3187240885"/>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a:xfrm>
            <a:off x="0" y="65088"/>
            <a:ext cx="7953375" cy="617537"/>
          </a:xfrm>
        </p:spPr>
        <p:txBody>
          <a:bodyPr/>
          <a:lstStyle/>
          <a:p>
            <a:pPr eaLnBrk="1" hangingPunct="1"/>
            <a:r>
              <a:rPr lang="zh-CN" altLang="en-US" sz="2800"/>
              <a:t>你认为人机交互和界面设计应该涉及那些内容</a:t>
            </a:r>
            <a:r>
              <a:rPr lang="en-US" altLang="zh-CN" sz="2800"/>
              <a:t>?</a:t>
            </a:r>
          </a:p>
        </p:txBody>
      </p:sp>
      <p:sp>
        <p:nvSpPr>
          <p:cNvPr id="2176003" name="Rectangle 3"/>
          <p:cNvSpPr>
            <a:spLocks noGrp="1" noChangeArrowheads="1"/>
          </p:cNvSpPr>
          <p:nvPr>
            <p:ph idx="4294967295"/>
          </p:nvPr>
        </p:nvSpPr>
        <p:spPr>
          <a:xfrm>
            <a:off x="358775" y="908050"/>
            <a:ext cx="8785225" cy="5834063"/>
          </a:xfrm>
        </p:spPr>
        <p:txBody>
          <a:bodyPr/>
          <a:lstStyle/>
          <a:p>
            <a:pPr eaLnBrk="1" hangingPunct="1"/>
            <a:r>
              <a:rPr lang="zh-CN" altLang="en-US" dirty="0">
                <a:solidFill>
                  <a:srgbClr val="0070C0"/>
                </a:solidFill>
              </a:rPr>
              <a:t>机器和人的信息不对称</a:t>
            </a:r>
          </a:p>
          <a:p>
            <a:pPr lvl="1" eaLnBrk="1" hangingPunct="1"/>
            <a:r>
              <a:rPr lang="en-US" altLang="zh-CN" dirty="0"/>
              <a:t>Human</a:t>
            </a:r>
          </a:p>
          <a:p>
            <a:pPr lvl="2" eaLnBrk="1" hangingPunct="1"/>
            <a:r>
              <a:rPr lang="en-US" altLang="zh-CN" sz="2000" dirty="0"/>
              <a:t>Cognitive Model and Behavioral Model</a:t>
            </a:r>
          </a:p>
          <a:p>
            <a:pPr lvl="2" eaLnBrk="1" hangingPunct="1"/>
            <a:r>
              <a:rPr lang="en-US" altLang="zh-CN" sz="2000" dirty="0"/>
              <a:t>NLU</a:t>
            </a:r>
          </a:p>
          <a:p>
            <a:pPr lvl="2" eaLnBrk="1" hangingPunct="1"/>
            <a:r>
              <a:rPr lang="en-US" altLang="zh-CN" sz="2000" dirty="0"/>
              <a:t>Machine Learning</a:t>
            </a:r>
          </a:p>
          <a:p>
            <a:pPr lvl="1" eaLnBrk="1" hangingPunct="1"/>
            <a:r>
              <a:rPr lang="en-US" altLang="zh-CN" dirty="0"/>
              <a:t>Computer</a:t>
            </a:r>
          </a:p>
          <a:p>
            <a:pPr lvl="2" eaLnBrk="1" hangingPunct="1"/>
            <a:r>
              <a:rPr lang="en-US" altLang="zh-CN" sz="2000" dirty="0"/>
              <a:t>Multimedia</a:t>
            </a:r>
          </a:p>
          <a:p>
            <a:pPr lvl="2" eaLnBrk="1" hangingPunct="1"/>
            <a:r>
              <a:rPr lang="en-US" altLang="zh-CN" sz="2000" dirty="0"/>
              <a:t>VR</a:t>
            </a:r>
          </a:p>
          <a:p>
            <a:pPr eaLnBrk="1" hangingPunct="1"/>
            <a:r>
              <a:rPr lang="zh-CN" altLang="en-US" dirty="0"/>
              <a:t>界面表示模型</a:t>
            </a:r>
          </a:p>
          <a:p>
            <a:pPr eaLnBrk="1" hangingPunct="1"/>
            <a:r>
              <a:rPr lang="zh-CN" altLang="en-US" dirty="0"/>
              <a:t>开发技术与工具</a:t>
            </a:r>
          </a:p>
          <a:p>
            <a:pPr eaLnBrk="1" hangingPunct="1"/>
            <a:r>
              <a:rPr lang="zh-CN" altLang="en-US" dirty="0"/>
              <a:t>分析与评价</a:t>
            </a:r>
          </a:p>
        </p:txBody>
      </p:sp>
      <p:sp>
        <p:nvSpPr>
          <p:cNvPr id="28676" name="灯片编号占位符 3"/>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4334EFBD-64DF-47BA-B6C1-5299B61E9E20}" type="slidenum">
              <a:rPr lang="en-US" altLang="zh-CN" sz="1000" b="0">
                <a:latin typeface="Verdana" panose="020B0604030504040204" pitchFamily="34" charset="0"/>
              </a:rPr>
              <a:pPr eaLnBrk="1" hangingPunct="1"/>
              <a:t>64</a:t>
            </a:fld>
            <a:endParaRPr lang="en-US" altLang="zh-CN" sz="1000" b="0">
              <a:latin typeface="Verdana" panose="020B0604030504040204" pitchFamily="34" charset="0"/>
            </a:endParaRPr>
          </a:p>
        </p:txBody>
      </p:sp>
    </p:spTree>
    <p:extLst>
      <p:ext uri="{BB962C8B-B14F-4D97-AF65-F5344CB8AC3E}">
        <p14:creationId xmlns:p14="http://schemas.microsoft.com/office/powerpoint/2010/main" val="25672614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76003">
                                            <p:txEl>
                                              <p:pRg st="0" end="0"/>
                                            </p:txEl>
                                          </p:spTgt>
                                        </p:tgtEl>
                                        <p:attrNameLst>
                                          <p:attrName>style.visibility</p:attrName>
                                        </p:attrNameLst>
                                      </p:cBhvr>
                                      <p:to>
                                        <p:strVal val="visible"/>
                                      </p:to>
                                    </p:set>
                                    <p:anim calcmode="lin" valueType="num">
                                      <p:cBhvr additive="base">
                                        <p:cTn id="7" dur="500" fill="hold"/>
                                        <p:tgtEl>
                                          <p:spTgt spid="217600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7600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76003">
                                            <p:txEl>
                                              <p:pRg st="1" end="1"/>
                                            </p:txEl>
                                          </p:spTgt>
                                        </p:tgtEl>
                                        <p:attrNameLst>
                                          <p:attrName>style.visibility</p:attrName>
                                        </p:attrNameLst>
                                      </p:cBhvr>
                                      <p:to>
                                        <p:strVal val="visible"/>
                                      </p:to>
                                    </p:set>
                                    <p:anim calcmode="lin" valueType="num">
                                      <p:cBhvr additive="base">
                                        <p:cTn id="11" dur="500" fill="hold"/>
                                        <p:tgtEl>
                                          <p:spTgt spid="217600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17600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176003">
                                            <p:txEl>
                                              <p:pRg st="2" end="2"/>
                                            </p:txEl>
                                          </p:spTgt>
                                        </p:tgtEl>
                                        <p:attrNameLst>
                                          <p:attrName>style.visibility</p:attrName>
                                        </p:attrNameLst>
                                      </p:cBhvr>
                                      <p:to>
                                        <p:strVal val="visible"/>
                                      </p:to>
                                    </p:set>
                                    <p:anim calcmode="lin" valueType="num">
                                      <p:cBhvr additive="base">
                                        <p:cTn id="15" dur="500" fill="hold"/>
                                        <p:tgtEl>
                                          <p:spTgt spid="217600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17600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176003">
                                            <p:txEl>
                                              <p:pRg st="3" end="3"/>
                                            </p:txEl>
                                          </p:spTgt>
                                        </p:tgtEl>
                                        <p:attrNameLst>
                                          <p:attrName>style.visibility</p:attrName>
                                        </p:attrNameLst>
                                      </p:cBhvr>
                                      <p:to>
                                        <p:strVal val="visible"/>
                                      </p:to>
                                    </p:set>
                                    <p:anim calcmode="lin" valueType="num">
                                      <p:cBhvr additive="base">
                                        <p:cTn id="19" dur="500" fill="hold"/>
                                        <p:tgtEl>
                                          <p:spTgt spid="217600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17600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176003">
                                            <p:txEl>
                                              <p:pRg st="4" end="4"/>
                                            </p:txEl>
                                          </p:spTgt>
                                        </p:tgtEl>
                                        <p:attrNameLst>
                                          <p:attrName>style.visibility</p:attrName>
                                        </p:attrNameLst>
                                      </p:cBhvr>
                                      <p:to>
                                        <p:strVal val="visible"/>
                                      </p:to>
                                    </p:set>
                                    <p:anim calcmode="lin" valueType="num">
                                      <p:cBhvr additive="base">
                                        <p:cTn id="23" dur="500" fill="hold"/>
                                        <p:tgtEl>
                                          <p:spTgt spid="217600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17600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176003">
                                            <p:txEl>
                                              <p:pRg st="5" end="5"/>
                                            </p:txEl>
                                          </p:spTgt>
                                        </p:tgtEl>
                                        <p:attrNameLst>
                                          <p:attrName>style.visibility</p:attrName>
                                        </p:attrNameLst>
                                      </p:cBhvr>
                                      <p:to>
                                        <p:strVal val="visible"/>
                                      </p:to>
                                    </p:set>
                                    <p:anim calcmode="lin" valueType="num">
                                      <p:cBhvr additive="base">
                                        <p:cTn id="27" dur="500" fill="hold"/>
                                        <p:tgtEl>
                                          <p:spTgt spid="217600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17600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176003">
                                            <p:txEl>
                                              <p:pRg st="6" end="6"/>
                                            </p:txEl>
                                          </p:spTgt>
                                        </p:tgtEl>
                                        <p:attrNameLst>
                                          <p:attrName>style.visibility</p:attrName>
                                        </p:attrNameLst>
                                      </p:cBhvr>
                                      <p:to>
                                        <p:strVal val="visible"/>
                                      </p:to>
                                    </p:set>
                                    <p:anim calcmode="lin" valueType="num">
                                      <p:cBhvr additive="base">
                                        <p:cTn id="31" dur="500" fill="hold"/>
                                        <p:tgtEl>
                                          <p:spTgt spid="217600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176003">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176003">
                                            <p:txEl>
                                              <p:pRg st="7" end="7"/>
                                            </p:txEl>
                                          </p:spTgt>
                                        </p:tgtEl>
                                        <p:attrNameLst>
                                          <p:attrName>style.visibility</p:attrName>
                                        </p:attrNameLst>
                                      </p:cBhvr>
                                      <p:to>
                                        <p:strVal val="visible"/>
                                      </p:to>
                                    </p:set>
                                    <p:anim calcmode="lin" valueType="num">
                                      <p:cBhvr additive="base">
                                        <p:cTn id="35" dur="500" fill="hold"/>
                                        <p:tgtEl>
                                          <p:spTgt spid="217600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17600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176003">
                                            <p:txEl>
                                              <p:pRg st="8" end="8"/>
                                            </p:txEl>
                                          </p:spTgt>
                                        </p:tgtEl>
                                        <p:attrNameLst>
                                          <p:attrName>style.visibility</p:attrName>
                                        </p:attrNameLst>
                                      </p:cBhvr>
                                      <p:to>
                                        <p:strVal val="visible"/>
                                      </p:to>
                                    </p:set>
                                    <p:anim calcmode="lin" valueType="num">
                                      <p:cBhvr additive="base">
                                        <p:cTn id="41" dur="500" fill="hold"/>
                                        <p:tgtEl>
                                          <p:spTgt spid="217600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17600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176003">
                                            <p:txEl>
                                              <p:pRg st="9" end="9"/>
                                            </p:txEl>
                                          </p:spTgt>
                                        </p:tgtEl>
                                        <p:attrNameLst>
                                          <p:attrName>style.visibility</p:attrName>
                                        </p:attrNameLst>
                                      </p:cBhvr>
                                      <p:to>
                                        <p:strVal val="visible"/>
                                      </p:to>
                                    </p:set>
                                    <p:anim calcmode="lin" valueType="num">
                                      <p:cBhvr additive="base">
                                        <p:cTn id="47" dur="500" fill="hold"/>
                                        <p:tgtEl>
                                          <p:spTgt spid="2176003">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17600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176003">
                                            <p:txEl>
                                              <p:pRg st="10" end="10"/>
                                            </p:txEl>
                                          </p:spTgt>
                                        </p:tgtEl>
                                        <p:attrNameLst>
                                          <p:attrName>style.visibility</p:attrName>
                                        </p:attrNameLst>
                                      </p:cBhvr>
                                      <p:to>
                                        <p:strVal val="visible"/>
                                      </p:to>
                                    </p:set>
                                    <p:anim calcmode="lin" valueType="num">
                                      <p:cBhvr additive="base">
                                        <p:cTn id="53" dur="500" fill="hold"/>
                                        <p:tgtEl>
                                          <p:spTgt spid="2176003">
                                            <p:txEl>
                                              <p:pRg st="10" end="1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217600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600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p:cNvSpPr>
            <a:spLocks noGrp="1" noChangeArrowheads="1"/>
          </p:cNvSpPr>
          <p:nvPr>
            <p:ph type="title" idx="4294967295"/>
          </p:nvPr>
        </p:nvSpPr>
        <p:spPr>
          <a:xfrm>
            <a:off x="0" y="1"/>
            <a:ext cx="8920800" cy="1209600"/>
          </a:xfrm>
        </p:spPr>
        <p:txBody>
          <a:bodyPr>
            <a:normAutofit/>
          </a:bodyPr>
          <a:lstStyle/>
          <a:p>
            <a:r>
              <a:rPr lang="zh-CN" altLang="en-US" sz="4000" dirty="0">
                <a:solidFill>
                  <a:srgbClr val="FF0000"/>
                </a:solidFill>
              </a:rPr>
              <a:t>人机交互的研究内容</a:t>
            </a:r>
            <a:r>
              <a:rPr lang="en-US" altLang="zh-CN" sz="4000" dirty="0">
                <a:solidFill>
                  <a:srgbClr val="FF0000"/>
                </a:solidFill>
              </a:rPr>
              <a:t>(Human-Computer Interaction research)</a:t>
            </a:r>
            <a:endParaRPr lang="zh-CN" altLang="en-US" sz="4000" dirty="0">
              <a:solidFill>
                <a:srgbClr val="FF0000"/>
              </a:solidFill>
            </a:endParaRPr>
          </a:p>
        </p:txBody>
      </p:sp>
      <p:sp>
        <p:nvSpPr>
          <p:cNvPr id="1029" name="Rectangle 3"/>
          <p:cNvSpPr>
            <a:spLocks noGrp="1" noChangeArrowheads="1"/>
          </p:cNvSpPr>
          <p:nvPr>
            <p:ph idx="4294967295"/>
          </p:nvPr>
        </p:nvSpPr>
        <p:spPr>
          <a:xfrm>
            <a:off x="358775" y="1146175"/>
            <a:ext cx="8785225" cy="5832475"/>
          </a:xfrm>
        </p:spPr>
        <p:txBody>
          <a:bodyPr/>
          <a:lstStyle/>
          <a:p>
            <a:pPr eaLnBrk="1" hangingPunct="1"/>
            <a:r>
              <a:rPr kumimoji="1" lang="zh-CN" altLang="en-US" b="0" dirty="0">
                <a:solidFill>
                  <a:srgbClr val="000000"/>
                </a:solidFill>
              </a:rPr>
              <a:t>人机交互的研究内容十分广泛，涵盖了建模、设计、评估等理论和方法以及在</a:t>
            </a:r>
            <a:r>
              <a:rPr kumimoji="1" lang="en-US" altLang="zh-CN" b="0" dirty="0">
                <a:solidFill>
                  <a:srgbClr val="000000"/>
                </a:solidFill>
              </a:rPr>
              <a:t>Web</a:t>
            </a:r>
            <a:r>
              <a:rPr kumimoji="1" lang="zh-CN" altLang="en-US" b="0" dirty="0">
                <a:solidFill>
                  <a:srgbClr val="000000"/>
                </a:solidFill>
              </a:rPr>
              <a:t>、移动计算、虚拟现实等方面的应用研究与开发</a:t>
            </a:r>
          </a:p>
          <a:p>
            <a:pPr eaLnBrk="1" hangingPunct="1"/>
            <a:r>
              <a:rPr kumimoji="1" lang="zh-CN" altLang="en-US" b="0" dirty="0">
                <a:solidFill>
                  <a:srgbClr val="FF3300"/>
                </a:solidFill>
              </a:rPr>
              <a:t>人机交互三元素</a:t>
            </a:r>
          </a:p>
          <a:p>
            <a:pPr lvl="1" eaLnBrk="1" hangingPunct="1"/>
            <a:r>
              <a:rPr kumimoji="1" lang="zh-CN" altLang="en-US" b="0" dirty="0"/>
              <a:t>人的因素</a:t>
            </a:r>
          </a:p>
          <a:p>
            <a:pPr lvl="1" eaLnBrk="1" hangingPunct="1"/>
            <a:r>
              <a:rPr kumimoji="1" lang="zh-CN" altLang="en-US" b="0" dirty="0"/>
              <a:t>交互设备</a:t>
            </a:r>
          </a:p>
          <a:p>
            <a:pPr lvl="1" eaLnBrk="1" hangingPunct="1"/>
            <a:r>
              <a:rPr kumimoji="1" lang="zh-CN" altLang="en-US" b="0" dirty="0"/>
              <a:t>交互软件</a:t>
            </a:r>
            <a:r>
              <a:rPr kumimoji="1" lang="zh-CN" altLang="en-US" dirty="0"/>
              <a:t> </a:t>
            </a:r>
          </a:p>
        </p:txBody>
      </p:sp>
      <p:sp>
        <p:nvSpPr>
          <p:cNvPr id="1027" name="灯片编号占位符 4"/>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E79198D9-A96C-4E77-B08C-94294969A409}" type="slidenum">
              <a:rPr lang="en-US" altLang="zh-CN" sz="1000" b="0">
                <a:latin typeface="Verdana" panose="020B0604030504040204" pitchFamily="34" charset="0"/>
              </a:rPr>
              <a:pPr eaLnBrk="1" hangingPunct="1"/>
              <a:t>65</a:t>
            </a:fld>
            <a:endParaRPr lang="en-US" altLang="zh-CN" sz="1000" b="0">
              <a:latin typeface="Verdana" panose="020B0604030504040204" pitchFamily="34" charset="0"/>
            </a:endParaRPr>
          </a:p>
        </p:txBody>
      </p:sp>
      <p:graphicFrame>
        <p:nvGraphicFramePr>
          <p:cNvPr id="1026" name="Object 4"/>
          <p:cNvGraphicFramePr>
            <a:graphicFrameLocks noChangeAspect="1"/>
          </p:cNvGraphicFramePr>
          <p:nvPr/>
        </p:nvGraphicFramePr>
        <p:xfrm>
          <a:off x="3851275" y="2997200"/>
          <a:ext cx="3841750" cy="2736850"/>
        </p:xfrm>
        <a:graphic>
          <a:graphicData uri="http://schemas.openxmlformats.org/presentationml/2006/ole">
            <mc:AlternateContent xmlns:mc="http://schemas.openxmlformats.org/markup-compatibility/2006">
              <mc:Choice xmlns:v="urn:schemas-microsoft-com:vml" Requires="v">
                <p:oleObj spid="_x0000_s1049" name="BMP 图像" r:id="rId3" imgW="3277057" imgH="3000000" progId="Paint.Picture">
                  <p:embed/>
                </p:oleObj>
              </mc:Choice>
              <mc:Fallback>
                <p:oleObj name="BMP 图像" r:id="rId3" imgW="3277057" imgH="3000000" progId="Paint.Picture">
                  <p:embed/>
                  <p:pic>
                    <p:nvPicPr>
                      <p:cNvPr id="102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275" y="2997200"/>
                        <a:ext cx="3841750" cy="273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0940200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idx="4294967295"/>
          </p:nvPr>
        </p:nvSpPr>
        <p:spPr>
          <a:xfrm>
            <a:off x="0" y="65088"/>
            <a:ext cx="7953375" cy="617537"/>
          </a:xfrm>
        </p:spPr>
        <p:txBody>
          <a:bodyPr>
            <a:normAutofit fontScale="90000"/>
          </a:bodyPr>
          <a:lstStyle/>
          <a:p>
            <a:pPr eaLnBrk="1" hangingPunct="1"/>
            <a:r>
              <a:rPr lang="zh-CN" altLang="en-US" sz="4000"/>
              <a:t>什么是交互设计？</a:t>
            </a:r>
          </a:p>
        </p:txBody>
      </p:sp>
      <p:sp>
        <p:nvSpPr>
          <p:cNvPr id="2267139" name="Rectangle 3"/>
          <p:cNvSpPr>
            <a:spLocks noGrp="1" noChangeArrowheads="1"/>
          </p:cNvSpPr>
          <p:nvPr>
            <p:ph idx="4294967295"/>
          </p:nvPr>
        </p:nvSpPr>
        <p:spPr>
          <a:xfrm>
            <a:off x="358775" y="908050"/>
            <a:ext cx="8785225" cy="5834063"/>
          </a:xfrm>
        </p:spPr>
        <p:txBody>
          <a:bodyPr/>
          <a:lstStyle/>
          <a:p>
            <a:pPr eaLnBrk="1" hangingPunct="1"/>
            <a:r>
              <a:rPr lang="zh-CN" altLang="en-US" dirty="0">
                <a:solidFill>
                  <a:srgbClr val="FF0000"/>
                </a:solidFill>
              </a:rPr>
              <a:t>交互设计（</a:t>
            </a:r>
            <a:r>
              <a:rPr lang="en-US" altLang="zh-CN" dirty="0">
                <a:solidFill>
                  <a:srgbClr val="FF0000"/>
                </a:solidFill>
              </a:rPr>
              <a:t>Interaction Design</a:t>
            </a:r>
            <a:r>
              <a:rPr lang="zh-CN" altLang="en-US" dirty="0">
                <a:solidFill>
                  <a:srgbClr val="FF0000"/>
                </a:solidFill>
              </a:rPr>
              <a:t>）</a:t>
            </a:r>
          </a:p>
          <a:p>
            <a:pPr lvl="1" eaLnBrk="1" hangingPunct="1"/>
            <a:r>
              <a:rPr lang="zh-CN" altLang="en-US" dirty="0"/>
              <a:t>指的是“</a:t>
            </a:r>
            <a:r>
              <a:rPr lang="zh-CN" altLang="en-US" dirty="0">
                <a:solidFill>
                  <a:srgbClr val="FF0000"/>
                </a:solidFill>
              </a:rPr>
              <a:t>设计支持人们日常工作与生活的交互产品</a:t>
            </a:r>
            <a:r>
              <a:rPr lang="zh-CN" altLang="en-US" dirty="0"/>
              <a:t>”</a:t>
            </a:r>
          </a:p>
          <a:p>
            <a:pPr lvl="1" eaLnBrk="1" hangingPunct="1"/>
            <a:r>
              <a:rPr lang="zh-CN" altLang="en-US" dirty="0"/>
              <a:t>具体的讲就是关于创建新的用户体验的问题</a:t>
            </a:r>
          </a:p>
          <a:p>
            <a:pPr lvl="1" eaLnBrk="1" hangingPunct="1"/>
            <a:r>
              <a:rPr lang="zh-CN" altLang="en-US" dirty="0"/>
              <a:t>其目的是增强和扩充人们工作、通讯及交互的方式。</a:t>
            </a:r>
          </a:p>
        </p:txBody>
      </p:sp>
      <p:sp>
        <p:nvSpPr>
          <p:cNvPr id="39938" name="灯片编号占位符 4"/>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FD9D341F-11D9-41A3-9010-AF2CAF93CA92}" type="slidenum">
              <a:rPr lang="en-US" altLang="zh-CN" sz="1000" b="0">
                <a:latin typeface="Verdana" panose="020B0604030504040204" pitchFamily="34" charset="0"/>
              </a:rPr>
              <a:pPr eaLnBrk="1" hangingPunct="1"/>
              <a:t>66</a:t>
            </a:fld>
            <a:endParaRPr lang="en-US" altLang="zh-CN" sz="1000" b="0">
              <a:latin typeface="Verdana" panose="020B0604030504040204" pitchFamily="34" charset="0"/>
            </a:endParaRPr>
          </a:p>
        </p:txBody>
      </p:sp>
    </p:spTree>
    <p:extLst>
      <p:ext uri="{BB962C8B-B14F-4D97-AF65-F5344CB8AC3E}">
        <p14:creationId xmlns:p14="http://schemas.microsoft.com/office/powerpoint/2010/main" val="18266912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withEffect">
                                  <p:stCondLst>
                                    <p:cond delay="0"/>
                                  </p:stCondLst>
                                  <p:childTnLst>
                                    <p:set>
                                      <p:cBhvr>
                                        <p:cTn id="6" dur="1" fill="hold">
                                          <p:stCondLst>
                                            <p:cond delay="0"/>
                                          </p:stCondLst>
                                        </p:cTn>
                                        <p:tgtEl>
                                          <p:spTgt spid="2267139">
                                            <p:txEl>
                                              <p:pRg st="0" end="0"/>
                                            </p:txEl>
                                          </p:spTgt>
                                        </p:tgtEl>
                                        <p:attrNameLst>
                                          <p:attrName>style.visibility</p:attrName>
                                        </p:attrNameLst>
                                      </p:cBhvr>
                                      <p:to>
                                        <p:strVal val="visible"/>
                                      </p:to>
                                    </p:set>
                                    <p:anim calcmode="lin" valueType="num">
                                      <p:cBhvr additive="base">
                                        <p:cTn id="7" dur="500" fill="hold"/>
                                        <p:tgtEl>
                                          <p:spTgt spid="226713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6713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267139">
                                            <p:txEl>
                                              <p:pRg st="1" end="1"/>
                                            </p:txEl>
                                          </p:spTgt>
                                        </p:tgtEl>
                                        <p:attrNameLst>
                                          <p:attrName>style.visibility</p:attrName>
                                        </p:attrNameLst>
                                      </p:cBhvr>
                                      <p:to>
                                        <p:strVal val="visible"/>
                                      </p:to>
                                    </p:set>
                                    <p:anim calcmode="lin" valueType="num">
                                      <p:cBhvr additive="base">
                                        <p:cTn id="11" dur="500" fill="hold"/>
                                        <p:tgtEl>
                                          <p:spTgt spid="226713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26713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267139">
                                            <p:txEl>
                                              <p:pRg st="2" end="2"/>
                                            </p:txEl>
                                          </p:spTgt>
                                        </p:tgtEl>
                                        <p:attrNameLst>
                                          <p:attrName>style.visibility</p:attrName>
                                        </p:attrNameLst>
                                      </p:cBhvr>
                                      <p:to>
                                        <p:strVal val="visible"/>
                                      </p:to>
                                    </p:set>
                                    <p:anim calcmode="lin" valueType="num">
                                      <p:cBhvr additive="base">
                                        <p:cTn id="15" dur="500" fill="hold"/>
                                        <p:tgtEl>
                                          <p:spTgt spid="2267139">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267139">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267139">
                                            <p:txEl>
                                              <p:pRg st="3" end="3"/>
                                            </p:txEl>
                                          </p:spTgt>
                                        </p:tgtEl>
                                        <p:attrNameLst>
                                          <p:attrName>style.visibility</p:attrName>
                                        </p:attrNameLst>
                                      </p:cBhvr>
                                      <p:to>
                                        <p:strVal val="visible"/>
                                      </p:to>
                                    </p:set>
                                    <p:anim calcmode="lin" valueType="num">
                                      <p:cBhvr additive="base">
                                        <p:cTn id="19" dur="500" fill="hold"/>
                                        <p:tgtEl>
                                          <p:spTgt spid="226713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26713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3"/>
          <p:cNvSpPr>
            <a:spLocks noGrp="1" noChangeArrowheads="1"/>
          </p:cNvSpPr>
          <p:nvPr>
            <p:ph type="title" idx="4294967295"/>
          </p:nvPr>
        </p:nvSpPr>
        <p:spPr>
          <a:xfrm>
            <a:off x="0" y="65088"/>
            <a:ext cx="7953375" cy="617537"/>
          </a:xfrm>
        </p:spPr>
        <p:txBody>
          <a:bodyPr>
            <a:normAutofit fontScale="90000"/>
          </a:bodyPr>
          <a:lstStyle/>
          <a:p>
            <a:pPr eaLnBrk="1" hangingPunct="1"/>
            <a:r>
              <a:rPr lang="en-US" altLang="zh-CN" sz="4000"/>
              <a:t>1.</a:t>
            </a:r>
            <a:r>
              <a:rPr lang="zh-CN" altLang="en-US" sz="4000"/>
              <a:t>人机交互界面表示模型与设计方法</a:t>
            </a:r>
          </a:p>
        </p:txBody>
      </p:sp>
      <p:sp>
        <p:nvSpPr>
          <p:cNvPr id="54276" name="Rectangle 4"/>
          <p:cNvSpPr>
            <a:spLocks noGrp="1" noChangeArrowheads="1"/>
          </p:cNvSpPr>
          <p:nvPr>
            <p:ph idx="4294967295"/>
          </p:nvPr>
        </p:nvSpPr>
        <p:spPr>
          <a:xfrm>
            <a:off x="358775" y="908050"/>
            <a:ext cx="8785225" cy="5834063"/>
          </a:xfrm>
        </p:spPr>
        <p:txBody>
          <a:bodyPr/>
          <a:lstStyle/>
          <a:p>
            <a:pPr eaLnBrk="1" hangingPunct="1"/>
            <a:r>
              <a:rPr lang="zh-CN" altLang="en-US" dirty="0"/>
              <a:t>一个交互界面的好坏，直接影响到软件开发的成败。</a:t>
            </a:r>
          </a:p>
          <a:p>
            <a:pPr eaLnBrk="1" hangingPunct="1"/>
            <a:r>
              <a:rPr lang="zh-CN" altLang="en-US" dirty="0"/>
              <a:t>友好人机交互界面的开发离不开好的</a:t>
            </a:r>
            <a:r>
              <a:rPr lang="zh-CN" altLang="en-US" dirty="0">
                <a:solidFill>
                  <a:srgbClr val="7030A0"/>
                </a:solidFill>
              </a:rPr>
              <a:t>交互模型</a:t>
            </a:r>
            <a:r>
              <a:rPr lang="zh-CN" altLang="en-US" dirty="0"/>
              <a:t>与</a:t>
            </a:r>
            <a:r>
              <a:rPr lang="zh-CN" altLang="en-US" dirty="0">
                <a:solidFill>
                  <a:srgbClr val="7030A0"/>
                </a:solidFill>
              </a:rPr>
              <a:t>设计方法</a:t>
            </a:r>
            <a:r>
              <a:rPr lang="zh-CN" altLang="en-US" dirty="0"/>
              <a:t>。</a:t>
            </a:r>
          </a:p>
          <a:p>
            <a:pPr eaLnBrk="1" hangingPunct="1"/>
            <a:r>
              <a:rPr lang="zh-CN" altLang="en-US" dirty="0"/>
              <a:t>因此，</a:t>
            </a:r>
            <a:r>
              <a:rPr lang="zh-CN" altLang="en-US" dirty="0">
                <a:solidFill>
                  <a:srgbClr val="7030A0"/>
                </a:solidFill>
              </a:rPr>
              <a:t>研究人机交互界面的表示模型与设计方法</a:t>
            </a:r>
            <a:r>
              <a:rPr lang="zh-CN" altLang="en-US" dirty="0"/>
              <a:t>，是人机交互的重要研究内容之一。</a:t>
            </a:r>
          </a:p>
          <a:p>
            <a:pPr eaLnBrk="1" hangingPunct="1"/>
            <a:endParaRPr lang="en-US" altLang="zh-CN" dirty="0"/>
          </a:p>
        </p:txBody>
      </p:sp>
      <p:sp>
        <p:nvSpPr>
          <p:cNvPr id="54274" name="灯片编号占位符 4"/>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21585971-BD4A-4D3C-8B35-8488955616B5}" type="slidenum">
              <a:rPr lang="en-US" altLang="zh-CN" sz="1000" b="0">
                <a:latin typeface="Verdana" panose="020B0604030504040204" pitchFamily="34" charset="0"/>
              </a:rPr>
              <a:pPr eaLnBrk="1" hangingPunct="1"/>
              <a:t>67</a:t>
            </a:fld>
            <a:endParaRPr lang="en-US" altLang="zh-CN" sz="1000" b="0">
              <a:latin typeface="Verdana" panose="020B0604030504040204" pitchFamily="34" charset="0"/>
            </a:endParaRPr>
          </a:p>
        </p:txBody>
      </p:sp>
    </p:spTree>
    <p:extLst>
      <p:ext uri="{BB962C8B-B14F-4D97-AF65-F5344CB8AC3E}">
        <p14:creationId xmlns:p14="http://schemas.microsoft.com/office/powerpoint/2010/main" val="8631421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p:cNvSpPr>
            <a:spLocks noGrp="1" noChangeArrowheads="1"/>
          </p:cNvSpPr>
          <p:nvPr>
            <p:ph type="title" idx="4294967295"/>
          </p:nvPr>
        </p:nvSpPr>
        <p:spPr>
          <a:xfrm>
            <a:off x="0" y="65088"/>
            <a:ext cx="7953375" cy="617537"/>
          </a:xfrm>
        </p:spPr>
        <p:txBody>
          <a:bodyPr>
            <a:normAutofit fontScale="90000"/>
          </a:bodyPr>
          <a:lstStyle/>
          <a:p>
            <a:pPr eaLnBrk="1" hangingPunct="1"/>
            <a:r>
              <a:rPr lang="en-US" altLang="zh-CN" sz="4000"/>
              <a:t>2.</a:t>
            </a:r>
            <a:r>
              <a:rPr lang="zh-CN" altLang="en-US" sz="4000"/>
              <a:t>可用性分析与评估</a:t>
            </a:r>
          </a:p>
        </p:txBody>
      </p:sp>
      <p:sp>
        <p:nvSpPr>
          <p:cNvPr id="55300" name="Rectangle 4"/>
          <p:cNvSpPr>
            <a:spLocks noGrp="1" noChangeArrowheads="1"/>
          </p:cNvSpPr>
          <p:nvPr>
            <p:ph idx="4294967295"/>
          </p:nvPr>
        </p:nvSpPr>
        <p:spPr>
          <a:xfrm>
            <a:off x="358775" y="908050"/>
            <a:ext cx="8785225" cy="5834063"/>
          </a:xfrm>
        </p:spPr>
        <p:txBody>
          <a:bodyPr/>
          <a:lstStyle/>
          <a:p>
            <a:pPr eaLnBrk="1" hangingPunct="1"/>
            <a:r>
              <a:rPr lang="zh-CN" altLang="en-US" dirty="0">
                <a:solidFill>
                  <a:srgbClr val="FF3300"/>
                </a:solidFill>
              </a:rPr>
              <a:t>可用性</a:t>
            </a:r>
            <a:r>
              <a:rPr lang="zh-CN" altLang="en-US" dirty="0"/>
              <a:t>是人机交互系统的重要内容，它关系到人机交互能否达到用户期待的目标，以及实现这一目标的</a:t>
            </a:r>
            <a:r>
              <a:rPr lang="zh-CN" altLang="en-US" dirty="0">
                <a:solidFill>
                  <a:srgbClr val="FF3300"/>
                </a:solidFill>
              </a:rPr>
              <a:t>效率与便捷性</a:t>
            </a:r>
            <a:r>
              <a:rPr lang="zh-CN" altLang="en-US" dirty="0"/>
              <a:t>。</a:t>
            </a:r>
          </a:p>
          <a:p>
            <a:pPr eaLnBrk="1" hangingPunct="1"/>
            <a:r>
              <a:rPr lang="zh-CN" altLang="en-US" dirty="0"/>
              <a:t>人机交互系统的</a:t>
            </a:r>
            <a:r>
              <a:rPr lang="zh-CN" altLang="en-US" dirty="0">
                <a:solidFill>
                  <a:srgbClr val="FF3300"/>
                </a:solidFill>
              </a:rPr>
              <a:t>可用性分析与评估</a:t>
            </a:r>
            <a:r>
              <a:rPr lang="zh-CN" altLang="en-US" dirty="0"/>
              <a:t>的研究主要涉及到</a:t>
            </a:r>
            <a:r>
              <a:rPr lang="zh-CN" altLang="en-US" dirty="0">
                <a:solidFill>
                  <a:srgbClr val="FF3300"/>
                </a:solidFill>
              </a:rPr>
              <a:t>支持可用性的设计原则</a:t>
            </a:r>
            <a:r>
              <a:rPr lang="zh-CN" altLang="en-US" dirty="0"/>
              <a:t>和</a:t>
            </a:r>
            <a:r>
              <a:rPr lang="zh-CN" altLang="en-US" dirty="0">
                <a:solidFill>
                  <a:srgbClr val="FF3300"/>
                </a:solidFill>
              </a:rPr>
              <a:t>可用性的评估方法</a:t>
            </a:r>
            <a:r>
              <a:rPr lang="zh-CN" altLang="en-US" dirty="0"/>
              <a:t>等。</a:t>
            </a:r>
          </a:p>
          <a:p>
            <a:pPr eaLnBrk="1" hangingPunct="1"/>
            <a:endParaRPr lang="en-US" altLang="zh-CN" dirty="0"/>
          </a:p>
        </p:txBody>
      </p:sp>
      <p:sp>
        <p:nvSpPr>
          <p:cNvPr id="55298" name="灯片编号占位符 4"/>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92A0F88A-18C8-40B2-A335-C533B06F3E6C}" type="slidenum">
              <a:rPr lang="en-US" altLang="zh-CN" sz="1000" b="0">
                <a:latin typeface="Verdana" panose="020B0604030504040204" pitchFamily="34" charset="0"/>
              </a:rPr>
              <a:pPr eaLnBrk="1" hangingPunct="1"/>
              <a:t>68</a:t>
            </a:fld>
            <a:endParaRPr lang="en-US" altLang="zh-CN" sz="1000" b="0">
              <a:latin typeface="Verdana" panose="020B0604030504040204" pitchFamily="34" charset="0"/>
            </a:endParaRPr>
          </a:p>
        </p:txBody>
      </p:sp>
    </p:spTree>
    <p:extLst>
      <p:ext uri="{BB962C8B-B14F-4D97-AF65-F5344CB8AC3E}">
        <p14:creationId xmlns:p14="http://schemas.microsoft.com/office/powerpoint/2010/main" val="10535587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idx="4294967295"/>
          </p:nvPr>
        </p:nvSpPr>
        <p:spPr>
          <a:xfrm>
            <a:off x="0" y="65088"/>
            <a:ext cx="7953375" cy="617537"/>
          </a:xfrm>
        </p:spPr>
        <p:txBody>
          <a:bodyPr>
            <a:normAutofit fontScale="90000"/>
          </a:bodyPr>
          <a:lstStyle/>
          <a:p>
            <a:pPr eaLnBrk="1" hangingPunct="1"/>
            <a:r>
              <a:rPr lang="en-US" altLang="zh-CN" sz="4000" dirty="0">
                <a:solidFill>
                  <a:srgbClr val="7030A0"/>
                </a:solidFill>
              </a:rPr>
              <a:t>3. </a:t>
            </a:r>
            <a:r>
              <a:rPr lang="zh-CN" altLang="en-US" sz="4000" dirty="0">
                <a:solidFill>
                  <a:srgbClr val="7030A0"/>
                </a:solidFill>
              </a:rPr>
              <a:t>多通道交互技术（</a:t>
            </a:r>
            <a:r>
              <a:rPr lang="en-US" altLang="zh-CN" sz="4000" dirty="0">
                <a:solidFill>
                  <a:srgbClr val="7030A0"/>
                </a:solidFill>
              </a:rPr>
              <a:t>Multi-Modal</a:t>
            </a:r>
            <a:r>
              <a:rPr lang="zh-CN" altLang="en-US" sz="4000" dirty="0">
                <a:solidFill>
                  <a:srgbClr val="7030A0"/>
                </a:solidFill>
              </a:rPr>
              <a:t>）</a:t>
            </a:r>
          </a:p>
        </p:txBody>
      </p:sp>
      <p:sp>
        <p:nvSpPr>
          <p:cNvPr id="56324" name="Rectangle 3"/>
          <p:cNvSpPr>
            <a:spLocks noGrp="1" noChangeArrowheads="1"/>
          </p:cNvSpPr>
          <p:nvPr>
            <p:ph idx="4294967295"/>
          </p:nvPr>
        </p:nvSpPr>
        <p:spPr>
          <a:xfrm>
            <a:off x="358775" y="908050"/>
            <a:ext cx="8785225" cy="5834063"/>
          </a:xfrm>
        </p:spPr>
        <p:txBody>
          <a:bodyPr/>
          <a:lstStyle/>
          <a:p>
            <a:pPr eaLnBrk="1" hangingPunct="1"/>
            <a:r>
              <a:rPr lang="zh-CN" altLang="en-US" dirty="0"/>
              <a:t>在多通道交互中，用户可以使用</a:t>
            </a:r>
            <a:r>
              <a:rPr lang="zh-CN" altLang="en-US" dirty="0">
                <a:solidFill>
                  <a:srgbClr val="9966FF"/>
                </a:solidFill>
              </a:rPr>
              <a:t>语音、手势、眼神、表情</a:t>
            </a:r>
            <a:r>
              <a:rPr lang="zh-CN" altLang="en-US" dirty="0"/>
              <a:t>等自然的交互方式与计算机系统进行通信。</a:t>
            </a:r>
          </a:p>
          <a:p>
            <a:pPr eaLnBrk="1" hangingPunct="1"/>
            <a:r>
              <a:rPr lang="zh-CN" altLang="en-US" dirty="0"/>
              <a:t>多通道交互主要研究多通道交互界面的</a:t>
            </a:r>
            <a:r>
              <a:rPr lang="zh-CN" altLang="en-US" dirty="0">
                <a:solidFill>
                  <a:srgbClr val="9966FF"/>
                </a:solidFill>
              </a:rPr>
              <a:t>表示模型、多通道交互界面的评估方法</a:t>
            </a:r>
            <a:r>
              <a:rPr lang="zh-CN" altLang="en-US" dirty="0"/>
              <a:t>以及多通道信息的融合等。</a:t>
            </a:r>
          </a:p>
          <a:p>
            <a:pPr eaLnBrk="1" hangingPunct="1"/>
            <a:r>
              <a:rPr lang="zh-CN" altLang="en-US" dirty="0"/>
              <a:t>其中，多通道整合是多通道用户界面研究的重点和难点。</a:t>
            </a:r>
          </a:p>
          <a:p>
            <a:pPr eaLnBrk="1" hangingPunct="1"/>
            <a:endParaRPr lang="zh-CN" altLang="en-US" dirty="0"/>
          </a:p>
          <a:p>
            <a:pPr eaLnBrk="1" hangingPunct="1"/>
            <a:endParaRPr lang="en-US" altLang="zh-CN" dirty="0"/>
          </a:p>
        </p:txBody>
      </p:sp>
      <p:sp>
        <p:nvSpPr>
          <p:cNvPr id="56322" name="灯片编号占位符 4"/>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1A3E3ADD-680E-47D4-89AF-85DE2700BB40}" type="slidenum">
              <a:rPr lang="en-US" altLang="zh-CN" sz="1000" b="0">
                <a:latin typeface="Verdana" panose="020B0604030504040204" pitchFamily="34" charset="0"/>
              </a:rPr>
              <a:pPr eaLnBrk="1" hangingPunct="1"/>
              <a:t>69</a:t>
            </a:fld>
            <a:endParaRPr lang="en-US" altLang="zh-CN" sz="1000" b="0">
              <a:latin typeface="Verdana" panose="020B0604030504040204" pitchFamily="34" charset="0"/>
            </a:endParaRPr>
          </a:p>
        </p:txBody>
      </p:sp>
    </p:spTree>
    <p:extLst>
      <p:ext uri="{BB962C8B-B14F-4D97-AF65-F5344CB8AC3E}">
        <p14:creationId xmlns:p14="http://schemas.microsoft.com/office/powerpoint/2010/main" val="1242684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idx="4294967295"/>
          </p:nvPr>
        </p:nvSpPr>
        <p:spPr>
          <a:xfrm>
            <a:off x="0" y="65088"/>
            <a:ext cx="7953375" cy="617537"/>
          </a:xfrm>
        </p:spPr>
        <p:txBody>
          <a:bodyPr/>
          <a:lstStyle/>
          <a:p>
            <a:pPr eaLnBrk="1" hangingPunct="1"/>
            <a:r>
              <a:rPr lang="zh-CN" altLang="en-US" dirty="0"/>
              <a:t>教材</a:t>
            </a:r>
          </a:p>
        </p:txBody>
      </p:sp>
      <p:sp>
        <p:nvSpPr>
          <p:cNvPr id="12292" name="Rectangle 3"/>
          <p:cNvSpPr>
            <a:spLocks noGrp="1" noChangeArrowheads="1"/>
          </p:cNvSpPr>
          <p:nvPr>
            <p:ph idx="4294967295"/>
          </p:nvPr>
        </p:nvSpPr>
        <p:spPr>
          <a:xfrm>
            <a:off x="0" y="771525"/>
            <a:ext cx="9144000" cy="6264275"/>
          </a:xfrm>
        </p:spPr>
        <p:txBody>
          <a:bodyPr>
            <a:normAutofit lnSpcReduction="10000"/>
          </a:bodyPr>
          <a:lstStyle/>
          <a:p>
            <a:pPr eaLnBrk="1" hangingPunct="1">
              <a:lnSpc>
                <a:spcPct val="160000"/>
              </a:lnSpc>
            </a:pPr>
            <a:r>
              <a:rPr lang="zh-CN" altLang="en-US" dirty="0"/>
              <a:t>参考教材</a:t>
            </a:r>
          </a:p>
          <a:p>
            <a:pPr lvl="1" eaLnBrk="1" hangingPunct="1">
              <a:lnSpc>
                <a:spcPct val="160000"/>
              </a:lnSpc>
            </a:pPr>
            <a:r>
              <a:rPr lang="zh-CN" altLang="en-US" sz="1600" dirty="0">
                <a:solidFill>
                  <a:srgbClr val="FF0000"/>
                </a:solidFill>
              </a:rPr>
              <a:t>孟祥旭，李学庆</a:t>
            </a:r>
            <a:r>
              <a:rPr lang="en-US" altLang="zh-CN" sz="1600" dirty="0">
                <a:solidFill>
                  <a:srgbClr val="FF0000"/>
                </a:solidFill>
              </a:rPr>
              <a:t>. </a:t>
            </a:r>
            <a:r>
              <a:rPr lang="zh-CN" altLang="en-US" sz="1600" dirty="0">
                <a:solidFill>
                  <a:srgbClr val="FF0000"/>
                </a:solidFill>
              </a:rPr>
              <a:t>人机交互基础教程</a:t>
            </a:r>
            <a:r>
              <a:rPr lang="en-US" altLang="zh-CN" sz="1600" dirty="0">
                <a:solidFill>
                  <a:srgbClr val="FF0000"/>
                </a:solidFill>
              </a:rPr>
              <a:t> </a:t>
            </a:r>
            <a:r>
              <a:rPr lang="zh-CN" altLang="en-US" sz="1600" dirty="0">
                <a:solidFill>
                  <a:srgbClr val="FF0000"/>
                </a:solidFill>
              </a:rPr>
              <a:t>。清华大学出版社</a:t>
            </a:r>
            <a:r>
              <a:rPr lang="en-US" altLang="zh-CN" sz="1600" dirty="0">
                <a:solidFill>
                  <a:srgbClr val="FF0000"/>
                </a:solidFill>
              </a:rPr>
              <a:t>, 2010.7</a:t>
            </a:r>
          </a:p>
          <a:p>
            <a:pPr eaLnBrk="1" hangingPunct="1">
              <a:lnSpc>
                <a:spcPct val="160000"/>
              </a:lnSpc>
            </a:pPr>
            <a:r>
              <a:rPr lang="zh-CN" altLang="en-US" dirty="0"/>
              <a:t>参考资料：</a:t>
            </a:r>
            <a:endParaRPr lang="en-US" altLang="zh-CN" dirty="0"/>
          </a:p>
          <a:p>
            <a:pPr marL="342900" lvl="1" indent="-342900">
              <a:lnSpc>
                <a:spcPct val="160000"/>
              </a:lnSpc>
              <a:spcBef>
                <a:spcPts val="1350"/>
              </a:spcBef>
              <a:spcAft>
                <a:spcPts val="0"/>
              </a:spcAft>
              <a:buClr>
                <a:schemeClr val="accent1">
                  <a:lumMod val="75000"/>
                </a:schemeClr>
              </a:buClr>
              <a:buSzPct val="70000"/>
              <a:buFont typeface="+mj-lt"/>
              <a:buAutoNum type="arabicPeriod"/>
            </a:pPr>
            <a:r>
              <a:rPr lang="en-US" altLang="zh-CN" sz="1600" dirty="0"/>
              <a:t>Ben </a:t>
            </a:r>
            <a:r>
              <a:rPr lang="en-US" altLang="zh-CN" sz="1600" dirty="0" err="1"/>
              <a:t>Shneiderman</a:t>
            </a:r>
            <a:r>
              <a:rPr lang="en-US" altLang="zh-CN" sz="1600" dirty="0"/>
              <a:t>. </a:t>
            </a:r>
            <a:r>
              <a:rPr lang="en-US" altLang="zh-CN" sz="1600" dirty="0">
                <a:solidFill>
                  <a:schemeClr val="accent2"/>
                </a:solidFill>
              </a:rPr>
              <a:t>Designing the User Interface: Strategies for Effective Human-Computer Interaction (Third Edition)(</a:t>
            </a:r>
            <a:r>
              <a:rPr lang="zh-CN" altLang="en-US" sz="1600" dirty="0">
                <a:solidFill>
                  <a:schemeClr val="accent2"/>
                </a:solidFill>
              </a:rPr>
              <a:t>用户界面设计</a:t>
            </a:r>
            <a:r>
              <a:rPr lang="en-US" altLang="zh-CN" sz="1600" dirty="0">
                <a:solidFill>
                  <a:schemeClr val="accent2"/>
                </a:solidFill>
              </a:rPr>
              <a:t>——</a:t>
            </a:r>
            <a:r>
              <a:rPr lang="zh-CN" altLang="en-US" sz="1600" dirty="0">
                <a:solidFill>
                  <a:schemeClr val="accent2"/>
                </a:solidFill>
              </a:rPr>
              <a:t>有效的人机交互策略 第五版</a:t>
            </a:r>
            <a:r>
              <a:rPr lang="en-US" altLang="zh-CN" sz="1600" dirty="0">
                <a:solidFill>
                  <a:schemeClr val="accent2"/>
                </a:solidFill>
              </a:rPr>
              <a:t>). </a:t>
            </a:r>
            <a:r>
              <a:rPr lang="zh-CN" altLang="en-US" sz="1600" dirty="0"/>
              <a:t>电子工业出版社</a:t>
            </a:r>
            <a:r>
              <a:rPr lang="en-US" altLang="zh-CN" sz="1600" dirty="0"/>
              <a:t>,</a:t>
            </a:r>
          </a:p>
          <a:p>
            <a:pPr marL="342900" lvl="1" indent="-342900" eaLnBrk="1" hangingPunct="1">
              <a:lnSpc>
                <a:spcPct val="160000"/>
              </a:lnSpc>
              <a:buFont typeface="+mj-lt"/>
              <a:buAutoNum type="arabicPeriod"/>
            </a:pPr>
            <a:r>
              <a:rPr lang="zh-CN" altLang="en-US" sz="1600" dirty="0"/>
              <a:t>钟中</a:t>
            </a:r>
            <a:r>
              <a:rPr lang="en-US" altLang="zh-CN" sz="1600" dirty="0"/>
              <a:t>. </a:t>
            </a:r>
            <a:r>
              <a:rPr lang="zh-CN" altLang="en-US" sz="1600" dirty="0">
                <a:solidFill>
                  <a:schemeClr val="accent2"/>
                </a:solidFill>
              </a:rPr>
              <a:t>谁使唤谁：漫谈人机界面</a:t>
            </a:r>
            <a:r>
              <a:rPr lang="zh-CN" altLang="en-US" sz="1600" dirty="0"/>
              <a:t>。清华大学出版社，</a:t>
            </a:r>
            <a:r>
              <a:rPr lang="en-US" altLang="zh-CN" sz="1600" dirty="0"/>
              <a:t>2001</a:t>
            </a:r>
            <a:r>
              <a:rPr lang="zh-CN" altLang="en-US" sz="1600" dirty="0"/>
              <a:t>，</a:t>
            </a:r>
            <a:r>
              <a:rPr lang="en-US" altLang="zh-CN" sz="1600" dirty="0"/>
              <a:t>9</a:t>
            </a:r>
          </a:p>
          <a:p>
            <a:pPr marL="342900" lvl="1" indent="-342900" eaLnBrk="1" hangingPunct="1">
              <a:lnSpc>
                <a:spcPct val="160000"/>
              </a:lnSpc>
              <a:buFont typeface="+mj-lt"/>
              <a:buAutoNum type="arabicPeriod"/>
            </a:pPr>
            <a:r>
              <a:rPr lang="en-US" altLang="zh-CN" sz="1600" dirty="0"/>
              <a:t>Jennifer </a:t>
            </a:r>
            <a:r>
              <a:rPr lang="en-US" altLang="zh-CN" sz="1600" dirty="0" err="1"/>
              <a:t>Preece,Yvonne</a:t>
            </a:r>
            <a:r>
              <a:rPr lang="en-US" altLang="zh-CN" sz="1600" dirty="0"/>
              <a:t> </a:t>
            </a:r>
            <a:r>
              <a:rPr lang="en-US" altLang="zh-CN" sz="1600" dirty="0" err="1"/>
              <a:t>Rogers.</a:t>
            </a:r>
            <a:r>
              <a:rPr lang="en-US" altLang="zh-CN" sz="1600" dirty="0" err="1">
                <a:solidFill>
                  <a:schemeClr val="accent2"/>
                </a:solidFill>
              </a:rPr>
              <a:t>Interaction</a:t>
            </a:r>
            <a:r>
              <a:rPr lang="en-US" altLang="zh-CN" sz="1600" dirty="0">
                <a:solidFill>
                  <a:schemeClr val="accent2"/>
                </a:solidFill>
              </a:rPr>
              <a:t> Design Beyond Human-Computer Interaction </a:t>
            </a:r>
            <a:br>
              <a:rPr lang="en-US" altLang="zh-CN" sz="1600" dirty="0">
                <a:solidFill>
                  <a:schemeClr val="accent2"/>
                </a:solidFill>
              </a:rPr>
            </a:br>
            <a:r>
              <a:rPr lang="en-US" altLang="zh-CN" sz="1600" dirty="0">
                <a:solidFill>
                  <a:schemeClr val="accent2"/>
                </a:solidFill>
              </a:rPr>
              <a:t>(</a:t>
            </a:r>
            <a:r>
              <a:rPr lang="zh-CN" altLang="en-US" sz="1600" dirty="0">
                <a:solidFill>
                  <a:schemeClr val="accent2"/>
                </a:solidFill>
              </a:rPr>
              <a:t>交互设计</a:t>
            </a:r>
            <a:r>
              <a:rPr lang="en-US" altLang="zh-CN" sz="1600" dirty="0">
                <a:solidFill>
                  <a:schemeClr val="accent2"/>
                </a:solidFill>
              </a:rPr>
              <a:t>——</a:t>
            </a:r>
            <a:r>
              <a:rPr lang="zh-CN" altLang="en-US" sz="1600" dirty="0">
                <a:solidFill>
                  <a:schemeClr val="accent2"/>
                </a:solidFill>
              </a:rPr>
              <a:t>超越人机交互</a:t>
            </a:r>
            <a:r>
              <a:rPr lang="en-US" altLang="zh-CN" sz="1600" dirty="0">
                <a:solidFill>
                  <a:schemeClr val="accent2"/>
                </a:solidFill>
              </a:rPr>
              <a:t>) </a:t>
            </a:r>
            <a:r>
              <a:rPr lang="zh-CN" altLang="en-US" sz="1600" dirty="0"/>
              <a:t>电子工业出版社</a:t>
            </a:r>
            <a:r>
              <a:rPr lang="en-US" altLang="zh-CN" sz="1600" dirty="0"/>
              <a:t>, 2003 </a:t>
            </a:r>
            <a:r>
              <a:rPr lang="zh-CN" altLang="en-US" sz="1600" dirty="0"/>
              <a:t>年 </a:t>
            </a:r>
            <a:r>
              <a:rPr lang="en-US" altLang="zh-CN" sz="1600" dirty="0"/>
              <a:t>7 </a:t>
            </a:r>
            <a:r>
              <a:rPr lang="zh-CN" altLang="en-US" sz="1600" dirty="0"/>
              <a:t>月</a:t>
            </a:r>
          </a:p>
          <a:p>
            <a:pPr marL="342900" lvl="1" indent="-342900" eaLnBrk="1" hangingPunct="1">
              <a:lnSpc>
                <a:spcPct val="160000"/>
              </a:lnSpc>
              <a:buFont typeface="+mj-lt"/>
              <a:buAutoNum type="arabicPeriod"/>
            </a:pPr>
            <a:r>
              <a:rPr lang="zh-CN" altLang="en-US" sz="1600" dirty="0"/>
              <a:t>董建明</a:t>
            </a:r>
            <a:r>
              <a:rPr lang="en-US" altLang="zh-CN" sz="1600" dirty="0"/>
              <a:t>, </a:t>
            </a:r>
            <a:r>
              <a:rPr lang="zh-CN" altLang="en-US" sz="1600" dirty="0"/>
              <a:t>傅利民</a:t>
            </a:r>
            <a:r>
              <a:rPr lang="en-US" altLang="zh-CN" sz="1600" dirty="0"/>
              <a:t>. </a:t>
            </a:r>
            <a:r>
              <a:rPr lang="zh-CN" altLang="en-US" sz="1600" dirty="0">
                <a:solidFill>
                  <a:schemeClr val="accent2"/>
                </a:solidFill>
              </a:rPr>
              <a:t>人机交互：以用户为中心的设计和评估</a:t>
            </a:r>
            <a:r>
              <a:rPr lang="en-US" altLang="zh-CN" sz="1600" dirty="0"/>
              <a:t>.  </a:t>
            </a:r>
            <a:r>
              <a:rPr lang="zh-CN" altLang="en-US" sz="1600" dirty="0"/>
              <a:t>清华大学出版社</a:t>
            </a:r>
            <a:endParaRPr lang="en-US" altLang="zh-CN" sz="1600" dirty="0"/>
          </a:p>
          <a:p>
            <a:pPr marL="342900" lvl="1" indent="-342900" eaLnBrk="1" hangingPunct="1">
              <a:lnSpc>
                <a:spcPct val="160000"/>
              </a:lnSpc>
              <a:buFont typeface="+mj-lt"/>
              <a:buAutoNum type="arabicPeriod"/>
            </a:pPr>
            <a:r>
              <a:rPr lang="zh-CN" altLang="en-US" sz="1600" dirty="0"/>
              <a:t>陈启安</a:t>
            </a:r>
            <a:r>
              <a:rPr lang="en-US" altLang="zh-CN" sz="1600" dirty="0"/>
              <a:t>.  </a:t>
            </a:r>
            <a:r>
              <a:rPr lang="zh-CN" altLang="en-US" sz="1600" dirty="0">
                <a:solidFill>
                  <a:schemeClr val="accent2"/>
                </a:solidFill>
              </a:rPr>
              <a:t>软件人机界面设计</a:t>
            </a:r>
            <a:r>
              <a:rPr lang="en-US" altLang="zh-CN" sz="1600" dirty="0"/>
              <a:t>.</a:t>
            </a:r>
            <a:r>
              <a:rPr lang="zh-CN" altLang="en-US" sz="1600" dirty="0"/>
              <a:t>高等教育出版社</a:t>
            </a:r>
            <a:r>
              <a:rPr lang="en-US" altLang="zh-CN" sz="1600" dirty="0"/>
              <a:t>, 2004-2 </a:t>
            </a:r>
          </a:p>
          <a:p>
            <a:pPr marL="342900" lvl="1" indent="-342900" eaLnBrk="1" hangingPunct="1">
              <a:lnSpc>
                <a:spcPct val="160000"/>
              </a:lnSpc>
              <a:buFont typeface="+mj-lt"/>
              <a:buAutoNum type="arabicPeriod"/>
            </a:pPr>
            <a:r>
              <a:rPr lang="zh-CN" altLang="en-US" sz="1600" dirty="0"/>
              <a:t>李乐山 </a:t>
            </a:r>
            <a:r>
              <a:rPr lang="en-US" altLang="zh-CN" sz="1600" dirty="0"/>
              <a:t>.  </a:t>
            </a:r>
            <a:r>
              <a:rPr lang="en-US" altLang="zh-CN" sz="1600" dirty="0">
                <a:solidFill>
                  <a:schemeClr val="accent2"/>
                </a:solidFill>
              </a:rPr>
              <a:t>Human-Computer Interface Design </a:t>
            </a:r>
            <a:r>
              <a:rPr lang="zh-CN" altLang="en-US" sz="1600" dirty="0">
                <a:solidFill>
                  <a:schemeClr val="accent2"/>
                </a:solidFill>
              </a:rPr>
              <a:t>人机界面设计</a:t>
            </a:r>
            <a:r>
              <a:rPr lang="zh-CN" altLang="en-US" sz="1600" dirty="0"/>
              <a:t> </a:t>
            </a:r>
            <a:r>
              <a:rPr lang="en-US" altLang="zh-CN" sz="1600" dirty="0"/>
              <a:t>.</a:t>
            </a:r>
            <a:r>
              <a:rPr lang="zh-CN" altLang="en-US" sz="1600" dirty="0"/>
              <a:t>科学 </a:t>
            </a:r>
            <a:r>
              <a:rPr lang="en-US" altLang="zh-CN" sz="1600" dirty="0"/>
              <a:t>, 2004-8 </a:t>
            </a:r>
          </a:p>
          <a:p>
            <a:pPr marL="342900" lvl="1" indent="-342900" eaLnBrk="1" hangingPunct="1">
              <a:lnSpc>
                <a:spcPct val="160000"/>
              </a:lnSpc>
              <a:buFont typeface="+mj-lt"/>
              <a:buAutoNum type="arabicPeriod"/>
            </a:pPr>
            <a:r>
              <a:rPr lang="en-US" altLang="zh-CN" sz="1600" dirty="0"/>
              <a:t>Alan Cooper, Robert M. </a:t>
            </a:r>
            <a:r>
              <a:rPr lang="en-US" altLang="zh-CN" sz="1600" dirty="0" err="1"/>
              <a:t>Reimann.</a:t>
            </a:r>
            <a:r>
              <a:rPr lang="en-US" altLang="zh-CN" sz="1600" dirty="0" err="1">
                <a:solidFill>
                  <a:schemeClr val="accent2"/>
                </a:solidFill>
              </a:rPr>
              <a:t>About</a:t>
            </a:r>
            <a:r>
              <a:rPr lang="en-US" altLang="zh-CN" sz="1600" dirty="0">
                <a:solidFill>
                  <a:schemeClr val="accent2"/>
                </a:solidFill>
              </a:rPr>
              <a:t> Face 2.0: The Essentials of Interaction Design.</a:t>
            </a:r>
            <a:r>
              <a:rPr lang="en-US" altLang="zh-CN" sz="1600" dirty="0"/>
              <a:t> Wiley,2003</a:t>
            </a:r>
            <a:r>
              <a:rPr lang="zh-CN" altLang="en-US" sz="1600" dirty="0"/>
              <a:t>詹剑锋</a:t>
            </a:r>
            <a:r>
              <a:rPr lang="en-US" altLang="zh-CN" sz="1600" dirty="0"/>
              <a:t>, </a:t>
            </a:r>
            <a:r>
              <a:rPr lang="zh-CN" altLang="en-US" sz="1600" dirty="0"/>
              <a:t>张知非</a:t>
            </a:r>
            <a:r>
              <a:rPr lang="en-US" altLang="zh-CN" sz="1600" dirty="0"/>
              <a:t>(</a:t>
            </a:r>
            <a:r>
              <a:rPr lang="zh-CN" altLang="en-US" sz="1600" dirty="0"/>
              <a:t>译</a:t>
            </a:r>
            <a:r>
              <a:rPr lang="en-US" altLang="zh-CN" sz="1600" dirty="0"/>
              <a:t>). </a:t>
            </a:r>
            <a:r>
              <a:rPr lang="zh-CN" altLang="en-US" sz="1600" dirty="0">
                <a:solidFill>
                  <a:schemeClr val="accent2"/>
                </a:solidFill>
              </a:rPr>
              <a:t>软件观念革命</a:t>
            </a:r>
            <a:r>
              <a:rPr lang="en-US" altLang="zh-CN" sz="1600" dirty="0">
                <a:solidFill>
                  <a:schemeClr val="accent2"/>
                </a:solidFill>
              </a:rPr>
              <a:t>——</a:t>
            </a:r>
            <a:r>
              <a:rPr lang="zh-CN" altLang="en-US" sz="1600" dirty="0">
                <a:solidFill>
                  <a:schemeClr val="accent2"/>
                </a:solidFill>
              </a:rPr>
              <a:t>交互设计精髓</a:t>
            </a:r>
            <a:r>
              <a:rPr lang="en-US" altLang="zh-CN" sz="1600" dirty="0"/>
              <a:t>.</a:t>
            </a:r>
            <a:r>
              <a:rPr lang="zh-CN" altLang="en-US" sz="1600" dirty="0"/>
              <a:t>电子工业出版社</a:t>
            </a:r>
            <a:endParaRPr lang="en-US" altLang="zh-CN" sz="1600" dirty="0"/>
          </a:p>
        </p:txBody>
      </p:sp>
      <p:sp>
        <p:nvSpPr>
          <p:cNvPr id="12290" name="灯片编号占位符 4"/>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2D1580D9-8D36-4C6D-B734-8A41F315468F}" type="slidenum">
              <a:rPr lang="en-US" altLang="zh-CN" sz="1000" b="0">
                <a:latin typeface="Verdana" panose="020B0604030504040204" pitchFamily="34" charset="0"/>
              </a:rPr>
              <a:pPr eaLnBrk="1" hangingPunct="1"/>
              <a:t>7</a:t>
            </a:fld>
            <a:endParaRPr lang="en-US" altLang="zh-CN" sz="1000" b="0">
              <a:latin typeface="Verdana" panose="020B0604030504040204" pitchFamily="34" charset="0"/>
            </a:endParaRPr>
          </a:p>
        </p:txBody>
      </p:sp>
      <p:pic>
        <p:nvPicPr>
          <p:cNvPr id="3074" name="Picture 2" descr="http://ec4.images-amazon.com/images/I/41QMeCgixDL._SY344_BO1,204,203,2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3700" y="1144070"/>
            <a:ext cx="1289090" cy="1835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5562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347" name="Rectangle 2"/>
          <p:cNvSpPr>
            <a:spLocks noGrp="1" noChangeArrowheads="1"/>
          </p:cNvSpPr>
          <p:nvPr>
            <p:ph type="title" idx="4294967295"/>
          </p:nvPr>
        </p:nvSpPr>
        <p:spPr>
          <a:xfrm>
            <a:off x="0" y="65088"/>
            <a:ext cx="7953375" cy="617537"/>
          </a:xfrm>
        </p:spPr>
        <p:txBody>
          <a:bodyPr>
            <a:normAutofit fontScale="90000"/>
          </a:bodyPr>
          <a:lstStyle/>
          <a:p>
            <a:pPr eaLnBrk="1" hangingPunct="1"/>
            <a:r>
              <a:rPr lang="en-US" altLang="zh-CN" sz="4000"/>
              <a:t>4. </a:t>
            </a:r>
            <a:r>
              <a:rPr lang="zh-CN" altLang="en-US" sz="4000"/>
              <a:t>认知与智能用户界面</a:t>
            </a:r>
          </a:p>
        </p:txBody>
      </p:sp>
      <p:sp>
        <p:nvSpPr>
          <p:cNvPr id="57348" name="Rectangle 3"/>
          <p:cNvSpPr>
            <a:spLocks noGrp="1" noChangeArrowheads="1"/>
          </p:cNvSpPr>
          <p:nvPr>
            <p:ph idx="4294967295"/>
          </p:nvPr>
        </p:nvSpPr>
        <p:spPr>
          <a:xfrm>
            <a:off x="358775" y="908050"/>
            <a:ext cx="8785225" cy="5834063"/>
          </a:xfrm>
        </p:spPr>
        <p:txBody>
          <a:bodyPr/>
          <a:lstStyle/>
          <a:p>
            <a:pPr eaLnBrk="1" hangingPunct="1"/>
            <a:r>
              <a:rPr lang="zh-CN" altLang="en-US" dirty="0"/>
              <a:t>智能用户界面（</a:t>
            </a:r>
            <a:r>
              <a:rPr lang="en-US" altLang="zh-CN" dirty="0"/>
              <a:t>Intelligent User Interface</a:t>
            </a:r>
            <a:r>
              <a:rPr lang="zh-CN" altLang="en-US" dirty="0"/>
              <a:t>，</a:t>
            </a:r>
            <a:r>
              <a:rPr lang="en-US" altLang="zh-CN" dirty="0"/>
              <a:t>IUI</a:t>
            </a:r>
            <a:r>
              <a:rPr lang="zh-CN" altLang="en-US" dirty="0"/>
              <a:t>）的最终目标是使 </a:t>
            </a:r>
            <a:r>
              <a:rPr lang="zh-CN" altLang="en-US" dirty="0">
                <a:solidFill>
                  <a:srgbClr val="9966FF"/>
                </a:solidFill>
              </a:rPr>
              <a:t>人机交互</a:t>
            </a:r>
            <a:r>
              <a:rPr lang="zh-CN" altLang="en-US" dirty="0"/>
              <a:t> 和</a:t>
            </a:r>
            <a:r>
              <a:rPr lang="zh-CN" altLang="en-US" dirty="0">
                <a:solidFill>
                  <a:srgbClr val="9966FF"/>
                </a:solidFill>
              </a:rPr>
              <a:t>人－人交互</a:t>
            </a:r>
            <a:r>
              <a:rPr lang="zh-CN" altLang="en-US" dirty="0"/>
              <a:t>一样自然、方便。</a:t>
            </a:r>
            <a:endParaRPr lang="en-US" altLang="zh-CN" dirty="0"/>
          </a:p>
          <a:p>
            <a:pPr eaLnBrk="1" hangingPunct="1"/>
            <a:endParaRPr lang="zh-CN" altLang="en-US" dirty="0"/>
          </a:p>
          <a:p>
            <a:pPr eaLnBrk="1" hangingPunct="1"/>
            <a:r>
              <a:rPr lang="zh-CN" altLang="en-US" dirty="0">
                <a:solidFill>
                  <a:srgbClr val="9966FF"/>
                </a:solidFill>
              </a:rPr>
              <a:t>上下文感知、眼动跟踪、手势识别、三维输入、语音识别、表情识别、手写识别、自然语言理解</a:t>
            </a:r>
            <a:r>
              <a:rPr lang="zh-CN" altLang="en-US" dirty="0"/>
              <a:t>等都是认知与智能用户界面需要解决的重要问题。</a:t>
            </a:r>
          </a:p>
        </p:txBody>
      </p:sp>
      <p:sp>
        <p:nvSpPr>
          <p:cNvPr id="57346" name="灯片编号占位符 4"/>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3B8E0E61-CF7B-4DEB-9F58-09FDC4AF6741}" type="slidenum">
              <a:rPr lang="en-US" altLang="zh-CN" sz="1000" b="0">
                <a:latin typeface="Verdana" panose="020B0604030504040204" pitchFamily="34" charset="0"/>
              </a:rPr>
              <a:pPr eaLnBrk="1" hangingPunct="1"/>
              <a:t>70</a:t>
            </a:fld>
            <a:endParaRPr lang="en-US" altLang="zh-CN" sz="1000" b="0">
              <a:latin typeface="Verdana" panose="020B0604030504040204" pitchFamily="34" charset="0"/>
            </a:endParaRPr>
          </a:p>
        </p:txBody>
      </p:sp>
    </p:spTree>
    <p:extLst>
      <p:ext uri="{BB962C8B-B14F-4D97-AF65-F5344CB8AC3E}">
        <p14:creationId xmlns:p14="http://schemas.microsoft.com/office/powerpoint/2010/main" val="9910988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p:cNvSpPr>
            <a:spLocks noGrp="1" noChangeArrowheads="1"/>
          </p:cNvSpPr>
          <p:nvPr>
            <p:ph type="title" idx="4294967295"/>
          </p:nvPr>
        </p:nvSpPr>
        <p:spPr>
          <a:xfrm>
            <a:off x="0" y="65088"/>
            <a:ext cx="7953375" cy="617537"/>
          </a:xfrm>
        </p:spPr>
        <p:txBody>
          <a:bodyPr>
            <a:normAutofit fontScale="90000"/>
          </a:bodyPr>
          <a:lstStyle/>
          <a:p>
            <a:pPr eaLnBrk="1" hangingPunct="1"/>
            <a:r>
              <a:rPr lang="en-US" altLang="zh-CN" sz="4000" dirty="0"/>
              <a:t>5.  </a:t>
            </a:r>
            <a:r>
              <a:rPr lang="zh-CN" altLang="en-US" sz="4000" dirty="0"/>
              <a:t>虚拟环境中的人机交互</a:t>
            </a:r>
          </a:p>
        </p:txBody>
      </p:sp>
      <p:sp>
        <p:nvSpPr>
          <p:cNvPr id="58372" name="Rectangle 4"/>
          <p:cNvSpPr>
            <a:spLocks noGrp="1" noChangeArrowheads="1"/>
          </p:cNvSpPr>
          <p:nvPr>
            <p:ph idx="4294967295"/>
          </p:nvPr>
        </p:nvSpPr>
        <p:spPr>
          <a:xfrm>
            <a:off x="358775" y="908050"/>
            <a:ext cx="8785225" cy="5834063"/>
          </a:xfrm>
        </p:spPr>
        <p:txBody>
          <a:bodyPr/>
          <a:lstStyle/>
          <a:p>
            <a:pPr eaLnBrk="1" hangingPunct="1"/>
            <a:r>
              <a:rPr lang="en-US" altLang="zh-CN" dirty="0"/>
              <a:t> </a:t>
            </a:r>
            <a:r>
              <a:rPr lang="en-US" altLang="zh-CN" dirty="0">
                <a:solidFill>
                  <a:srgbClr val="FF3300"/>
                </a:solidFill>
              </a:rPr>
              <a:t>“</a:t>
            </a:r>
            <a:r>
              <a:rPr lang="zh-CN" altLang="en-US" dirty="0">
                <a:solidFill>
                  <a:srgbClr val="FF3300"/>
                </a:solidFill>
              </a:rPr>
              <a:t>以人为本”的、自然和谐的人机交互理论和方法</a:t>
            </a:r>
            <a:r>
              <a:rPr lang="zh-CN" altLang="en-US" dirty="0"/>
              <a:t>是虚拟现实的主要研究内容之一。</a:t>
            </a:r>
          </a:p>
          <a:p>
            <a:pPr eaLnBrk="1" hangingPunct="1"/>
            <a:r>
              <a:rPr lang="zh-CN" altLang="en-US" dirty="0"/>
              <a:t>通过研究视觉、听觉、触觉等多通道信息融合的理论和方法、协同交互技术以及三维交互技术等，建立具有高度真实感的虚拟环境，使人产生</a:t>
            </a:r>
            <a:r>
              <a:rPr lang="zh-CN" altLang="en-US" dirty="0">
                <a:solidFill>
                  <a:srgbClr val="7030A0"/>
                </a:solidFill>
              </a:rPr>
              <a:t>“身临其境”</a:t>
            </a:r>
            <a:r>
              <a:rPr lang="zh-CN" altLang="en-US" dirty="0"/>
              <a:t>的感觉。</a:t>
            </a:r>
          </a:p>
          <a:p>
            <a:pPr eaLnBrk="1" hangingPunct="1"/>
            <a:endParaRPr lang="en-US" altLang="zh-CN" dirty="0"/>
          </a:p>
        </p:txBody>
      </p:sp>
      <p:sp>
        <p:nvSpPr>
          <p:cNvPr id="58370" name="灯片编号占位符 4"/>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1557D53B-7157-42FD-ADD4-A71AB46EF941}" type="slidenum">
              <a:rPr lang="en-US" altLang="zh-CN" sz="1000" b="0">
                <a:latin typeface="Verdana" panose="020B0604030504040204" pitchFamily="34" charset="0"/>
              </a:rPr>
              <a:pPr eaLnBrk="1" hangingPunct="1"/>
              <a:t>71</a:t>
            </a:fld>
            <a:endParaRPr lang="en-US" altLang="zh-CN" sz="1000" b="0">
              <a:latin typeface="Verdana" panose="020B0604030504040204" pitchFamily="34" charset="0"/>
            </a:endParaRPr>
          </a:p>
        </p:txBody>
      </p:sp>
    </p:spTree>
    <p:extLst>
      <p:ext uri="{BB962C8B-B14F-4D97-AF65-F5344CB8AC3E}">
        <p14:creationId xmlns:p14="http://schemas.microsoft.com/office/powerpoint/2010/main" val="8643113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5"/>
          <p:cNvSpPr>
            <a:spLocks noGrp="1" noChangeArrowheads="1"/>
          </p:cNvSpPr>
          <p:nvPr>
            <p:ph type="title" idx="4294967295"/>
          </p:nvPr>
        </p:nvSpPr>
        <p:spPr>
          <a:xfrm>
            <a:off x="0" y="65088"/>
            <a:ext cx="7953375" cy="617537"/>
          </a:xfrm>
        </p:spPr>
        <p:txBody>
          <a:bodyPr>
            <a:normAutofit fontScale="90000"/>
          </a:bodyPr>
          <a:lstStyle/>
          <a:p>
            <a:pPr eaLnBrk="1" hangingPunct="1"/>
            <a:r>
              <a:rPr lang="en-US" altLang="zh-CN" sz="4000" dirty="0">
                <a:solidFill>
                  <a:srgbClr val="FF0000"/>
                </a:solidFill>
              </a:rPr>
              <a:t>1.2.4</a:t>
            </a:r>
            <a:r>
              <a:rPr lang="zh-CN" altLang="en-US" sz="4000" dirty="0">
                <a:solidFill>
                  <a:srgbClr val="FF0000"/>
                </a:solidFill>
              </a:rPr>
              <a:t>虚拟现实技术</a:t>
            </a:r>
          </a:p>
        </p:txBody>
      </p:sp>
      <p:sp>
        <p:nvSpPr>
          <p:cNvPr id="47108" name="Rectangle 6"/>
          <p:cNvSpPr>
            <a:spLocks noGrp="1" noChangeArrowheads="1"/>
          </p:cNvSpPr>
          <p:nvPr>
            <p:ph idx="4294967295"/>
          </p:nvPr>
        </p:nvSpPr>
        <p:spPr>
          <a:xfrm>
            <a:off x="358775" y="908050"/>
            <a:ext cx="8785225" cy="5834063"/>
          </a:xfrm>
        </p:spPr>
        <p:txBody>
          <a:bodyPr>
            <a:normAutofit fontScale="92500"/>
          </a:bodyPr>
          <a:lstStyle/>
          <a:p>
            <a:pPr eaLnBrk="1" hangingPunct="1"/>
            <a:r>
              <a:rPr lang="zh-CN" altLang="en-US" sz="2400" dirty="0">
                <a:solidFill>
                  <a:srgbClr val="FF0000"/>
                </a:solidFill>
              </a:rPr>
              <a:t>虚拟现实（</a:t>
            </a:r>
            <a:r>
              <a:rPr lang="en-US" altLang="zh-CN" sz="2400" dirty="0">
                <a:solidFill>
                  <a:srgbClr val="FF0000"/>
                </a:solidFill>
              </a:rPr>
              <a:t>Virtual Reality</a:t>
            </a:r>
            <a:r>
              <a:rPr lang="zh-CN" altLang="en-US" sz="2400" dirty="0">
                <a:solidFill>
                  <a:srgbClr val="FF0000"/>
                </a:solidFill>
              </a:rPr>
              <a:t>，</a:t>
            </a:r>
            <a:r>
              <a:rPr lang="en-US" altLang="zh-CN" sz="2400" dirty="0">
                <a:solidFill>
                  <a:srgbClr val="FF0000"/>
                </a:solidFill>
              </a:rPr>
              <a:t>VR</a:t>
            </a:r>
            <a:r>
              <a:rPr lang="zh-CN" altLang="en-US" sz="2400" dirty="0">
                <a:solidFill>
                  <a:srgbClr val="FF0000"/>
                </a:solidFill>
              </a:rPr>
              <a:t>）</a:t>
            </a:r>
            <a:r>
              <a:rPr lang="zh-CN" altLang="en-US" sz="2400" dirty="0"/>
              <a:t>就是借助于计算机技术及硬件设备，建立</a:t>
            </a:r>
            <a:r>
              <a:rPr lang="zh-CN" altLang="en-US" sz="2400" dirty="0">
                <a:solidFill>
                  <a:srgbClr val="FF3300"/>
                </a:solidFill>
              </a:rPr>
              <a:t>高度真实感的虚拟环境</a:t>
            </a:r>
            <a:r>
              <a:rPr lang="zh-CN" altLang="en-US" sz="2400" dirty="0"/>
              <a:t>，使人们通过</a:t>
            </a:r>
            <a:r>
              <a:rPr lang="zh-CN" altLang="en-US" sz="2400" dirty="0">
                <a:solidFill>
                  <a:srgbClr val="FF3300"/>
                </a:solidFill>
              </a:rPr>
              <a:t>视觉、听觉、触觉、味觉、嗅觉</a:t>
            </a:r>
            <a:r>
              <a:rPr lang="zh-CN" altLang="en-US" sz="2400" dirty="0"/>
              <a:t>等感官在其中看、听、触、闻起来像真实的，以产生身临其境的感觉的一种技术。</a:t>
            </a:r>
          </a:p>
          <a:p>
            <a:pPr eaLnBrk="1" hangingPunct="1"/>
            <a:r>
              <a:rPr lang="zh-CN" altLang="en-US" sz="2400" dirty="0"/>
              <a:t>虚拟现实技术有别于其他计算机应用技术的三个鲜明特征</a:t>
            </a:r>
          </a:p>
          <a:p>
            <a:pPr lvl="1" eaLnBrk="1" hangingPunct="1"/>
            <a:r>
              <a:rPr lang="zh-CN" altLang="en-US" sz="2000" dirty="0">
                <a:solidFill>
                  <a:srgbClr val="FF3300"/>
                </a:solidFill>
              </a:rPr>
              <a:t>真实感</a:t>
            </a:r>
            <a:r>
              <a:rPr lang="en-US" altLang="zh-CN" sz="2000" dirty="0">
                <a:solidFill>
                  <a:srgbClr val="FF3300"/>
                </a:solidFill>
              </a:rPr>
              <a:t>,</a:t>
            </a:r>
            <a:r>
              <a:rPr lang="zh-CN" altLang="en-US" sz="2000" dirty="0">
                <a:solidFill>
                  <a:srgbClr val="FF3300"/>
                </a:solidFill>
              </a:rPr>
              <a:t>沉浸感</a:t>
            </a:r>
            <a:r>
              <a:rPr lang="en-US" altLang="zh-CN" sz="2000" dirty="0">
                <a:solidFill>
                  <a:srgbClr val="FF3300"/>
                </a:solidFill>
              </a:rPr>
              <a:t>,</a:t>
            </a:r>
            <a:r>
              <a:rPr lang="zh-CN" altLang="en-US" sz="2000" dirty="0">
                <a:solidFill>
                  <a:srgbClr val="FF3300"/>
                </a:solidFill>
              </a:rPr>
              <a:t>交互性</a:t>
            </a:r>
          </a:p>
          <a:p>
            <a:pPr eaLnBrk="1" hangingPunct="1"/>
            <a:r>
              <a:rPr lang="zh-CN" altLang="en-US" sz="2400" dirty="0">
                <a:solidFill>
                  <a:srgbClr val="FF3300"/>
                </a:solidFill>
              </a:rPr>
              <a:t>自然和谐的交互方式</a:t>
            </a:r>
            <a:r>
              <a:rPr lang="zh-CN" altLang="en-US" sz="2400" dirty="0"/>
              <a:t>是虚拟现实技术的一个重要研究内容，其目的是使人能以声音、动作、表情等自然方式与虚拟世界中的对象进行交互。</a:t>
            </a:r>
            <a:endParaRPr lang="en-US" altLang="zh-CN" sz="2400" dirty="0"/>
          </a:p>
          <a:p>
            <a:r>
              <a:rPr lang="zh-CN" altLang="en-US" sz="2400" dirty="0">
                <a:solidFill>
                  <a:srgbClr val="FF0000"/>
                </a:solidFill>
              </a:rPr>
              <a:t>现实增强（</a:t>
            </a:r>
            <a:r>
              <a:rPr lang="en-US" altLang="zh-CN" dirty="0">
                <a:solidFill>
                  <a:srgbClr val="FF0000"/>
                </a:solidFill>
              </a:rPr>
              <a:t>Augmented </a:t>
            </a:r>
            <a:r>
              <a:rPr lang="en-US" altLang="zh-CN" dirty="0" err="1">
                <a:solidFill>
                  <a:srgbClr val="FF0000"/>
                </a:solidFill>
              </a:rPr>
              <a:t>Realit</a:t>
            </a:r>
            <a:r>
              <a:rPr lang="zh-CN" altLang="en-US" dirty="0">
                <a:solidFill>
                  <a:srgbClr val="FF0000"/>
                </a:solidFill>
              </a:rPr>
              <a:t>，</a:t>
            </a:r>
            <a:r>
              <a:rPr lang="en-US" altLang="zh-CN" dirty="0">
                <a:solidFill>
                  <a:srgbClr val="FF0000"/>
                </a:solidFill>
              </a:rPr>
              <a:t>AR</a:t>
            </a:r>
            <a:r>
              <a:rPr lang="zh-CN" altLang="en-US" sz="2400" dirty="0">
                <a:solidFill>
                  <a:srgbClr val="FF0000"/>
                </a:solidFill>
              </a:rPr>
              <a:t>）</a:t>
            </a:r>
            <a:endParaRPr lang="en-US" altLang="zh-CN" sz="2400" dirty="0">
              <a:solidFill>
                <a:srgbClr val="FF0000"/>
              </a:solidFill>
            </a:endParaRPr>
          </a:p>
          <a:p>
            <a:r>
              <a:rPr lang="zh-CN" altLang="en-US" sz="2400" dirty="0"/>
              <a:t>  将真实世界信息和虚拟世界信息“无缝”集成的新技术，是把原本在现实世界的一定时间空间范围内很难体验到的实体信息</a:t>
            </a:r>
            <a:r>
              <a:rPr lang="en-US" altLang="zh-CN" sz="2400" dirty="0"/>
              <a:t>(</a:t>
            </a:r>
            <a:r>
              <a:rPr lang="zh-CN" altLang="en-US" sz="2400" dirty="0"/>
              <a:t>视觉信息</a:t>
            </a:r>
            <a:r>
              <a:rPr lang="en-US" altLang="zh-CN" sz="2400" dirty="0"/>
              <a:t>,</a:t>
            </a:r>
            <a:r>
              <a:rPr lang="zh-CN" altLang="en-US" sz="2400" dirty="0"/>
              <a:t>声音</a:t>
            </a:r>
            <a:r>
              <a:rPr lang="en-US" altLang="zh-CN" sz="2400" dirty="0"/>
              <a:t>,</a:t>
            </a:r>
            <a:r>
              <a:rPr lang="zh-CN" altLang="en-US" sz="2400" dirty="0"/>
              <a:t>味道</a:t>
            </a:r>
            <a:r>
              <a:rPr lang="en-US" altLang="zh-CN" sz="2400" dirty="0"/>
              <a:t>,</a:t>
            </a:r>
            <a:r>
              <a:rPr lang="zh-CN" altLang="en-US" sz="2400" dirty="0"/>
              <a:t>触觉等</a:t>
            </a:r>
            <a:r>
              <a:rPr lang="en-US" altLang="zh-CN" sz="2400" dirty="0"/>
              <a:t>),</a:t>
            </a:r>
            <a:r>
              <a:rPr lang="zh-CN" altLang="en-US" sz="2400" dirty="0"/>
              <a:t>通过电脑等科学技术，模拟仿真后再叠加，将虚拟的信息应用到真实世界，被人类感官所感知，从而达到超越现实的感官体验。真实的环境和虚拟的物体实时地叠加到了同一个画面或空间同时存在。</a:t>
            </a:r>
          </a:p>
        </p:txBody>
      </p:sp>
      <p:sp>
        <p:nvSpPr>
          <p:cNvPr id="47106" name="灯片编号占位符 4"/>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5A7A0D3A-6CEB-4A06-B8BE-46866408F6C4}" type="slidenum">
              <a:rPr lang="en-US" altLang="zh-CN" sz="1000" b="0">
                <a:latin typeface="Verdana" panose="020B0604030504040204" pitchFamily="34" charset="0"/>
              </a:rPr>
              <a:pPr eaLnBrk="1" hangingPunct="1"/>
              <a:t>72</a:t>
            </a:fld>
            <a:endParaRPr lang="en-US" altLang="zh-CN" sz="1000" b="0">
              <a:latin typeface="Verdana" panose="020B0604030504040204" pitchFamily="34" charset="0"/>
            </a:endParaRPr>
          </a:p>
        </p:txBody>
      </p:sp>
    </p:spTree>
    <p:extLst>
      <p:ext uri="{BB962C8B-B14F-4D97-AF65-F5344CB8AC3E}">
        <p14:creationId xmlns:p14="http://schemas.microsoft.com/office/powerpoint/2010/main" val="25700317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5"/>
          <p:cNvSpPr>
            <a:spLocks noGrp="1" noChangeArrowheads="1"/>
          </p:cNvSpPr>
          <p:nvPr>
            <p:ph type="title" idx="4294967295"/>
          </p:nvPr>
        </p:nvSpPr>
        <p:spPr>
          <a:xfrm>
            <a:off x="428625" y="101600"/>
            <a:ext cx="8715375" cy="631825"/>
          </a:xfrm>
        </p:spPr>
        <p:txBody>
          <a:bodyPr/>
          <a:lstStyle/>
          <a:p>
            <a:pPr eaLnBrk="1" hangingPunct="1"/>
            <a:r>
              <a:rPr lang="zh-CN" altLang="en-US"/>
              <a:t>三维交互设备</a:t>
            </a:r>
          </a:p>
        </p:txBody>
      </p:sp>
      <p:sp>
        <p:nvSpPr>
          <p:cNvPr id="48135" name="Rectangle 16"/>
          <p:cNvSpPr>
            <a:spLocks noGrp="1" noChangeArrowheads="1"/>
          </p:cNvSpPr>
          <p:nvPr>
            <p:ph sz="half" idx="4294967295"/>
          </p:nvPr>
        </p:nvSpPr>
        <p:spPr>
          <a:xfrm>
            <a:off x="0" y="1035050"/>
            <a:ext cx="3810000" cy="4932363"/>
          </a:xfrm>
        </p:spPr>
        <p:txBody>
          <a:bodyPr/>
          <a:lstStyle/>
          <a:p>
            <a:pPr eaLnBrk="1" hangingPunct="1"/>
            <a:r>
              <a:rPr lang="zh-CN" altLang="en-US" sz="2400" dirty="0"/>
              <a:t>立体眼镜</a:t>
            </a:r>
          </a:p>
          <a:p>
            <a:pPr eaLnBrk="1" hangingPunct="1"/>
            <a:endParaRPr lang="zh-CN" altLang="en-US" sz="2400" dirty="0"/>
          </a:p>
          <a:p>
            <a:pPr eaLnBrk="1" hangingPunct="1"/>
            <a:endParaRPr lang="zh-CN" altLang="en-US" sz="2400" dirty="0"/>
          </a:p>
          <a:p>
            <a:pPr eaLnBrk="1" hangingPunct="1"/>
            <a:endParaRPr lang="zh-CN" altLang="en-US" sz="2400" dirty="0"/>
          </a:p>
          <a:p>
            <a:pPr eaLnBrk="1" hangingPunct="1"/>
            <a:endParaRPr lang="zh-CN" altLang="en-US" sz="2400" dirty="0"/>
          </a:p>
          <a:p>
            <a:pPr eaLnBrk="1" hangingPunct="1"/>
            <a:endParaRPr lang="zh-CN" altLang="en-US" sz="2400" dirty="0"/>
          </a:p>
          <a:p>
            <a:pPr eaLnBrk="1" hangingPunct="1"/>
            <a:r>
              <a:rPr lang="en-US" altLang="zh-CN" sz="2400" dirty="0" err="1"/>
              <a:t>WorkBench</a:t>
            </a:r>
            <a:endParaRPr lang="en-US" altLang="zh-CN" sz="2400" dirty="0"/>
          </a:p>
          <a:p>
            <a:pPr eaLnBrk="1" hangingPunct="1"/>
            <a:endParaRPr lang="en-US" altLang="zh-CN" sz="2400" dirty="0"/>
          </a:p>
        </p:txBody>
      </p:sp>
      <p:sp>
        <p:nvSpPr>
          <p:cNvPr id="48132" name="Rectangle 15"/>
          <p:cNvSpPr>
            <a:spLocks noGrp="1" noChangeArrowheads="1"/>
          </p:cNvSpPr>
          <p:nvPr>
            <p:ph sz="half" idx="4294967295"/>
          </p:nvPr>
        </p:nvSpPr>
        <p:spPr>
          <a:xfrm>
            <a:off x="5322888" y="1035050"/>
            <a:ext cx="3821112" cy="4932363"/>
          </a:xfrm>
        </p:spPr>
        <p:txBody>
          <a:bodyPr/>
          <a:lstStyle/>
          <a:p>
            <a:pPr eaLnBrk="1" hangingPunct="1"/>
            <a:r>
              <a:rPr lang="zh-CN" altLang="en-US" sz="2400" dirty="0"/>
              <a:t>头盔式显示器</a:t>
            </a:r>
          </a:p>
          <a:p>
            <a:pPr eaLnBrk="1" hangingPunct="1"/>
            <a:endParaRPr lang="zh-CN" altLang="en-US" sz="2400" dirty="0"/>
          </a:p>
          <a:p>
            <a:pPr eaLnBrk="1" hangingPunct="1"/>
            <a:endParaRPr lang="zh-CN" altLang="en-US" sz="2400" dirty="0"/>
          </a:p>
          <a:p>
            <a:pPr eaLnBrk="1" hangingPunct="1"/>
            <a:endParaRPr lang="zh-CN" altLang="en-US" sz="2400" dirty="0"/>
          </a:p>
          <a:p>
            <a:pPr eaLnBrk="1" hangingPunct="1"/>
            <a:endParaRPr lang="zh-CN" altLang="en-US" sz="2400" dirty="0"/>
          </a:p>
          <a:p>
            <a:pPr eaLnBrk="1" hangingPunct="1"/>
            <a:endParaRPr lang="zh-CN" altLang="en-US" sz="2400" dirty="0"/>
          </a:p>
          <a:p>
            <a:pPr eaLnBrk="1" hangingPunct="1"/>
            <a:r>
              <a:rPr lang="zh-CN" altLang="en-US" sz="2400" dirty="0"/>
              <a:t>洞穴式立体显示器</a:t>
            </a:r>
            <a:r>
              <a:rPr lang="en-US" altLang="zh-CN" sz="2400" dirty="0"/>
              <a:t>CAVE</a:t>
            </a:r>
          </a:p>
        </p:txBody>
      </p:sp>
      <p:sp>
        <p:nvSpPr>
          <p:cNvPr id="48130" name="灯片编号占位符 5"/>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5D40C461-88D1-43F7-A25D-1685E4EA4982}" type="slidenum">
              <a:rPr lang="en-US" altLang="zh-CN" sz="1000" b="0">
                <a:latin typeface="Verdana" panose="020B0604030504040204" pitchFamily="34" charset="0"/>
              </a:rPr>
              <a:pPr eaLnBrk="1" hangingPunct="1"/>
              <a:t>73</a:t>
            </a:fld>
            <a:endParaRPr lang="en-US" altLang="zh-CN" sz="1000" b="0">
              <a:latin typeface="Verdana" panose="020B0604030504040204" pitchFamily="34" charset="0"/>
            </a:endParaRPr>
          </a:p>
        </p:txBody>
      </p:sp>
      <p:pic>
        <p:nvPicPr>
          <p:cNvPr id="48133" name="Picture 10" descr="raps_w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016" y="5144987"/>
            <a:ext cx="2590800" cy="194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4" name="Picture 14" descr="vr_helm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700" y="1557338"/>
            <a:ext cx="2824163" cy="211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6" name="Picture 8" descr="10612004941043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1557338"/>
            <a:ext cx="2592387"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7" name="Picture 20" descr="cave_sto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0685" y="5099446"/>
            <a:ext cx="1946275"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32143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7" name="Rectangle 4"/>
          <p:cNvSpPr>
            <a:spLocks noGrp="1" noChangeArrowheads="1"/>
          </p:cNvSpPr>
          <p:nvPr>
            <p:ph sz="half" idx="4294967295"/>
          </p:nvPr>
        </p:nvSpPr>
        <p:spPr>
          <a:xfrm>
            <a:off x="0" y="1052513"/>
            <a:ext cx="3810000" cy="4932362"/>
          </a:xfrm>
        </p:spPr>
        <p:txBody>
          <a:bodyPr/>
          <a:lstStyle/>
          <a:p>
            <a:pPr eaLnBrk="1" hangingPunct="1"/>
            <a:r>
              <a:rPr lang="zh-CN" altLang="en-US" sz="2400"/>
              <a:t>墙式大屏幕立体显示器</a:t>
            </a:r>
          </a:p>
          <a:p>
            <a:pPr eaLnBrk="1" hangingPunct="1"/>
            <a:endParaRPr lang="zh-CN" altLang="en-US" sz="2400"/>
          </a:p>
          <a:p>
            <a:pPr eaLnBrk="1" hangingPunct="1"/>
            <a:endParaRPr lang="zh-CN" altLang="en-US" sz="2400"/>
          </a:p>
          <a:p>
            <a:pPr eaLnBrk="1" hangingPunct="1"/>
            <a:endParaRPr lang="zh-CN" altLang="en-US" sz="2400"/>
          </a:p>
          <a:p>
            <a:pPr eaLnBrk="1" hangingPunct="1"/>
            <a:endParaRPr lang="zh-CN" altLang="en-US" sz="2400"/>
          </a:p>
          <a:p>
            <a:pPr eaLnBrk="1" hangingPunct="1"/>
            <a:endParaRPr lang="zh-CN" altLang="en-US" sz="2400"/>
          </a:p>
          <a:p>
            <a:pPr eaLnBrk="1" hangingPunct="1"/>
            <a:r>
              <a:rPr lang="zh-CN" altLang="en-US" sz="2400"/>
              <a:t>数据服装</a:t>
            </a:r>
          </a:p>
        </p:txBody>
      </p:sp>
      <p:sp>
        <p:nvSpPr>
          <p:cNvPr id="49156" name="Rectangle 3"/>
          <p:cNvSpPr>
            <a:spLocks noGrp="1" noChangeArrowheads="1"/>
          </p:cNvSpPr>
          <p:nvPr>
            <p:ph sz="half" idx="4294967295"/>
          </p:nvPr>
        </p:nvSpPr>
        <p:spPr>
          <a:xfrm>
            <a:off x="5322888" y="1052513"/>
            <a:ext cx="3821112" cy="4932362"/>
          </a:xfrm>
        </p:spPr>
        <p:txBody>
          <a:bodyPr/>
          <a:lstStyle/>
          <a:p>
            <a:pPr eaLnBrk="1" hangingPunct="1"/>
            <a:r>
              <a:rPr lang="zh-CN" altLang="en-US" sz="2400" dirty="0"/>
              <a:t>位置跟踪器</a:t>
            </a:r>
          </a:p>
          <a:p>
            <a:pPr eaLnBrk="1" hangingPunct="1"/>
            <a:endParaRPr lang="zh-CN" altLang="en-US" sz="2400" dirty="0"/>
          </a:p>
          <a:p>
            <a:pPr eaLnBrk="1" hangingPunct="1"/>
            <a:endParaRPr lang="zh-CN" altLang="en-US" sz="2400" dirty="0"/>
          </a:p>
          <a:p>
            <a:pPr eaLnBrk="1" hangingPunct="1"/>
            <a:endParaRPr lang="zh-CN" altLang="en-US" sz="2400" dirty="0"/>
          </a:p>
          <a:p>
            <a:pPr eaLnBrk="1" hangingPunct="1"/>
            <a:endParaRPr lang="zh-CN" altLang="en-US" sz="2400" dirty="0"/>
          </a:p>
          <a:p>
            <a:pPr eaLnBrk="1" hangingPunct="1"/>
            <a:endParaRPr lang="zh-CN" altLang="en-US" sz="2400" dirty="0"/>
          </a:p>
          <a:p>
            <a:pPr eaLnBrk="1" hangingPunct="1"/>
            <a:r>
              <a:rPr lang="zh-CN" altLang="en-US" sz="2400" dirty="0"/>
              <a:t>眼动跟踪器</a:t>
            </a:r>
          </a:p>
        </p:txBody>
      </p:sp>
      <p:sp>
        <p:nvSpPr>
          <p:cNvPr id="49154" name="灯片编号占位符 5"/>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A8E295D2-E02D-4801-BFD0-CE5109D2304F}" type="slidenum">
              <a:rPr lang="en-US" altLang="zh-CN" sz="1000" b="0">
                <a:latin typeface="Verdana" panose="020B0604030504040204" pitchFamily="34" charset="0"/>
              </a:rPr>
              <a:pPr eaLnBrk="1" hangingPunct="1"/>
              <a:t>74</a:t>
            </a:fld>
            <a:endParaRPr lang="en-US" altLang="zh-CN" sz="1000" b="0">
              <a:latin typeface="Verdana" panose="020B0604030504040204" pitchFamily="34" charset="0"/>
            </a:endParaRPr>
          </a:p>
        </p:txBody>
      </p:sp>
      <p:pic>
        <p:nvPicPr>
          <p:cNvPr id="49158" name="Picture 6" descr="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628775"/>
            <a:ext cx="1905000"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9" name="Picture 10" descr="Mailand_Model_V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975" y="1628775"/>
            <a:ext cx="2592388"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0" name="Picture 12" descr="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825" y="4149725"/>
            <a:ext cx="3095625" cy="214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1" name="Picture 14" descr="B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2725" y="1557338"/>
            <a:ext cx="2736850"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2" name="Picture 16" descr="sa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313" y="4293096"/>
            <a:ext cx="4000500" cy="20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12052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Rectangle 6"/>
          <p:cNvSpPr>
            <a:spLocks noGrp="1" noChangeArrowheads="1"/>
          </p:cNvSpPr>
          <p:nvPr>
            <p:ph sz="half" idx="4294967295"/>
          </p:nvPr>
        </p:nvSpPr>
        <p:spPr>
          <a:xfrm>
            <a:off x="27141" y="1118164"/>
            <a:ext cx="3810000" cy="519727"/>
          </a:xfrm>
        </p:spPr>
        <p:txBody>
          <a:bodyPr/>
          <a:lstStyle/>
          <a:p>
            <a:pPr eaLnBrk="1" hangingPunct="1"/>
            <a:r>
              <a:rPr lang="zh-CN" altLang="en-US" sz="2400" dirty="0"/>
              <a:t>触觉和力反馈装置</a:t>
            </a:r>
          </a:p>
        </p:txBody>
      </p:sp>
      <p:sp>
        <p:nvSpPr>
          <p:cNvPr id="50180" name="Rectangle 5"/>
          <p:cNvSpPr>
            <a:spLocks noGrp="1" noChangeArrowheads="1"/>
          </p:cNvSpPr>
          <p:nvPr>
            <p:ph sz="half" idx="4294967295"/>
          </p:nvPr>
        </p:nvSpPr>
        <p:spPr>
          <a:xfrm>
            <a:off x="4998244" y="1090562"/>
            <a:ext cx="3821112" cy="547329"/>
          </a:xfrm>
        </p:spPr>
        <p:txBody>
          <a:bodyPr/>
          <a:lstStyle/>
          <a:p>
            <a:pPr eaLnBrk="1" hangingPunct="1"/>
            <a:r>
              <a:rPr lang="zh-CN" altLang="en-US" sz="2400" dirty="0"/>
              <a:t>三维鼠标</a:t>
            </a:r>
          </a:p>
          <a:p>
            <a:pPr eaLnBrk="1" hangingPunct="1"/>
            <a:endParaRPr lang="zh-CN" altLang="en-US" sz="2400" dirty="0"/>
          </a:p>
          <a:p>
            <a:pPr eaLnBrk="1" hangingPunct="1"/>
            <a:endParaRPr lang="zh-CN" altLang="en-US" sz="2400" dirty="0"/>
          </a:p>
          <a:p>
            <a:pPr eaLnBrk="1" hangingPunct="1"/>
            <a:endParaRPr lang="zh-CN" altLang="en-US" sz="2400" dirty="0"/>
          </a:p>
        </p:txBody>
      </p:sp>
      <p:sp>
        <p:nvSpPr>
          <p:cNvPr id="50178" name="灯片编号占位符 5"/>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CDDFE8D7-DDCA-4F70-ABC3-331F364D4392}" type="slidenum">
              <a:rPr lang="en-US" altLang="zh-CN" sz="1000" b="0">
                <a:latin typeface="Verdana" panose="020B0604030504040204" pitchFamily="34" charset="0"/>
              </a:rPr>
              <a:pPr eaLnBrk="1" hangingPunct="1"/>
              <a:t>75</a:t>
            </a:fld>
            <a:endParaRPr lang="en-US" altLang="zh-CN" sz="1000" b="0">
              <a:latin typeface="Verdana" panose="020B0604030504040204" pitchFamily="34" charset="0"/>
            </a:endParaRPr>
          </a:p>
        </p:txBody>
      </p:sp>
      <p:pic>
        <p:nvPicPr>
          <p:cNvPr id="50182" name="Picture 8" descr="2004681529217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8244" y="1562100"/>
            <a:ext cx="1905000"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3" name="Picture 10" descr="mdx-20_15-mainsam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938" y="4397375"/>
            <a:ext cx="2286000"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4" name="Picture 12" descr="x0413b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938" y="1562100"/>
            <a:ext cx="1733550"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3"/>
          <p:cNvSpPr txBox="1">
            <a:spLocks noChangeArrowheads="1"/>
          </p:cNvSpPr>
          <p:nvPr/>
        </p:nvSpPr>
        <p:spPr>
          <a:xfrm>
            <a:off x="4993481" y="3845129"/>
            <a:ext cx="3819525" cy="561975"/>
          </a:xfrm>
          <a:prstGeom prst="rect">
            <a:avLst/>
          </a:prstGeom>
        </p:spPr>
        <p:txBody>
          <a:bodyPr vert="horz" lIns="91440" tIns="45720" rIns="91440" bIns="45720" rtlCol="0">
            <a:normAutofit/>
          </a:bodyPr>
          <a:lstStyle>
            <a:lvl1pPr marL="0" indent="0" algn="l" defTabSz="685749" rtl="0" eaLnBrk="1" latinLnBrk="0" hangingPunct="1">
              <a:lnSpc>
                <a:spcPct val="100000"/>
              </a:lnSpc>
              <a:spcBef>
                <a:spcPts val="750"/>
              </a:spcBef>
              <a:buFont typeface="Arial" panose="020B0604020202020204" pitchFamily="34" charset="0"/>
              <a:buNone/>
              <a:defRPr sz="3200" kern="1200">
                <a:solidFill>
                  <a:schemeClr val="tx1"/>
                </a:solidFill>
                <a:latin typeface="+mn-lt"/>
                <a:ea typeface="+mn-ea"/>
                <a:cs typeface="+mn-cs"/>
              </a:defRPr>
            </a:lvl1pPr>
            <a:lvl2pPr marL="342875" indent="0" algn="l" defTabSz="685749" rtl="0" eaLnBrk="1" latinLnBrk="0" hangingPunct="1">
              <a:lnSpc>
                <a:spcPct val="100000"/>
              </a:lnSpc>
              <a:spcBef>
                <a:spcPts val="375"/>
              </a:spcBef>
              <a:buFont typeface="Arial" panose="020B0604020202020204" pitchFamily="34" charset="0"/>
              <a:buNone/>
              <a:defRPr sz="2400" kern="1200">
                <a:solidFill>
                  <a:schemeClr val="tx1"/>
                </a:solidFill>
                <a:latin typeface="+mn-lt"/>
                <a:ea typeface="+mn-ea"/>
                <a:cs typeface="+mn-cs"/>
              </a:defRPr>
            </a:lvl2pPr>
            <a:lvl3pPr marL="685749" indent="0" algn="l" defTabSz="685749" rtl="0" eaLnBrk="1" latinLnBrk="0" hangingPunct="1">
              <a:lnSpc>
                <a:spcPct val="100000"/>
              </a:lnSpc>
              <a:spcBef>
                <a:spcPts val="375"/>
              </a:spcBef>
              <a:buFont typeface="Arial" panose="020B0604020202020204" pitchFamily="34" charset="0"/>
              <a:buNone/>
              <a:defRPr sz="2000" kern="1200">
                <a:solidFill>
                  <a:schemeClr val="tx1"/>
                </a:solidFill>
                <a:latin typeface="+mn-lt"/>
                <a:ea typeface="+mn-ea"/>
                <a:cs typeface="+mn-cs"/>
              </a:defRPr>
            </a:lvl3pPr>
            <a:lvl4pPr marL="1028624" indent="0" algn="l" defTabSz="685749" rtl="0" eaLnBrk="1" latinLnBrk="0" hangingPunct="1">
              <a:lnSpc>
                <a:spcPct val="100000"/>
              </a:lnSpc>
              <a:spcBef>
                <a:spcPts val="375"/>
              </a:spcBef>
              <a:buFont typeface="Arial" panose="020B0604020202020204" pitchFamily="34" charset="0"/>
              <a:buNone/>
              <a:defRPr sz="1800" kern="1200">
                <a:solidFill>
                  <a:schemeClr val="tx1"/>
                </a:solidFill>
                <a:latin typeface="+mn-lt"/>
                <a:ea typeface="+mn-ea"/>
                <a:cs typeface="+mn-cs"/>
              </a:defRPr>
            </a:lvl4pPr>
            <a:lvl5pPr marL="1371498" indent="0" algn="l" defTabSz="685749" rtl="0" eaLnBrk="1" latinLnBrk="0" hangingPunct="1">
              <a:lnSpc>
                <a:spcPct val="100000"/>
              </a:lnSpc>
              <a:spcBef>
                <a:spcPts val="375"/>
              </a:spcBef>
              <a:buFont typeface="Arial" panose="020B0604020202020204" pitchFamily="34" charset="0"/>
              <a:buNone/>
              <a:defRPr sz="1800" kern="1200">
                <a:solidFill>
                  <a:schemeClr val="tx1"/>
                </a:solidFill>
                <a:latin typeface="+mn-lt"/>
                <a:ea typeface="+mn-ea"/>
                <a:cs typeface="+mn-cs"/>
              </a:defRPr>
            </a:lvl5pPr>
            <a:lvl6pPr marL="1885809" indent="-171438" algn="l" defTabSz="68574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684" indent="-171438" algn="l" defTabSz="68574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558" indent="-171438" algn="l" defTabSz="68574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433" indent="-171438" algn="l" defTabSz="68574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sz="2400" dirty="0"/>
              <a:t>数据手套</a:t>
            </a:r>
          </a:p>
        </p:txBody>
      </p:sp>
      <p:pic>
        <p:nvPicPr>
          <p:cNvPr id="10" name="Picture 8" descr="20056131233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8244" y="4379349"/>
            <a:ext cx="28575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114821" y="3926955"/>
            <a:ext cx="1569660" cy="369332"/>
          </a:xfrm>
          <a:prstGeom prst="rect">
            <a:avLst/>
          </a:prstGeom>
        </p:spPr>
        <p:txBody>
          <a:bodyPr wrap="none">
            <a:spAutoFit/>
          </a:bodyPr>
          <a:lstStyle/>
          <a:p>
            <a:r>
              <a:rPr lang="zh-CN" altLang="en-US" dirty="0"/>
              <a:t>三维扫描设备</a:t>
            </a:r>
          </a:p>
        </p:txBody>
      </p:sp>
    </p:spTree>
    <p:extLst>
      <p:ext uri="{BB962C8B-B14F-4D97-AF65-F5344CB8AC3E}">
        <p14:creationId xmlns:p14="http://schemas.microsoft.com/office/powerpoint/2010/main" val="1057280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14"/>
          <p:cNvSpPr>
            <a:spLocks noGrp="1" noChangeArrowheads="1"/>
          </p:cNvSpPr>
          <p:nvPr>
            <p:ph idx="4294967295"/>
          </p:nvPr>
        </p:nvSpPr>
        <p:spPr>
          <a:xfrm>
            <a:off x="358775" y="908050"/>
            <a:ext cx="8785225" cy="5834063"/>
          </a:xfrm>
        </p:spPr>
        <p:txBody>
          <a:bodyPr/>
          <a:lstStyle/>
          <a:p>
            <a:pPr eaLnBrk="1" hangingPunct="1"/>
            <a:r>
              <a:rPr lang="zh-CN" altLang="en-US" dirty="0"/>
              <a:t>虚拟现实中的</a:t>
            </a:r>
            <a:r>
              <a:rPr lang="zh-CN" altLang="en-US" dirty="0">
                <a:solidFill>
                  <a:srgbClr val="FF0000"/>
                </a:solidFill>
              </a:rPr>
              <a:t>交互</a:t>
            </a:r>
            <a:r>
              <a:rPr lang="zh-CN" altLang="en-US" dirty="0"/>
              <a:t>是虚拟现实核心研究内容之一，但人机交互并不是虚拟现实的全部，</a:t>
            </a:r>
            <a:r>
              <a:rPr lang="zh-CN" altLang="en-US" dirty="0">
                <a:solidFill>
                  <a:srgbClr val="7030A0"/>
                </a:solidFill>
              </a:rPr>
              <a:t>复杂场景的建模、绘制等技术，</a:t>
            </a:r>
            <a:r>
              <a:rPr lang="zh-CN" altLang="en-US" dirty="0"/>
              <a:t>也是虚拟现实非常重要的研究内容。</a:t>
            </a:r>
          </a:p>
          <a:p>
            <a:pPr eaLnBrk="1" hangingPunct="1"/>
            <a:r>
              <a:rPr lang="zh-CN" altLang="en-US" dirty="0"/>
              <a:t>虚拟现实为人机交互的研究提供了很好的契机和媒介，但并不是唯一的媒介，手机、</a:t>
            </a:r>
            <a:r>
              <a:rPr lang="en-US" altLang="zh-CN" dirty="0"/>
              <a:t>PDA</a:t>
            </a:r>
            <a:r>
              <a:rPr lang="zh-CN" altLang="en-US" dirty="0"/>
              <a:t>、笔记本电脑等</a:t>
            </a:r>
            <a:r>
              <a:rPr lang="zh-CN" altLang="en-US" dirty="0">
                <a:solidFill>
                  <a:srgbClr val="7030A0"/>
                </a:solidFill>
              </a:rPr>
              <a:t>移动设备，</a:t>
            </a:r>
            <a:r>
              <a:rPr lang="zh-CN" altLang="en-US" dirty="0"/>
              <a:t>也需要更方便、快捷、人性化的交互手段。</a:t>
            </a:r>
          </a:p>
          <a:p>
            <a:pPr eaLnBrk="1" hangingPunct="1"/>
            <a:endParaRPr lang="en-US" altLang="zh-CN" dirty="0"/>
          </a:p>
        </p:txBody>
      </p:sp>
      <p:sp>
        <p:nvSpPr>
          <p:cNvPr id="52226" name="灯片编号占位符 4"/>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431C2FB5-FCC7-483D-AD0B-88B5F4273C5A}" type="slidenum">
              <a:rPr lang="en-US" altLang="zh-CN" sz="1000" b="0">
                <a:latin typeface="Verdana" panose="020B0604030504040204" pitchFamily="34" charset="0"/>
              </a:rPr>
              <a:pPr eaLnBrk="1" hangingPunct="1"/>
              <a:t>76</a:t>
            </a:fld>
            <a:endParaRPr lang="en-US" altLang="zh-CN" sz="1000" b="0">
              <a:latin typeface="Verdana" panose="020B0604030504040204" pitchFamily="34" charset="0"/>
            </a:endParaRPr>
          </a:p>
        </p:txBody>
      </p:sp>
    </p:spTree>
    <p:extLst>
      <p:ext uri="{BB962C8B-B14F-4D97-AF65-F5344CB8AC3E}">
        <p14:creationId xmlns:p14="http://schemas.microsoft.com/office/powerpoint/2010/main" val="22317870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60800" y="264475"/>
            <a:ext cx="3505200" cy="6096000"/>
          </a:xfrm>
          <a:prstGeom prst="rect">
            <a:avLst/>
          </a:prstGeom>
        </p:spPr>
      </p:pic>
      <p:pic>
        <p:nvPicPr>
          <p:cNvPr id="3" name="vr-1">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2912653" y="1855144"/>
            <a:ext cx="6096000" cy="3505200"/>
          </a:xfrm>
          <a:prstGeom prst="rect">
            <a:avLst/>
          </a:prstGeom>
        </p:spPr>
      </p:pic>
    </p:spTree>
    <p:extLst>
      <p:ext uri="{BB962C8B-B14F-4D97-AF65-F5344CB8AC3E}">
        <p14:creationId xmlns:p14="http://schemas.microsoft.com/office/powerpoint/2010/main" val="29038579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video>
              <p:cMediaNode vol="80000">
                <p:cTn id="13" fill="hold" display="0">
                  <p:stCondLst>
                    <p:cond delay="indefinite"/>
                  </p:stCondLst>
                </p:cTn>
                <p:tgtEl>
                  <p:spTgt spid="3"/>
                </p:tgtEl>
              </p:cMediaNode>
            </p:video>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3"/>
          <p:cNvSpPr>
            <a:spLocks noGrp="1" noChangeArrowheads="1"/>
          </p:cNvSpPr>
          <p:nvPr>
            <p:ph type="title" idx="4294967295"/>
          </p:nvPr>
        </p:nvSpPr>
        <p:spPr>
          <a:xfrm>
            <a:off x="0" y="65088"/>
            <a:ext cx="7953375" cy="617537"/>
          </a:xfrm>
        </p:spPr>
        <p:txBody>
          <a:bodyPr>
            <a:normAutofit fontScale="90000"/>
          </a:bodyPr>
          <a:lstStyle/>
          <a:p>
            <a:pPr eaLnBrk="1" hangingPunct="1"/>
            <a:r>
              <a:rPr lang="en-US" altLang="zh-CN" sz="4000" dirty="0"/>
              <a:t>6.   Web</a:t>
            </a:r>
            <a:r>
              <a:rPr lang="zh-CN" altLang="en-US" sz="4000" dirty="0"/>
              <a:t>设计（</a:t>
            </a:r>
            <a:r>
              <a:rPr lang="en-US" altLang="zh-CN" sz="4000" dirty="0"/>
              <a:t>Web-Interaction</a:t>
            </a:r>
            <a:r>
              <a:rPr lang="zh-CN" altLang="en-US" sz="4000" dirty="0"/>
              <a:t>）</a:t>
            </a:r>
          </a:p>
        </p:txBody>
      </p:sp>
      <p:sp>
        <p:nvSpPr>
          <p:cNvPr id="59396" name="Rectangle 4"/>
          <p:cNvSpPr>
            <a:spLocks noGrp="1" noChangeArrowheads="1"/>
          </p:cNvSpPr>
          <p:nvPr>
            <p:ph idx="4294967295"/>
          </p:nvPr>
        </p:nvSpPr>
        <p:spPr>
          <a:xfrm>
            <a:off x="358775" y="908050"/>
            <a:ext cx="8785225" cy="5834063"/>
          </a:xfrm>
        </p:spPr>
        <p:txBody>
          <a:bodyPr/>
          <a:lstStyle/>
          <a:p>
            <a:pPr eaLnBrk="1" hangingPunct="1"/>
            <a:r>
              <a:rPr lang="en-US" altLang="zh-CN"/>
              <a:t> </a:t>
            </a:r>
            <a:r>
              <a:rPr lang="zh-CN" altLang="en-US"/>
              <a:t>重点研究</a:t>
            </a:r>
          </a:p>
          <a:p>
            <a:pPr lvl="1" eaLnBrk="1" hangingPunct="1"/>
            <a:r>
              <a:rPr lang="en-US" altLang="zh-CN"/>
              <a:t>Web</a:t>
            </a:r>
            <a:r>
              <a:rPr lang="zh-CN" altLang="en-US"/>
              <a:t>界面的信息交互模型和结构</a:t>
            </a:r>
          </a:p>
          <a:p>
            <a:pPr lvl="1" eaLnBrk="1" hangingPunct="1"/>
            <a:r>
              <a:rPr lang="en-US" altLang="zh-CN"/>
              <a:t>Web</a:t>
            </a:r>
            <a:r>
              <a:rPr lang="zh-CN" altLang="en-US"/>
              <a:t>界面设计的基本思想和原则</a:t>
            </a:r>
          </a:p>
          <a:p>
            <a:pPr lvl="1" eaLnBrk="1" hangingPunct="1"/>
            <a:r>
              <a:rPr lang="en-US" altLang="zh-CN"/>
              <a:t>Web</a:t>
            </a:r>
            <a:r>
              <a:rPr lang="zh-CN" altLang="en-US"/>
              <a:t>界面设计的工具和技术</a:t>
            </a:r>
          </a:p>
          <a:p>
            <a:pPr lvl="1" eaLnBrk="1" hangingPunct="1"/>
            <a:r>
              <a:rPr lang="en-US" altLang="zh-CN"/>
              <a:t>Web</a:t>
            </a:r>
            <a:r>
              <a:rPr lang="zh-CN" altLang="en-US"/>
              <a:t>界面设计的可用性分析与评估方法等内容。</a:t>
            </a:r>
          </a:p>
          <a:p>
            <a:pPr lvl="1" eaLnBrk="1" hangingPunct="1"/>
            <a:endParaRPr lang="en-US" altLang="zh-CN"/>
          </a:p>
        </p:txBody>
      </p:sp>
      <p:sp>
        <p:nvSpPr>
          <p:cNvPr id="59394" name="灯片编号占位符 4"/>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0B2DB31E-8F41-4B06-A6E8-8615803D8DFC}" type="slidenum">
              <a:rPr lang="en-US" altLang="zh-CN" sz="1000" b="0">
                <a:latin typeface="Verdana" panose="020B0604030504040204" pitchFamily="34" charset="0"/>
              </a:rPr>
              <a:pPr eaLnBrk="1" hangingPunct="1"/>
              <a:t>78</a:t>
            </a:fld>
            <a:endParaRPr lang="en-US" altLang="zh-CN" sz="1000" b="0">
              <a:latin typeface="Verdana" panose="020B0604030504040204" pitchFamily="34" charset="0"/>
            </a:endParaRPr>
          </a:p>
        </p:txBody>
      </p:sp>
    </p:spTree>
    <p:extLst>
      <p:ext uri="{BB962C8B-B14F-4D97-AF65-F5344CB8AC3E}">
        <p14:creationId xmlns:p14="http://schemas.microsoft.com/office/powerpoint/2010/main" val="37151810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idx="4294967295"/>
          </p:nvPr>
        </p:nvSpPr>
        <p:spPr>
          <a:xfrm>
            <a:off x="0" y="65088"/>
            <a:ext cx="7953375" cy="617537"/>
          </a:xfrm>
        </p:spPr>
        <p:txBody>
          <a:bodyPr>
            <a:normAutofit fontScale="90000"/>
          </a:bodyPr>
          <a:lstStyle/>
          <a:p>
            <a:pPr eaLnBrk="1" hangingPunct="1"/>
            <a:r>
              <a:rPr lang="en-US" altLang="zh-CN" sz="4000"/>
              <a:t>7. </a:t>
            </a:r>
            <a:r>
              <a:rPr lang="zh-CN" altLang="en-US" sz="4000"/>
              <a:t>移动界面设计</a:t>
            </a:r>
          </a:p>
        </p:txBody>
      </p:sp>
      <p:sp>
        <p:nvSpPr>
          <p:cNvPr id="60420" name="Rectangle 3"/>
          <p:cNvSpPr>
            <a:spLocks noGrp="1" noChangeArrowheads="1"/>
          </p:cNvSpPr>
          <p:nvPr>
            <p:ph idx="4294967295"/>
          </p:nvPr>
        </p:nvSpPr>
        <p:spPr>
          <a:xfrm>
            <a:off x="358775" y="908050"/>
            <a:ext cx="8785225" cy="5834063"/>
          </a:xfrm>
        </p:spPr>
        <p:txBody>
          <a:bodyPr/>
          <a:lstStyle/>
          <a:p>
            <a:pPr eaLnBrk="1" hangingPunct="1"/>
            <a:r>
              <a:rPr lang="zh-CN" altLang="en-US" dirty="0"/>
              <a:t>移动计算（</a:t>
            </a:r>
            <a:r>
              <a:rPr lang="en-US" altLang="zh-CN" dirty="0"/>
              <a:t>Mobile Computing</a:t>
            </a:r>
            <a:r>
              <a:rPr lang="zh-CN" altLang="en-US" dirty="0"/>
              <a:t>）、普适计算（</a:t>
            </a:r>
            <a:r>
              <a:rPr lang="en-US" altLang="zh-CN" dirty="0"/>
              <a:t>Ubiquitous Computing</a:t>
            </a:r>
            <a:r>
              <a:rPr lang="zh-CN" altLang="en-US" dirty="0"/>
              <a:t>）等对人机交互技术提出了更高的要求</a:t>
            </a:r>
          </a:p>
          <a:p>
            <a:pPr eaLnBrk="1" hangingPunct="1"/>
            <a:r>
              <a:rPr lang="zh-CN" altLang="en-US" dirty="0"/>
              <a:t>面向移动应用的界面设计问题已成为人机交互技术研究的一个重要应用领域</a:t>
            </a:r>
          </a:p>
          <a:p>
            <a:pPr eaLnBrk="1" hangingPunct="1"/>
            <a:r>
              <a:rPr lang="zh-CN" altLang="en-US" dirty="0"/>
              <a:t>针对移动设备的</a:t>
            </a:r>
            <a:r>
              <a:rPr lang="zh-CN" altLang="en-US" dirty="0">
                <a:solidFill>
                  <a:srgbClr val="7030A0"/>
                </a:solidFill>
              </a:rPr>
              <a:t>便携性、位置不固定性和计算能力有限性</a:t>
            </a:r>
            <a:r>
              <a:rPr lang="zh-CN" altLang="en-US" dirty="0"/>
              <a:t>以及</a:t>
            </a:r>
            <a:r>
              <a:rPr lang="zh-CN" altLang="en-US" dirty="0">
                <a:solidFill>
                  <a:srgbClr val="7030A0"/>
                </a:solidFill>
              </a:rPr>
              <a:t>无线网络的低带宽高延迟</a:t>
            </a:r>
            <a:r>
              <a:rPr lang="zh-CN" altLang="en-US" dirty="0"/>
              <a:t>等诸多的限制，研究移动界面的设计方法，移动界面可用性与评估原则，移动界面导航技术，以及移动界面的实现技术和开发工具，是当前的人机交互技术的研究热点之一。</a:t>
            </a:r>
          </a:p>
        </p:txBody>
      </p:sp>
      <p:sp>
        <p:nvSpPr>
          <p:cNvPr id="60418" name="灯片编号占位符 4"/>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A369955F-47DF-441B-94CB-AFC3E3DDEE3F}" type="slidenum">
              <a:rPr lang="en-US" altLang="zh-CN" sz="1000" b="0">
                <a:latin typeface="Verdana" panose="020B0604030504040204" pitchFamily="34" charset="0"/>
              </a:rPr>
              <a:pPr eaLnBrk="1" hangingPunct="1"/>
              <a:t>79</a:t>
            </a:fld>
            <a:endParaRPr lang="en-US" altLang="zh-CN" sz="1000" b="0">
              <a:latin typeface="Verdana" panose="020B0604030504040204" pitchFamily="34" charset="0"/>
            </a:endParaRPr>
          </a:p>
        </p:txBody>
      </p:sp>
    </p:spTree>
    <p:extLst>
      <p:ext uri="{BB962C8B-B14F-4D97-AF65-F5344CB8AC3E}">
        <p14:creationId xmlns:p14="http://schemas.microsoft.com/office/powerpoint/2010/main" val="4259416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idx="4294967295"/>
          </p:nvPr>
        </p:nvSpPr>
        <p:spPr>
          <a:xfrm>
            <a:off x="0" y="187325"/>
            <a:ext cx="8229600" cy="708025"/>
          </a:xfrm>
        </p:spPr>
        <p:txBody>
          <a:bodyPr/>
          <a:lstStyle/>
          <a:p>
            <a:pPr eaLnBrk="1" hangingPunct="1"/>
            <a:r>
              <a:rPr lang="en-US" altLang="zh-CN"/>
              <a:t>0.4</a:t>
            </a:r>
            <a:r>
              <a:rPr lang="zh-CN" altLang="en-US"/>
              <a:t>时间安排</a:t>
            </a:r>
          </a:p>
        </p:txBody>
      </p:sp>
      <p:graphicFrame>
        <p:nvGraphicFramePr>
          <p:cNvPr id="868691" name="Group 339"/>
          <p:cNvGraphicFramePr>
            <a:graphicFrameLocks noGrp="1"/>
          </p:cNvGraphicFramePr>
          <p:nvPr>
            <p:ph type="tbl" idx="4294967295"/>
          </p:nvPr>
        </p:nvGraphicFramePr>
        <p:xfrm>
          <a:off x="0" y="1317625"/>
          <a:ext cx="8075613" cy="5103058"/>
        </p:xfrm>
        <a:graphic>
          <a:graphicData uri="http://schemas.openxmlformats.org/drawingml/2006/table">
            <a:tbl>
              <a:tblPr/>
              <a:tblGrid>
                <a:gridCol w="730250">
                  <a:extLst>
                    <a:ext uri="{9D8B030D-6E8A-4147-A177-3AD203B41FA5}">
                      <a16:colId xmlns:a16="http://schemas.microsoft.com/office/drawing/2014/main" val="20000"/>
                    </a:ext>
                  </a:extLst>
                </a:gridCol>
                <a:gridCol w="720725">
                  <a:extLst>
                    <a:ext uri="{9D8B030D-6E8A-4147-A177-3AD203B41FA5}">
                      <a16:colId xmlns:a16="http://schemas.microsoft.com/office/drawing/2014/main" val="20001"/>
                    </a:ext>
                  </a:extLst>
                </a:gridCol>
                <a:gridCol w="6624638">
                  <a:extLst>
                    <a:ext uri="{9D8B030D-6E8A-4147-A177-3AD203B41FA5}">
                      <a16:colId xmlns:a16="http://schemas.microsoft.com/office/drawing/2014/main" val="20002"/>
                    </a:ext>
                  </a:extLst>
                </a:gridCol>
              </a:tblGrid>
              <a:tr h="407988">
                <a:tc>
                  <a:txBody>
                    <a:bodyPr/>
                    <a:lstStyle>
                      <a:lvl1pPr eaLnBrk="0" hangingPunct="0">
                        <a:defRPr sz="2400" b="1">
                          <a:solidFill>
                            <a:schemeClr val="tx1"/>
                          </a:solidFill>
                          <a:latin typeface="Times New Roman" panose="02020603050405020304" pitchFamily="18" charset="0"/>
                          <a:ea typeface="楷体_GB2312" panose="02010609030101010101" pitchFamily="49" charset="-122"/>
                        </a:defRPr>
                      </a:lvl1pPr>
                      <a:lvl2pPr marL="742950" indent="-285750" eaLnBrk="0" hangingPunct="0">
                        <a:buClr>
                          <a:schemeClr val="tx2"/>
                        </a:buClr>
                        <a:defRPr sz="2000" b="1">
                          <a:solidFill>
                            <a:schemeClr val="tx1"/>
                          </a:solidFill>
                          <a:latin typeface="Times New Roman" panose="02020603050405020304" pitchFamily="18" charset="0"/>
                          <a:ea typeface="楷体_GB2312" panose="02010609030101010101" pitchFamily="49" charset="-122"/>
                        </a:defRPr>
                      </a:lvl2pPr>
                      <a:lvl3pPr marL="1143000" indent="-228600" eaLnBrk="0" hangingPunct="0">
                        <a:buClr>
                          <a:schemeClr val="accent1"/>
                        </a:buClr>
                        <a:buSzPct val="65000"/>
                        <a:defRPr b="1">
                          <a:solidFill>
                            <a:schemeClr val="tx1"/>
                          </a:solidFill>
                          <a:latin typeface="Times New Roman" panose="02020603050405020304" pitchFamily="18" charset="0"/>
                          <a:ea typeface="楷体_GB2312" panose="02010609030101010101" pitchFamily="49" charset="-122"/>
                        </a:defRPr>
                      </a:lvl3pPr>
                      <a:lvl4pPr marL="1600200" indent="-228600" eaLnBrk="0" hangingPunct="0">
                        <a:defRPr sz="1600">
                          <a:solidFill>
                            <a:schemeClr val="tx1"/>
                          </a:solidFill>
                          <a:latin typeface="Times New Roman" panose="02020603050405020304" pitchFamily="18" charset="0"/>
                          <a:ea typeface="楷体_GB2312" panose="02010609030101010101" pitchFamily="49" charset="-122"/>
                        </a:defRPr>
                      </a:lvl4pPr>
                      <a:lvl5pPr marL="2057400" indent="-228600" eaLnBrk="0" hangingPunct="0">
                        <a:buClr>
                          <a:schemeClr val="tx2"/>
                        </a:buClr>
                        <a:buSzPct val="80000"/>
                        <a:defRPr sz="1600">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rPr>
                        <a:t>序号</a:t>
                      </a:r>
                    </a:p>
                  </a:txBody>
                  <a:tcPr marL="36000" marR="36000" marT="46800" marB="46800" anchor="ctr" horzOverflow="overflow">
                    <a:lnL w="381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381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400" b="1">
                          <a:solidFill>
                            <a:schemeClr val="tx1"/>
                          </a:solidFill>
                          <a:latin typeface="Times New Roman" panose="02020603050405020304" pitchFamily="18" charset="0"/>
                          <a:ea typeface="楷体_GB2312" panose="02010609030101010101" pitchFamily="49" charset="-122"/>
                        </a:defRPr>
                      </a:lvl1pPr>
                      <a:lvl2pPr marL="742950" indent="-285750" eaLnBrk="0" hangingPunct="0">
                        <a:buClr>
                          <a:schemeClr val="tx2"/>
                        </a:buClr>
                        <a:defRPr sz="2000" b="1">
                          <a:solidFill>
                            <a:schemeClr val="tx1"/>
                          </a:solidFill>
                          <a:latin typeface="Times New Roman" panose="02020603050405020304" pitchFamily="18" charset="0"/>
                          <a:ea typeface="楷体_GB2312" panose="02010609030101010101" pitchFamily="49" charset="-122"/>
                        </a:defRPr>
                      </a:lvl2pPr>
                      <a:lvl3pPr marL="1143000" indent="-228600" eaLnBrk="0" hangingPunct="0">
                        <a:buClr>
                          <a:schemeClr val="accent1"/>
                        </a:buClr>
                        <a:buSzPct val="65000"/>
                        <a:defRPr b="1">
                          <a:solidFill>
                            <a:schemeClr val="tx1"/>
                          </a:solidFill>
                          <a:latin typeface="Times New Roman" panose="02020603050405020304" pitchFamily="18" charset="0"/>
                          <a:ea typeface="楷体_GB2312" panose="02010609030101010101" pitchFamily="49" charset="-122"/>
                        </a:defRPr>
                      </a:lvl3pPr>
                      <a:lvl4pPr marL="1600200" indent="-228600" eaLnBrk="0" hangingPunct="0">
                        <a:defRPr sz="1600">
                          <a:solidFill>
                            <a:schemeClr val="tx1"/>
                          </a:solidFill>
                          <a:latin typeface="Times New Roman" panose="02020603050405020304" pitchFamily="18" charset="0"/>
                          <a:ea typeface="楷体_GB2312" panose="02010609030101010101" pitchFamily="49" charset="-122"/>
                        </a:defRPr>
                      </a:lvl4pPr>
                      <a:lvl5pPr marL="2057400" indent="-228600" eaLnBrk="0" hangingPunct="0">
                        <a:buClr>
                          <a:schemeClr val="tx2"/>
                        </a:buClr>
                        <a:buSzPct val="80000"/>
                        <a:defRPr sz="1600">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rPr>
                        <a:t>内容</a:t>
                      </a:r>
                    </a:p>
                  </a:txBody>
                  <a:tcPr marL="36000" marR="36000" marT="46800" marB="468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381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400" b="1">
                          <a:solidFill>
                            <a:schemeClr val="tx1"/>
                          </a:solidFill>
                          <a:latin typeface="Times New Roman" panose="02020603050405020304" pitchFamily="18" charset="0"/>
                          <a:ea typeface="楷体_GB2312" panose="02010609030101010101" pitchFamily="49" charset="-122"/>
                        </a:defRPr>
                      </a:lvl1pPr>
                      <a:lvl2pPr marL="742950" indent="-285750" eaLnBrk="0" hangingPunct="0">
                        <a:buClr>
                          <a:schemeClr val="tx2"/>
                        </a:buClr>
                        <a:defRPr sz="2000" b="1">
                          <a:solidFill>
                            <a:schemeClr val="tx1"/>
                          </a:solidFill>
                          <a:latin typeface="Times New Roman" panose="02020603050405020304" pitchFamily="18" charset="0"/>
                          <a:ea typeface="楷体_GB2312" panose="02010609030101010101" pitchFamily="49" charset="-122"/>
                        </a:defRPr>
                      </a:lvl2pPr>
                      <a:lvl3pPr marL="1143000" indent="-228600" eaLnBrk="0" hangingPunct="0">
                        <a:buClr>
                          <a:schemeClr val="accent1"/>
                        </a:buClr>
                        <a:buSzPct val="65000"/>
                        <a:defRPr b="1">
                          <a:solidFill>
                            <a:schemeClr val="tx1"/>
                          </a:solidFill>
                          <a:latin typeface="Times New Roman" panose="02020603050405020304" pitchFamily="18" charset="0"/>
                          <a:ea typeface="楷体_GB2312" panose="02010609030101010101" pitchFamily="49" charset="-122"/>
                        </a:defRPr>
                      </a:lvl3pPr>
                      <a:lvl4pPr marL="1600200" indent="-228600" eaLnBrk="0" hangingPunct="0">
                        <a:defRPr sz="1600">
                          <a:solidFill>
                            <a:schemeClr val="tx1"/>
                          </a:solidFill>
                          <a:latin typeface="Times New Roman" panose="02020603050405020304" pitchFamily="18" charset="0"/>
                          <a:ea typeface="楷体_GB2312" panose="02010609030101010101" pitchFamily="49" charset="-122"/>
                        </a:defRPr>
                      </a:lvl4pPr>
                      <a:lvl5pPr marL="2057400" indent="-228600" eaLnBrk="0" hangingPunct="0">
                        <a:buClr>
                          <a:schemeClr val="tx2"/>
                        </a:buClr>
                        <a:buSzPct val="80000"/>
                        <a:defRPr sz="1600">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rPr>
                        <a:t>备  注</a:t>
                      </a:r>
                    </a:p>
                  </a:txBody>
                  <a:tcPr marL="36000" marR="36000" marT="46800" marB="46800" anchor="ctr" horzOverflow="overflow">
                    <a:lnL w="12700" cap="flat" cmpd="sng" algn="ctr">
                      <a:solidFill>
                        <a:schemeClr val="tx1"/>
                      </a:solidFill>
                      <a:prstDash val="solid"/>
                      <a:round/>
                      <a:headEnd type="none" w="sm" len="sm"/>
                      <a:tailEnd type="none" w="sm" len="sm"/>
                    </a:lnL>
                    <a:lnR w="38100" cap="flat" cmpd="sng" algn="ctr">
                      <a:solidFill>
                        <a:schemeClr val="tx1"/>
                      </a:solidFill>
                      <a:prstDash val="solid"/>
                      <a:round/>
                      <a:headEnd type="none" w="sm" len="sm"/>
                      <a:tailEnd type="none" w="sm" len="sm"/>
                    </a:lnR>
                    <a:lnT w="381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407988">
                <a:tc>
                  <a:txBody>
                    <a:bodyPr/>
                    <a:lstStyle>
                      <a:lvl1pPr eaLnBrk="0" hangingPunct="0">
                        <a:defRPr sz="2400" b="1">
                          <a:solidFill>
                            <a:schemeClr val="tx1"/>
                          </a:solidFill>
                          <a:latin typeface="Times New Roman" panose="02020603050405020304" pitchFamily="18" charset="0"/>
                          <a:ea typeface="楷体_GB2312" panose="02010609030101010101" pitchFamily="49" charset="-122"/>
                        </a:defRPr>
                      </a:lvl1pPr>
                      <a:lvl2pPr marL="742950" indent="-285750" eaLnBrk="0" hangingPunct="0">
                        <a:buClr>
                          <a:schemeClr val="tx2"/>
                        </a:buClr>
                        <a:defRPr sz="2000" b="1">
                          <a:solidFill>
                            <a:schemeClr val="tx1"/>
                          </a:solidFill>
                          <a:latin typeface="Times New Roman" panose="02020603050405020304" pitchFamily="18" charset="0"/>
                          <a:ea typeface="楷体_GB2312" panose="02010609030101010101" pitchFamily="49" charset="-122"/>
                        </a:defRPr>
                      </a:lvl2pPr>
                      <a:lvl3pPr marL="1143000" indent="-228600" eaLnBrk="0" hangingPunct="0">
                        <a:buClr>
                          <a:schemeClr val="accent1"/>
                        </a:buClr>
                        <a:buSzPct val="65000"/>
                        <a:defRPr b="1">
                          <a:solidFill>
                            <a:schemeClr val="tx1"/>
                          </a:solidFill>
                          <a:latin typeface="Times New Roman" panose="02020603050405020304" pitchFamily="18" charset="0"/>
                          <a:ea typeface="楷体_GB2312" panose="02010609030101010101" pitchFamily="49" charset="-122"/>
                        </a:defRPr>
                      </a:lvl3pPr>
                      <a:lvl4pPr marL="1600200" indent="-228600" eaLnBrk="0" hangingPunct="0">
                        <a:defRPr sz="1600">
                          <a:solidFill>
                            <a:schemeClr val="tx1"/>
                          </a:solidFill>
                          <a:latin typeface="Times New Roman" panose="02020603050405020304" pitchFamily="18" charset="0"/>
                          <a:ea typeface="楷体_GB2312" panose="02010609030101010101" pitchFamily="49" charset="-122"/>
                        </a:defRPr>
                      </a:lvl4pPr>
                      <a:lvl5pPr marL="2057400" indent="-228600" eaLnBrk="0" hangingPunct="0">
                        <a:buClr>
                          <a:schemeClr val="tx2"/>
                        </a:buClr>
                        <a:buSzPct val="80000"/>
                        <a:defRPr sz="1600">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rPr>
                        <a:t>1</a:t>
                      </a:r>
                    </a:p>
                  </a:txBody>
                  <a:tcPr marL="36000" marR="36000" marT="46800" marB="46800" anchor="ctr" horzOverflow="overflow">
                    <a:lnL w="381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400" b="1">
                          <a:solidFill>
                            <a:schemeClr val="tx1"/>
                          </a:solidFill>
                          <a:latin typeface="Times New Roman" panose="02020603050405020304" pitchFamily="18" charset="0"/>
                          <a:ea typeface="楷体_GB2312" panose="02010609030101010101" pitchFamily="49" charset="-122"/>
                        </a:defRPr>
                      </a:lvl1pPr>
                      <a:lvl2pPr marL="742950" indent="-285750" eaLnBrk="0" hangingPunct="0">
                        <a:buClr>
                          <a:schemeClr val="tx2"/>
                        </a:buClr>
                        <a:defRPr sz="2000" b="1">
                          <a:solidFill>
                            <a:schemeClr val="tx1"/>
                          </a:solidFill>
                          <a:latin typeface="Times New Roman" panose="02020603050405020304" pitchFamily="18" charset="0"/>
                          <a:ea typeface="楷体_GB2312" panose="02010609030101010101" pitchFamily="49" charset="-122"/>
                        </a:defRPr>
                      </a:lvl2pPr>
                      <a:lvl3pPr marL="1143000" indent="-228600" eaLnBrk="0" hangingPunct="0">
                        <a:buClr>
                          <a:schemeClr val="accent1"/>
                        </a:buClr>
                        <a:buSzPct val="65000"/>
                        <a:defRPr b="1">
                          <a:solidFill>
                            <a:schemeClr val="tx1"/>
                          </a:solidFill>
                          <a:latin typeface="Times New Roman" panose="02020603050405020304" pitchFamily="18" charset="0"/>
                          <a:ea typeface="楷体_GB2312" panose="02010609030101010101" pitchFamily="49" charset="-122"/>
                        </a:defRPr>
                      </a:lvl3pPr>
                      <a:lvl4pPr marL="1600200" indent="-228600" eaLnBrk="0" hangingPunct="0">
                        <a:defRPr sz="1600">
                          <a:solidFill>
                            <a:schemeClr val="tx1"/>
                          </a:solidFill>
                          <a:latin typeface="Times New Roman" panose="02020603050405020304" pitchFamily="18" charset="0"/>
                          <a:ea typeface="楷体_GB2312" panose="02010609030101010101" pitchFamily="49" charset="-122"/>
                        </a:defRPr>
                      </a:lvl4pPr>
                      <a:lvl5pPr marL="2057400" indent="-228600" eaLnBrk="0" hangingPunct="0">
                        <a:buClr>
                          <a:schemeClr val="tx2"/>
                        </a:buClr>
                        <a:buSzPct val="80000"/>
                        <a:defRPr sz="1600">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rPr>
                        <a:t>上课</a:t>
                      </a:r>
                    </a:p>
                  </a:txBody>
                  <a:tcPr marL="36000" marR="36000" marT="46800" marB="468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400" b="1">
                          <a:solidFill>
                            <a:schemeClr val="tx1"/>
                          </a:solidFill>
                          <a:latin typeface="Times New Roman" panose="02020603050405020304" pitchFamily="18" charset="0"/>
                          <a:ea typeface="楷体_GB2312" panose="02010609030101010101" pitchFamily="49" charset="-122"/>
                        </a:defRPr>
                      </a:lvl1pPr>
                      <a:lvl2pPr marL="742950" indent="-285750" eaLnBrk="0" hangingPunct="0">
                        <a:buClr>
                          <a:schemeClr val="tx2"/>
                        </a:buClr>
                        <a:defRPr sz="2000" b="1">
                          <a:solidFill>
                            <a:schemeClr val="tx1"/>
                          </a:solidFill>
                          <a:latin typeface="Times New Roman" panose="02020603050405020304" pitchFamily="18" charset="0"/>
                          <a:ea typeface="楷体_GB2312" panose="02010609030101010101" pitchFamily="49" charset="-122"/>
                        </a:defRPr>
                      </a:lvl2pPr>
                      <a:lvl3pPr marL="1143000" indent="-228600" eaLnBrk="0" hangingPunct="0">
                        <a:buClr>
                          <a:schemeClr val="accent1"/>
                        </a:buClr>
                        <a:buSzPct val="65000"/>
                        <a:defRPr b="1">
                          <a:solidFill>
                            <a:schemeClr val="tx1"/>
                          </a:solidFill>
                          <a:latin typeface="Times New Roman" panose="02020603050405020304" pitchFamily="18" charset="0"/>
                          <a:ea typeface="楷体_GB2312" panose="02010609030101010101" pitchFamily="49" charset="-122"/>
                        </a:defRPr>
                      </a:lvl3pPr>
                      <a:lvl4pPr marL="1600200" indent="-228600" eaLnBrk="0" hangingPunct="0">
                        <a:defRPr sz="1600">
                          <a:solidFill>
                            <a:schemeClr val="tx1"/>
                          </a:solidFill>
                          <a:latin typeface="Times New Roman" panose="02020603050405020304" pitchFamily="18" charset="0"/>
                          <a:ea typeface="楷体_GB2312" panose="02010609030101010101" pitchFamily="49" charset="-122"/>
                        </a:defRPr>
                      </a:lvl4pPr>
                      <a:lvl5pPr marL="2057400" indent="-228600" eaLnBrk="0" hangingPunct="0">
                        <a:buClr>
                          <a:schemeClr val="tx2"/>
                        </a:buClr>
                        <a:buSzPct val="80000"/>
                        <a:defRPr sz="1600">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rPr>
                        <a:t>第</a:t>
                      </a:r>
                      <a:r>
                        <a:rPr kumimoji="0" lang="en-US" altLang="zh-CN" sz="2400" b="1"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rPr>
                        <a:t>1</a:t>
                      </a: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rPr>
                        <a:t>章 绪论</a:t>
                      </a:r>
                      <a:r>
                        <a:rPr kumimoji="0" lang="en-US" altLang="zh-CN" sz="2400" b="1"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rPr>
                        <a:t>(3)</a:t>
                      </a:r>
                    </a:p>
                  </a:txBody>
                  <a:tcPr marL="36000" marR="36000" marT="46800" marB="46800" anchor="ctr" horzOverflow="overflow">
                    <a:lnL w="12700" cap="flat" cmpd="sng" algn="ctr">
                      <a:solidFill>
                        <a:schemeClr val="tx1"/>
                      </a:solidFill>
                      <a:prstDash val="solid"/>
                      <a:round/>
                      <a:headEnd type="none" w="sm" len="sm"/>
                      <a:tailEnd type="none" w="sm" len="sm"/>
                    </a:lnL>
                    <a:lnR w="381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423863">
                <a:tc>
                  <a:txBody>
                    <a:bodyPr/>
                    <a:lstStyle>
                      <a:lvl1pPr eaLnBrk="0" hangingPunct="0">
                        <a:defRPr sz="2400" b="1">
                          <a:solidFill>
                            <a:schemeClr val="tx1"/>
                          </a:solidFill>
                          <a:latin typeface="Times New Roman" panose="02020603050405020304" pitchFamily="18" charset="0"/>
                          <a:ea typeface="楷体_GB2312" panose="02010609030101010101" pitchFamily="49" charset="-122"/>
                        </a:defRPr>
                      </a:lvl1pPr>
                      <a:lvl2pPr marL="742950" indent="-285750" eaLnBrk="0" hangingPunct="0">
                        <a:buClr>
                          <a:schemeClr val="tx2"/>
                        </a:buClr>
                        <a:defRPr sz="2000" b="1">
                          <a:solidFill>
                            <a:schemeClr val="tx1"/>
                          </a:solidFill>
                          <a:latin typeface="Times New Roman" panose="02020603050405020304" pitchFamily="18" charset="0"/>
                          <a:ea typeface="楷体_GB2312" panose="02010609030101010101" pitchFamily="49" charset="-122"/>
                        </a:defRPr>
                      </a:lvl2pPr>
                      <a:lvl3pPr marL="1143000" indent="-228600" eaLnBrk="0" hangingPunct="0">
                        <a:buClr>
                          <a:schemeClr val="accent1"/>
                        </a:buClr>
                        <a:buSzPct val="65000"/>
                        <a:defRPr b="1">
                          <a:solidFill>
                            <a:schemeClr val="tx1"/>
                          </a:solidFill>
                          <a:latin typeface="Times New Roman" panose="02020603050405020304" pitchFamily="18" charset="0"/>
                          <a:ea typeface="楷体_GB2312" panose="02010609030101010101" pitchFamily="49" charset="-122"/>
                        </a:defRPr>
                      </a:lvl3pPr>
                      <a:lvl4pPr marL="1600200" indent="-228600" eaLnBrk="0" hangingPunct="0">
                        <a:defRPr sz="1600">
                          <a:solidFill>
                            <a:schemeClr val="tx1"/>
                          </a:solidFill>
                          <a:latin typeface="Times New Roman" panose="02020603050405020304" pitchFamily="18" charset="0"/>
                          <a:ea typeface="楷体_GB2312" panose="02010609030101010101" pitchFamily="49" charset="-122"/>
                        </a:defRPr>
                      </a:lvl4pPr>
                      <a:lvl5pPr marL="2057400" indent="-228600" eaLnBrk="0" hangingPunct="0">
                        <a:buClr>
                          <a:schemeClr val="tx2"/>
                        </a:buClr>
                        <a:buSzPct val="80000"/>
                        <a:defRPr sz="1600">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rPr>
                        <a:t>2</a:t>
                      </a:r>
                    </a:p>
                  </a:txBody>
                  <a:tcPr marL="36000" marR="36000" marT="46800" marB="46800" anchor="ctr" horzOverflow="overflow">
                    <a:lnL w="381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400" b="1">
                          <a:solidFill>
                            <a:schemeClr val="tx1"/>
                          </a:solidFill>
                          <a:latin typeface="Times New Roman" panose="02020603050405020304" pitchFamily="18" charset="0"/>
                          <a:ea typeface="楷体_GB2312" panose="02010609030101010101" pitchFamily="49" charset="-122"/>
                        </a:defRPr>
                      </a:lvl1pPr>
                      <a:lvl2pPr marL="742950" indent="-285750" eaLnBrk="0" hangingPunct="0">
                        <a:buClr>
                          <a:schemeClr val="tx2"/>
                        </a:buClr>
                        <a:defRPr sz="2000" b="1">
                          <a:solidFill>
                            <a:schemeClr val="tx1"/>
                          </a:solidFill>
                          <a:latin typeface="Times New Roman" panose="02020603050405020304" pitchFamily="18" charset="0"/>
                          <a:ea typeface="楷体_GB2312" panose="02010609030101010101" pitchFamily="49" charset="-122"/>
                        </a:defRPr>
                      </a:lvl2pPr>
                      <a:lvl3pPr marL="1143000" indent="-228600" eaLnBrk="0" hangingPunct="0">
                        <a:buClr>
                          <a:schemeClr val="accent1"/>
                        </a:buClr>
                        <a:buSzPct val="65000"/>
                        <a:defRPr b="1">
                          <a:solidFill>
                            <a:schemeClr val="tx1"/>
                          </a:solidFill>
                          <a:latin typeface="Times New Roman" panose="02020603050405020304" pitchFamily="18" charset="0"/>
                          <a:ea typeface="楷体_GB2312" panose="02010609030101010101" pitchFamily="49" charset="-122"/>
                        </a:defRPr>
                      </a:lvl3pPr>
                      <a:lvl4pPr marL="1600200" indent="-228600" eaLnBrk="0" hangingPunct="0">
                        <a:defRPr sz="1600">
                          <a:solidFill>
                            <a:schemeClr val="tx1"/>
                          </a:solidFill>
                          <a:latin typeface="Times New Roman" panose="02020603050405020304" pitchFamily="18" charset="0"/>
                          <a:ea typeface="楷体_GB2312" panose="02010609030101010101" pitchFamily="49" charset="-122"/>
                        </a:defRPr>
                      </a:lvl4pPr>
                      <a:lvl5pPr marL="2057400" indent="-228600" eaLnBrk="0" hangingPunct="0">
                        <a:buClr>
                          <a:schemeClr val="tx2"/>
                        </a:buClr>
                        <a:buSzPct val="80000"/>
                        <a:defRPr sz="1600">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rPr>
                        <a:t>上课</a:t>
                      </a:r>
                    </a:p>
                  </a:txBody>
                  <a:tcPr marL="36000" marR="36000" marT="46800" marB="468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400" b="1">
                          <a:solidFill>
                            <a:schemeClr val="tx1"/>
                          </a:solidFill>
                          <a:latin typeface="Times New Roman" panose="02020603050405020304" pitchFamily="18" charset="0"/>
                          <a:ea typeface="楷体_GB2312" panose="02010609030101010101" pitchFamily="49" charset="-122"/>
                        </a:defRPr>
                      </a:lvl1pPr>
                      <a:lvl2pPr marL="742950" indent="-285750" eaLnBrk="0" hangingPunct="0">
                        <a:buClr>
                          <a:schemeClr val="tx2"/>
                        </a:buClr>
                        <a:defRPr sz="2000" b="1">
                          <a:solidFill>
                            <a:schemeClr val="tx1"/>
                          </a:solidFill>
                          <a:latin typeface="Times New Roman" panose="02020603050405020304" pitchFamily="18" charset="0"/>
                          <a:ea typeface="楷体_GB2312" panose="02010609030101010101" pitchFamily="49" charset="-122"/>
                        </a:defRPr>
                      </a:lvl2pPr>
                      <a:lvl3pPr marL="1143000" indent="-228600" eaLnBrk="0" hangingPunct="0">
                        <a:buClr>
                          <a:schemeClr val="accent1"/>
                        </a:buClr>
                        <a:buSzPct val="65000"/>
                        <a:defRPr b="1">
                          <a:solidFill>
                            <a:schemeClr val="tx1"/>
                          </a:solidFill>
                          <a:latin typeface="Times New Roman" panose="02020603050405020304" pitchFamily="18" charset="0"/>
                          <a:ea typeface="楷体_GB2312" panose="02010609030101010101" pitchFamily="49" charset="-122"/>
                        </a:defRPr>
                      </a:lvl3pPr>
                      <a:lvl4pPr marL="1600200" indent="-228600" eaLnBrk="0" hangingPunct="0">
                        <a:defRPr sz="1600">
                          <a:solidFill>
                            <a:schemeClr val="tx1"/>
                          </a:solidFill>
                          <a:latin typeface="Times New Roman" panose="02020603050405020304" pitchFamily="18" charset="0"/>
                          <a:ea typeface="楷体_GB2312" panose="02010609030101010101" pitchFamily="49" charset="-122"/>
                        </a:defRPr>
                      </a:lvl4pPr>
                      <a:lvl5pPr marL="2057400" indent="-228600" eaLnBrk="0" hangingPunct="0">
                        <a:buClr>
                          <a:schemeClr val="tx2"/>
                        </a:buClr>
                        <a:buSzPct val="80000"/>
                        <a:defRPr sz="1600">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rPr>
                        <a:t>第</a:t>
                      </a:r>
                      <a:r>
                        <a:rPr kumimoji="0" lang="en-US" altLang="zh-CN" sz="2400" b="1"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rPr>
                        <a:t>2</a:t>
                      </a: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rPr>
                        <a:t>章 认知心理学与人机工程学</a:t>
                      </a:r>
                      <a:r>
                        <a:rPr kumimoji="0" lang="en-US" altLang="zh-CN" sz="2400" b="1"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rPr>
                        <a:t>(3)</a:t>
                      </a:r>
                    </a:p>
                  </a:txBody>
                  <a:tcPr marL="36000" marR="36000" marT="46800" marB="46800" anchor="ctr" horzOverflow="overflow">
                    <a:lnL w="12700" cap="flat" cmpd="sng" algn="ctr">
                      <a:solidFill>
                        <a:schemeClr val="tx1"/>
                      </a:solidFill>
                      <a:prstDash val="solid"/>
                      <a:round/>
                      <a:headEnd type="none" w="sm" len="sm"/>
                      <a:tailEnd type="none" w="sm" len="sm"/>
                    </a:lnL>
                    <a:lnR w="381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477838">
                <a:tc>
                  <a:txBody>
                    <a:bodyPr/>
                    <a:lstStyle>
                      <a:lvl1pPr eaLnBrk="0" hangingPunct="0">
                        <a:defRPr sz="2400" b="1">
                          <a:solidFill>
                            <a:schemeClr val="tx1"/>
                          </a:solidFill>
                          <a:latin typeface="Times New Roman" panose="02020603050405020304" pitchFamily="18" charset="0"/>
                          <a:ea typeface="楷体_GB2312" panose="02010609030101010101" pitchFamily="49" charset="-122"/>
                        </a:defRPr>
                      </a:lvl1pPr>
                      <a:lvl2pPr marL="742950" indent="-285750" eaLnBrk="0" hangingPunct="0">
                        <a:buClr>
                          <a:schemeClr val="tx2"/>
                        </a:buClr>
                        <a:defRPr sz="2000" b="1">
                          <a:solidFill>
                            <a:schemeClr val="tx1"/>
                          </a:solidFill>
                          <a:latin typeface="Times New Roman" panose="02020603050405020304" pitchFamily="18" charset="0"/>
                          <a:ea typeface="楷体_GB2312" panose="02010609030101010101" pitchFamily="49" charset="-122"/>
                        </a:defRPr>
                      </a:lvl2pPr>
                      <a:lvl3pPr marL="1143000" indent="-228600" eaLnBrk="0" hangingPunct="0">
                        <a:buClr>
                          <a:schemeClr val="accent1"/>
                        </a:buClr>
                        <a:buSzPct val="65000"/>
                        <a:defRPr b="1">
                          <a:solidFill>
                            <a:schemeClr val="tx1"/>
                          </a:solidFill>
                          <a:latin typeface="Times New Roman" panose="02020603050405020304" pitchFamily="18" charset="0"/>
                          <a:ea typeface="楷体_GB2312" panose="02010609030101010101" pitchFamily="49" charset="-122"/>
                        </a:defRPr>
                      </a:lvl3pPr>
                      <a:lvl4pPr marL="1600200" indent="-228600" eaLnBrk="0" hangingPunct="0">
                        <a:defRPr sz="1600">
                          <a:solidFill>
                            <a:schemeClr val="tx1"/>
                          </a:solidFill>
                          <a:latin typeface="Times New Roman" panose="02020603050405020304" pitchFamily="18" charset="0"/>
                          <a:ea typeface="楷体_GB2312" panose="02010609030101010101" pitchFamily="49" charset="-122"/>
                        </a:defRPr>
                      </a:lvl4pPr>
                      <a:lvl5pPr marL="2057400" indent="-228600" eaLnBrk="0" hangingPunct="0">
                        <a:buClr>
                          <a:schemeClr val="tx2"/>
                        </a:buClr>
                        <a:buSzPct val="80000"/>
                        <a:defRPr sz="1600">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rPr>
                        <a:t>3</a:t>
                      </a:r>
                    </a:p>
                  </a:txBody>
                  <a:tcPr marL="36000" marR="36000" marT="46800" marB="46800" anchor="ctr" horzOverflow="overflow">
                    <a:lnL w="381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400" b="1">
                          <a:solidFill>
                            <a:schemeClr val="tx1"/>
                          </a:solidFill>
                          <a:latin typeface="Times New Roman" panose="02020603050405020304" pitchFamily="18" charset="0"/>
                          <a:ea typeface="楷体_GB2312" panose="02010609030101010101" pitchFamily="49" charset="-122"/>
                        </a:defRPr>
                      </a:lvl1pPr>
                      <a:lvl2pPr marL="742950" indent="-285750" eaLnBrk="0" hangingPunct="0">
                        <a:buClr>
                          <a:schemeClr val="tx2"/>
                        </a:buClr>
                        <a:defRPr sz="2000" b="1">
                          <a:solidFill>
                            <a:schemeClr val="tx1"/>
                          </a:solidFill>
                          <a:latin typeface="Times New Roman" panose="02020603050405020304" pitchFamily="18" charset="0"/>
                          <a:ea typeface="楷体_GB2312" panose="02010609030101010101" pitchFamily="49" charset="-122"/>
                        </a:defRPr>
                      </a:lvl2pPr>
                      <a:lvl3pPr marL="1143000" indent="-228600" eaLnBrk="0" hangingPunct="0">
                        <a:buClr>
                          <a:schemeClr val="accent1"/>
                        </a:buClr>
                        <a:buSzPct val="65000"/>
                        <a:defRPr b="1">
                          <a:solidFill>
                            <a:schemeClr val="tx1"/>
                          </a:solidFill>
                          <a:latin typeface="Times New Roman" panose="02020603050405020304" pitchFamily="18" charset="0"/>
                          <a:ea typeface="楷体_GB2312" panose="02010609030101010101" pitchFamily="49" charset="-122"/>
                        </a:defRPr>
                      </a:lvl3pPr>
                      <a:lvl4pPr marL="1600200" indent="-228600" eaLnBrk="0" hangingPunct="0">
                        <a:defRPr sz="1600">
                          <a:solidFill>
                            <a:schemeClr val="tx1"/>
                          </a:solidFill>
                          <a:latin typeface="Times New Roman" panose="02020603050405020304" pitchFamily="18" charset="0"/>
                          <a:ea typeface="楷体_GB2312" panose="02010609030101010101" pitchFamily="49" charset="-122"/>
                        </a:defRPr>
                      </a:lvl4pPr>
                      <a:lvl5pPr marL="2057400" indent="-228600" eaLnBrk="0" hangingPunct="0">
                        <a:buClr>
                          <a:schemeClr val="tx2"/>
                        </a:buClr>
                        <a:buSzPct val="80000"/>
                        <a:defRPr sz="1600">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rPr>
                        <a:t>上课</a:t>
                      </a:r>
                    </a:p>
                  </a:txBody>
                  <a:tcPr marL="36000" marR="36000" marT="46800" marB="468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400" b="1">
                          <a:solidFill>
                            <a:schemeClr val="tx1"/>
                          </a:solidFill>
                          <a:latin typeface="Times New Roman" panose="02020603050405020304" pitchFamily="18" charset="0"/>
                          <a:ea typeface="楷体_GB2312" panose="02010609030101010101" pitchFamily="49" charset="-122"/>
                        </a:defRPr>
                      </a:lvl1pPr>
                      <a:lvl2pPr marL="742950" indent="-285750" eaLnBrk="0" hangingPunct="0">
                        <a:buClr>
                          <a:schemeClr val="tx2"/>
                        </a:buClr>
                        <a:defRPr sz="2000" b="1">
                          <a:solidFill>
                            <a:schemeClr val="tx1"/>
                          </a:solidFill>
                          <a:latin typeface="Times New Roman" panose="02020603050405020304" pitchFamily="18" charset="0"/>
                          <a:ea typeface="楷体_GB2312" panose="02010609030101010101" pitchFamily="49" charset="-122"/>
                        </a:defRPr>
                      </a:lvl2pPr>
                      <a:lvl3pPr marL="1143000" indent="-228600" eaLnBrk="0" hangingPunct="0">
                        <a:buClr>
                          <a:schemeClr val="accent1"/>
                        </a:buClr>
                        <a:buSzPct val="65000"/>
                        <a:defRPr b="1">
                          <a:solidFill>
                            <a:schemeClr val="tx1"/>
                          </a:solidFill>
                          <a:latin typeface="Times New Roman" panose="02020603050405020304" pitchFamily="18" charset="0"/>
                          <a:ea typeface="楷体_GB2312" panose="02010609030101010101" pitchFamily="49" charset="-122"/>
                        </a:defRPr>
                      </a:lvl3pPr>
                      <a:lvl4pPr marL="1600200" indent="-228600" eaLnBrk="0" hangingPunct="0">
                        <a:defRPr sz="1600">
                          <a:solidFill>
                            <a:schemeClr val="tx1"/>
                          </a:solidFill>
                          <a:latin typeface="Times New Roman" panose="02020603050405020304" pitchFamily="18" charset="0"/>
                          <a:ea typeface="楷体_GB2312" panose="02010609030101010101" pitchFamily="49" charset="-122"/>
                        </a:defRPr>
                      </a:lvl4pPr>
                      <a:lvl5pPr marL="2057400" indent="-228600" eaLnBrk="0" hangingPunct="0">
                        <a:buClr>
                          <a:schemeClr val="tx2"/>
                        </a:buClr>
                        <a:buSzPct val="80000"/>
                        <a:defRPr sz="1600">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rPr>
                        <a:t>第</a:t>
                      </a:r>
                      <a:r>
                        <a:rPr kumimoji="0" lang="en-US" altLang="zh-CN" sz="2400" b="1"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rPr>
                        <a:t>3</a:t>
                      </a: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rPr>
                        <a:t>章 交互设备</a:t>
                      </a:r>
                      <a:r>
                        <a:rPr kumimoji="0" lang="en-US" altLang="zh-CN" sz="2400" b="1"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rPr>
                        <a:t>(3)</a:t>
                      </a:r>
                    </a:p>
                  </a:txBody>
                  <a:tcPr marL="36000" marR="36000" marT="46800" marB="46800" anchor="ctr" horzOverflow="overflow">
                    <a:lnL w="12700" cap="flat" cmpd="sng" algn="ctr">
                      <a:solidFill>
                        <a:schemeClr val="tx1"/>
                      </a:solidFill>
                      <a:prstDash val="solid"/>
                      <a:round/>
                      <a:headEnd type="none" w="sm" len="sm"/>
                      <a:tailEnd type="none" w="sm" len="sm"/>
                    </a:lnL>
                    <a:lnR w="381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407988">
                <a:tc>
                  <a:txBody>
                    <a:bodyPr/>
                    <a:lstStyle>
                      <a:lvl1pPr eaLnBrk="0" hangingPunct="0">
                        <a:defRPr sz="2400" b="1">
                          <a:solidFill>
                            <a:schemeClr val="tx1"/>
                          </a:solidFill>
                          <a:latin typeface="Times New Roman" panose="02020603050405020304" pitchFamily="18" charset="0"/>
                          <a:ea typeface="楷体_GB2312" panose="02010609030101010101" pitchFamily="49" charset="-122"/>
                        </a:defRPr>
                      </a:lvl1pPr>
                      <a:lvl2pPr marL="742950" indent="-285750" eaLnBrk="0" hangingPunct="0">
                        <a:buClr>
                          <a:schemeClr val="tx2"/>
                        </a:buClr>
                        <a:defRPr sz="2000" b="1">
                          <a:solidFill>
                            <a:schemeClr val="tx1"/>
                          </a:solidFill>
                          <a:latin typeface="Times New Roman" panose="02020603050405020304" pitchFamily="18" charset="0"/>
                          <a:ea typeface="楷体_GB2312" panose="02010609030101010101" pitchFamily="49" charset="-122"/>
                        </a:defRPr>
                      </a:lvl2pPr>
                      <a:lvl3pPr marL="1143000" indent="-228600" eaLnBrk="0" hangingPunct="0">
                        <a:buClr>
                          <a:schemeClr val="accent1"/>
                        </a:buClr>
                        <a:buSzPct val="65000"/>
                        <a:defRPr b="1">
                          <a:solidFill>
                            <a:schemeClr val="tx1"/>
                          </a:solidFill>
                          <a:latin typeface="Times New Roman" panose="02020603050405020304" pitchFamily="18" charset="0"/>
                          <a:ea typeface="楷体_GB2312" panose="02010609030101010101" pitchFamily="49" charset="-122"/>
                        </a:defRPr>
                      </a:lvl3pPr>
                      <a:lvl4pPr marL="1600200" indent="-228600" eaLnBrk="0" hangingPunct="0">
                        <a:defRPr sz="1600">
                          <a:solidFill>
                            <a:schemeClr val="tx1"/>
                          </a:solidFill>
                          <a:latin typeface="Times New Roman" panose="02020603050405020304" pitchFamily="18" charset="0"/>
                          <a:ea typeface="楷体_GB2312" panose="02010609030101010101" pitchFamily="49" charset="-122"/>
                        </a:defRPr>
                      </a:lvl4pPr>
                      <a:lvl5pPr marL="2057400" indent="-228600" eaLnBrk="0" hangingPunct="0">
                        <a:buClr>
                          <a:schemeClr val="tx2"/>
                        </a:buClr>
                        <a:buSzPct val="80000"/>
                        <a:defRPr sz="1600">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rPr>
                        <a:t>4</a:t>
                      </a:r>
                    </a:p>
                  </a:txBody>
                  <a:tcPr marL="36000" marR="36000" marT="46800" marB="46800" anchor="ctr" horzOverflow="overflow">
                    <a:lnL w="381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400" b="1">
                          <a:solidFill>
                            <a:schemeClr val="tx1"/>
                          </a:solidFill>
                          <a:latin typeface="Times New Roman" panose="02020603050405020304" pitchFamily="18" charset="0"/>
                          <a:ea typeface="楷体_GB2312" panose="02010609030101010101" pitchFamily="49" charset="-122"/>
                        </a:defRPr>
                      </a:lvl1pPr>
                      <a:lvl2pPr marL="742950" indent="-285750" eaLnBrk="0" hangingPunct="0">
                        <a:buClr>
                          <a:schemeClr val="tx2"/>
                        </a:buClr>
                        <a:defRPr sz="2000" b="1">
                          <a:solidFill>
                            <a:schemeClr val="tx1"/>
                          </a:solidFill>
                          <a:latin typeface="Times New Roman" panose="02020603050405020304" pitchFamily="18" charset="0"/>
                          <a:ea typeface="楷体_GB2312" panose="02010609030101010101" pitchFamily="49" charset="-122"/>
                        </a:defRPr>
                      </a:lvl2pPr>
                      <a:lvl3pPr marL="1143000" indent="-228600" eaLnBrk="0" hangingPunct="0">
                        <a:buClr>
                          <a:schemeClr val="accent1"/>
                        </a:buClr>
                        <a:buSzPct val="65000"/>
                        <a:defRPr b="1">
                          <a:solidFill>
                            <a:schemeClr val="tx1"/>
                          </a:solidFill>
                          <a:latin typeface="Times New Roman" panose="02020603050405020304" pitchFamily="18" charset="0"/>
                          <a:ea typeface="楷体_GB2312" panose="02010609030101010101" pitchFamily="49" charset="-122"/>
                        </a:defRPr>
                      </a:lvl3pPr>
                      <a:lvl4pPr marL="1600200" indent="-228600" eaLnBrk="0" hangingPunct="0">
                        <a:defRPr sz="1600">
                          <a:solidFill>
                            <a:schemeClr val="tx1"/>
                          </a:solidFill>
                          <a:latin typeface="Times New Roman" panose="02020603050405020304" pitchFamily="18" charset="0"/>
                          <a:ea typeface="楷体_GB2312" panose="02010609030101010101" pitchFamily="49" charset="-122"/>
                        </a:defRPr>
                      </a:lvl4pPr>
                      <a:lvl5pPr marL="2057400" indent="-228600" eaLnBrk="0" hangingPunct="0">
                        <a:buClr>
                          <a:schemeClr val="tx2"/>
                        </a:buClr>
                        <a:buSzPct val="80000"/>
                        <a:defRPr sz="1600">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rPr>
                        <a:t>上课</a:t>
                      </a:r>
                    </a:p>
                  </a:txBody>
                  <a:tcPr marL="36000" marR="36000" marT="46800" marB="468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400" b="1">
                          <a:solidFill>
                            <a:schemeClr val="tx1"/>
                          </a:solidFill>
                          <a:latin typeface="Times New Roman" panose="02020603050405020304" pitchFamily="18" charset="0"/>
                          <a:ea typeface="楷体_GB2312" panose="02010609030101010101" pitchFamily="49" charset="-122"/>
                        </a:defRPr>
                      </a:lvl1pPr>
                      <a:lvl2pPr marL="742950" indent="-285750" eaLnBrk="0" hangingPunct="0">
                        <a:buClr>
                          <a:schemeClr val="tx2"/>
                        </a:buClr>
                        <a:defRPr sz="2000" b="1">
                          <a:solidFill>
                            <a:schemeClr val="tx1"/>
                          </a:solidFill>
                          <a:latin typeface="Times New Roman" panose="02020603050405020304" pitchFamily="18" charset="0"/>
                          <a:ea typeface="楷体_GB2312" panose="02010609030101010101" pitchFamily="49" charset="-122"/>
                        </a:defRPr>
                      </a:lvl2pPr>
                      <a:lvl3pPr marL="1143000" indent="-228600" eaLnBrk="0" hangingPunct="0">
                        <a:buClr>
                          <a:schemeClr val="accent1"/>
                        </a:buClr>
                        <a:buSzPct val="65000"/>
                        <a:defRPr b="1">
                          <a:solidFill>
                            <a:schemeClr val="tx1"/>
                          </a:solidFill>
                          <a:latin typeface="Times New Roman" panose="02020603050405020304" pitchFamily="18" charset="0"/>
                          <a:ea typeface="楷体_GB2312" panose="02010609030101010101" pitchFamily="49" charset="-122"/>
                        </a:defRPr>
                      </a:lvl3pPr>
                      <a:lvl4pPr marL="1600200" indent="-228600" eaLnBrk="0" hangingPunct="0">
                        <a:defRPr sz="1600">
                          <a:solidFill>
                            <a:schemeClr val="tx1"/>
                          </a:solidFill>
                          <a:latin typeface="Times New Roman" panose="02020603050405020304" pitchFamily="18" charset="0"/>
                          <a:ea typeface="楷体_GB2312" panose="02010609030101010101" pitchFamily="49" charset="-122"/>
                        </a:defRPr>
                      </a:lvl4pPr>
                      <a:lvl5pPr marL="2057400" indent="-228600" eaLnBrk="0" hangingPunct="0">
                        <a:buClr>
                          <a:schemeClr val="tx2"/>
                        </a:buClr>
                        <a:buSzPct val="80000"/>
                        <a:defRPr sz="1600">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rPr>
                        <a:t>第</a:t>
                      </a:r>
                      <a:r>
                        <a:rPr kumimoji="0" lang="en-US" altLang="zh-CN" sz="2400" b="1"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rPr>
                        <a:t>4</a:t>
                      </a: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rPr>
                        <a:t>章 人机交互技术</a:t>
                      </a:r>
                      <a:r>
                        <a:rPr kumimoji="0" lang="en-US" altLang="zh-CN" sz="2400" b="1"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rPr>
                        <a:t>(3)</a:t>
                      </a:r>
                    </a:p>
                  </a:txBody>
                  <a:tcPr marL="36000" marR="36000" marT="46800" marB="46800" anchor="ctr" horzOverflow="overflow">
                    <a:lnL w="12700" cap="flat" cmpd="sng" algn="ctr">
                      <a:solidFill>
                        <a:schemeClr val="tx1"/>
                      </a:solidFill>
                      <a:prstDash val="solid"/>
                      <a:round/>
                      <a:headEnd type="none" w="sm" len="sm"/>
                      <a:tailEnd type="none" w="sm" len="sm"/>
                    </a:lnL>
                    <a:lnR w="381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469900">
                <a:tc>
                  <a:txBody>
                    <a:bodyPr/>
                    <a:lstStyle>
                      <a:lvl1pPr eaLnBrk="0" hangingPunct="0">
                        <a:defRPr sz="2400" b="1">
                          <a:solidFill>
                            <a:schemeClr val="tx1"/>
                          </a:solidFill>
                          <a:latin typeface="Times New Roman" panose="02020603050405020304" pitchFamily="18" charset="0"/>
                          <a:ea typeface="楷体_GB2312" panose="02010609030101010101" pitchFamily="49" charset="-122"/>
                        </a:defRPr>
                      </a:lvl1pPr>
                      <a:lvl2pPr marL="742950" indent="-285750" eaLnBrk="0" hangingPunct="0">
                        <a:buClr>
                          <a:schemeClr val="tx2"/>
                        </a:buClr>
                        <a:defRPr sz="2000" b="1">
                          <a:solidFill>
                            <a:schemeClr val="tx1"/>
                          </a:solidFill>
                          <a:latin typeface="Times New Roman" panose="02020603050405020304" pitchFamily="18" charset="0"/>
                          <a:ea typeface="楷体_GB2312" panose="02010609030101010101" pitchFamily="49" charset="-122"/>
                        </a:defRPr>
                      </a:lvl2pPr>
                      <a:lvl3pPr marL="1143000" indent="-228600" eaLnBrk="0" hangingPunct="0">
                        <a:buClr>
                          <a:schemeClr val="accent1"/>
                        </a:buClr>
                        <a:buSzPct val="65000"/>
                        <a:defRPr b="1">
                          <a:solidFill>
                            <a:schemeClr val="tx1"/>
                          </a:solidFill>
                          <a:latin typeface="Times New Roman" panose="02020603050405020304" pitchFamily="18" charset="0"/>
                          <a:ea typeface="楷体_GB2312" panose="02010609030101010101" pitchFamily="49" charset="-122"/>
                        </a:defRPr>
                      </a:lvl3pPr>
                      <a:lvl4pPr marL="1600200" indent="-228600" eaLnBrk="0" hangingPunct="0">
                        <a:defRPr sz="1600">
                          <a:solidFill>
                            <a:schemeClr val="tx1"/>
                          </a:solidFill>
                          <a:latin typeface="Times New Roman" panose="02020603050405020304" pitchFamily="18" charset="0"/>
                          <a:ea typeface="楷体_GB2312" panose="02010609030101010101" pitchFamily="49" charset="-122"/>
                        </a:defRPr>
                      </a:lvl4pPr>
                      <a:lvl5pPr marL="2057400" indent="-228600" eaLnBrk="0" hangingPunct="0">
                        <a:buClr>
                          <a:schemeClr val="tx2"/>
                        </a:buClr>
                        <a:buSzPct val="80000"/>
                        <a:defRPr sz="1600">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rPr>
                        <a:t>5</a:t>
                      </a:r>
                    </a:p>
                  </a:txBody>
                  <a:tcPr marL="36000" marR="36000" marT="46800" marB="46800" anchor="ctr" horzOverflow="overflow">
                    <a:lnL w="381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400" b="1">
                          <a:solidFill>
                            <a:schemeClr val="tx1"/>
                          </a:solidFill>
                          <a:latin typeface="Times New Roman" panose="02020603050405020304" pitchFamily="18" charset="0"/>
                          <a:ea typeface="楷体_GB2312" panose="02010609030101010101" pitchFamily="49" charset="-122"/>
                        </a:defRPr>
                      </a:lvl1pPr>
                      <a:lvl2pPr marL="742950" indent="-285750" eaLnBrk="0" hangingPunct="0">
                        <a:buClr>
                          <a:schemeClr val="tx2"/>
                        </a:buClr>
                        <a:defRPr sz="2000" b="1">
                          <a:solidFill>
                            <a:schemeClr val="tx1"/>
                          </a:solidFill>
                          <a:latin typeface="Times New Roman" panose="02020603050405020304" pitchFamily="18" charset="0"/>
                          <a:ea typeface="楷体_GB2312" panose="02010609030101010101" pitchFamily="49" charset="-122"/>
                        </a:defRPr>
                      </a:lvl2pPr>
                      <a:lvl3pPr marL="1143000" indent="-228600" eaLnBrk="0" hangingPunct="0">
                        <a:buClr>
                          <a:schemeClr val="accent1"/>
                        </a:buClr>
                        <a:buSzPct val="65000"/>
                        <a:defRPr b="1">
                          <a:solidFill>
                            <a:schemeClr val="tx1"/>
                          </a:solidFill>
                          <a:latin typeface="Times New Roman" panose="02020603050405020304" pitchFamily="18" charset="0"/>
                          <a:ea typeface="楷体_GB2312" panose="02010609030101010101" pitchFamily="49" charset="-122"/>
                        </a:defRPr>
                      </a:lvl3pPr>
                      <a:lvl4pPr marL="1600200" indent="-228600" eaLnBrk="0" hangingPunct="0">
                        <a:defRPr sz="1600">
                          <a:solidFill>
                            <a:schemeClr val="tx1"/>
                          </a:solidFill>
                          <a:latin typeface="Times New Roman" panose="02020603050405020304" pitchFamily="18" charset="0"/>
                          <a:ea typeface="楷体_GB2312" panose="02010609030101010101" pitchFamily="49" charset="-122"/>
                        </a:defRPr>
                      </a:lvl4pPr>
                      <a:lvl5pPr marL="2057400" indent="-228600" eaLnBrk="0" hangingPunct="0">
                        <a:buClr>
                          <a:schemeClr val="tx2"/>
                        </a:buClr>
                        <a:buSzPct val="80000"/>
                        <a:defRPr sz="1600">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rPr>
                        <a:t>上课</a:t>
                      </a:r>
                    </a:p>
                  </a:txBody>
                  <a:tcPr marL="36000" marR="36000" marT="46800" marB="468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400" b="1">
                          <a:solidFill>
                            <a:schemeClr val="tx1"/>
                          </a:solidFill>
                          <a:latin typeface="Times New Roman" panose="02020603050405020304" pitchFamily="18" charset="0"/>
                          <a:ea typeface="楷体_GB2312" panose="02010609030101010101" pitchFamily="49" charset="-122"/>
                        </a:defRPr>
                      </a:lvl1pPr>
                      <a:lvl2pPr marL="742950" indent="-285750" eaLnBrk="0" hangingPunct="0">
                        <a:buClr>
                          <a:schemeClr val="tx2"/>
                        </a:buClr>
                        <a:defRPr sz="2000" b="1">
                          <a:solidFill>
                            <a:schemeClr val="tx1"/>
                          </a:solidFill>
                          <a:latin typeface="Times New Roman" panose="02020603050405020304" pitchFamily="18" charset="0"/>
                          <a:ea typeface="楷体_GB2312" panose="02010609030101010101" pitchFamily="49" charset="-122"/>
                        </a:defRPr>
                      </a:lvl2pPr>
                      <a:lvl3pPr marL="1143000" indent="-228600" eaLnBrk="0" hangingPunct="0">
                        <a:buClr>
                          <a:schemeClr val="accent1"/>
                        </a:buClr>
                        <a:buSzPct val="65000"/>
                        <a:defRPr b="1">
                          <a:solidFill>
                            <a:schemeClr val="tx1"/>
                          </a:solidFill>
                          <a:latin typeface="Times New Roman" panose="02020603050405020304" pitchFamily="18" charset="0"/>
                          <a:ea typeface="楷体_GB2312" panose="02010609030101010101" pitchFamily="49" charset="-122"/>
                        </a:defRPr>
                      </a:lvl3pPr>
                      <a:lvl4pPr marL="1600200" indent="-228600" eaLnBrk="0" hangingPunct="0">
                        <a:defRPr sz="1600">
                          <a:solidFill>
                            <a:schemeClr val="tx1"/>
                          </a:solidFill>
                          <a:latin typeface="Times New Roman" panose="02020603050405020304" pitchFamily="18" charset="0"/>
                          <a:ea typeface="楷体_GB2312" panose="02010609030101010101" pitchFamily="49" charset="-122"/>
                        </a:defRPr>
                      </a:lvl4pPr>
                      <a:lvl5pPr marL="2057400" indent="-228600" eaLnBrk="0" hangingPunct="0">
                        <a:buClr>
                          <a:schemeClr val="tx2"/>
                        </a:buClr>
                        <a:buSzPct val="80000"/>
                        <a:defRPr sz="1600">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rPr>
                        <a:t>第</a:t>
                      </a:r>
                      <a:r>
                        <a:rPr kumimoji="0" lang="en-US" altLang="zh-CN" sz="2400" b="1"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rPr>
                        <a:t>5</a:t>
                      </a: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rPr>
                        <a:t>章 可用性分析与评估</a:t>
                      </a:r>
                      <a:r>
                        <a:rPr kumimoji="0" lang="en-US" altLang="zh-CN" sz="2400" b="1"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rPr>
                        <a:t>(3)</a:t>
                      </a:r>
                    </a:p>
                  </a:txBody>
                  <a:tcPr marL="36000" marR="36000" marT="46800" marB="46800" anchor="ctr" horzOverflow="overflow">
                    <a:lnL w="12700" cap="flat" cmpd="sng" algn="ctr">
                      <a:solidFill>
                        <a:schemeClr val="tx1"/>
                      </a:solidFill>
                      <a:prstDash val="solid"/>
                      <a:round/>
                      <a:headEnd type="none" w="sm" len="sm"/>
                      <a:tailEnd type="none" w="sm" len="sm"/>
                    </a:lnL>
                    <a:lnR w="381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r h="454025">
                <a:tc>
                  <a:txBody>
                    <a:bodyPr/>
                    <a:lstStyle>
                      <a:lvl1pPr eaLnBrk="0" hangingPunct="0">
                        <a:defRPr sz="2400" b="1">
                          <a:solidFill>
                            <a:schemeClr val="tx1"/>
                          </a:solidFill>
                          <a:latin typeface="Times New Roman" panose="02020603050405020304" pitchFamily="18" charset="0"/>
                          <a:ea typeface="楷体_GB2312" panose="02010609030101010101" pitchFamily="49" charset="-122"/>
                        </a:defRPr>
                      </a:lvl1pPr>
                      <a:lvl2pPr marL="742950" indent="-285750" eaLnBrk="0" hangingPunct="0">
                        <a:buClr>
                          <a:schemeClr val="tx2"/>
                        </a:buClr>
                        <a:defRPr sz="2000" b="1">
                          <a:solidFill>
                            <a:schemeClr val="tx1"/>
                          </a:solidFill>
                          <a:latin typeface="Times New Roman" panose="02020603050405020304" pitchFamily="18" charset="0"/>
                          <a:ea typeface="楷体_GB2312" panose="02010609030101010101" pitchFamily="49" charset="-122"/>
                        </a:defRPr>
                      </a:lvl2pPr>
                      <a:lvl3pPr marL="1143000" indent="-228600" eaLnBrk="0" hangingPunct="0">
                        <a:buClr>
                          <a:schemeClr val="accent1"/>
                        </a:buClr>
                        <a:buSzPct val="65000"/>
                        <a:defRPr b="1">
                          <a:solidFill>
                            <a:schemeClr val="tx1"/>
                          </a:solidFill>
                          <a:latin typeface="Times New Roman" panose="02020603050405020304" pitchFamily="18" charset="0"/>
                          <a:ea typeface="楷体_GB2312" panose="02010609030101010101" pitchFamily="49" charset="-122"/>
                        </a:defRPr>
                      </a:lvl3pPr>
                      <a:lvl4pPr marL="1600200" indent="-228600" eaLnBrk="0" hangingPunct="0">
                        <a:defRPr sz="1600">
                          <a:solidFill>
                            <a:schemeClr val="tx1"/>
                          </a:solidFill>
                          <a:latin typeface="Times New Roman" panose="02020603050405020304" pitchFamily="18" charset="0"/>
                          <a:ea typeface="楷体_GB2312" panose="02010609030101010101" pitchFamily="49" charset="-122"/>
                        </a:defRPr>
                      </a:lvl4pPr>
                      <a:lvl5pPr marL="2057400" indent="-228600" eaLnBrk="0" hangingPunct="0">
                        <a:buClr>
                          <a:schemeClr val="tx2"/>
                        </a:buClr>
                        <a:buSzPct val="80000"/>
                        <a:defRPr sz="1600">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rPr>
                        <a:t>6</a:t>
                      </a:r>
                    </a:p>
                  </a:txBody>
                  <a:tcPr marL="36000" marR="36000" marT="46800" marB="46800" anchor="ctr" horzOverflow="overflow">
                    <a:lnL w="381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400" b="1">
                          <a:solidFill>
                            <a:schemeClr val="tx1"/>
                          </a:solidFill>
                          <a:latin typeface="Times New Roman" panose="02020603050405020304" pitchFamily="18" charset="0"/>
                          <a:ea typeface="楷体_GB2312" panose="02010609030101010101" pitchFamily="49" charset="-122"/>
                        </a:defRPr>
                      </a:lvl1pPr>
                      <a:lvl2pPr marL="742950" indent="-285750" eaLnBrk="0" hangingPunct="0">
                        <a:buClr>
                          <a:schemeClr val="tx2"/>
                        </a:buClr>
                        <a:defRPr sz="2000" b="1">
                          <a:solidFill>
                            <a:schemeClr val="tx1"/>
                          </a:solidFill>
                          <a:latin typeface="Times New Roman" panose="02020603050405020304" pitchFamily="18" charset="0"/>
                          <a:ea typeface="楷体_GB2312" panose="02010609030101010101" pitchFamily="49" charset="-122"/>
                        </a:defRPr>
                      </a:lvl2pPr>
                      <a:lvl3pPr marL="1143000" indent="-228600" eaLnBrk="0" hangingPunct="0">
                        <a:buClr>
                          <a:schemeClr val="accent1"/>
                        </a:buClr>
                        <a:buSzPct val="65000"/>
                        <a:defRPr b="1">
                          <a:solidFill>
                            <a:schemeClr val="tx1"/>
                          </a:solidFill>
                          <a:latin typeface="Times New Roman" panose="02020603050405020304" pitchFamily="18" charset="0"/>
                          <a:ea typeface="楷体_GB2312" panose="02010609030101010101" pitchFamily="49" charset="-122"/>
                        </a:defRPr>
                      </a:lvl3pPr>
                      <a:lvl4pPr marL="1600200" indent="-228600" eaLnBrk="0" hangingPunct="0">
                        <a:defRPr sz="1600">
                          <a:solidFill>
                            <a:schemeClr val="tx1"/>
                          </a:solidFill>
                          <a:latin typeface="Times New Roman" panose="02020603050405020304" pitchFamily="18" charset="0"/>
                          <a:ea typeface="楷体_GB2312" panose="02010609030101010101" pitchFamily="49" charset="-122"/>
                        </a:defRPr>
                      </a:lvl4pPr>
                      <a:lvl5pPr marL="2057400" indent="-228600" eaLnBrk="0" hangingPunct="0">
                        <a:buClr>
                          <a:schemeClr val="tx2"/>
                        </a:buClr>
                        <a:buSzPct val="80000"/>
                        <a:defRPr sz="1600">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rPr>
                        <a:t>上课</a:t>
                      </a:r>
                    </a:p>
                  </a:txBody>
                  <a:tcPr marL="36000" marR="36000" marT="46800" marB="468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400" b="1">
                          <a:solidFill>
                            <a:schemeClr val="tx1"/>
                          </a:solidFill>
                          <a:latin typeface="Times New Roman" panose="02020603050405020304" pitchFamily="18" charset="0"/>
                          <a:ea typeface="楷体_GB2312" panose="02010609030101010101" pitchFamily="49" charset="-122"/>
                        </a:defRPr>
                      </a:lvl1pPr>
                      <a:lvl2pPr marL="742950" indent="-285750" eaLnBrk="0" hangingPunct="0">
                        <a:buClr>
                          <a:schemeClr val="tx2"/>
                        </a:buClr>
                        <a:defRPr sz="2000" b="1">
                          <a:solidFill>
                            <a:schemeClr val="tx1"/>
                          </a:solidFill>
                          <a:latin typeface="Times New Roman" panose="02020603050405020304" pitchFamily="18" charset="0"/>
                          <a:ea typeface="楷体_GB2312" panose="02010609030101010101" pitchFamily="49" charset="-122"/>
                        </a:defRPr>
                      </a:lvl2pPr>
                      <a:lvl3pPr marL="1143000" indent="-228600" eaLnBrk="0" hangingPunct="0">
                        <a:buClr>
                          <a:schemeClr val="accent1"/>
                        </a:buClr>
                        <a:buSzPct val="65000"/>
                        <a:defRPr b="1">
                          <a:solidFill>
                            <a:schemeClr val="tx1"/>
                          </a:solidFill>
                          <a:latin typeface="Times New Roman" panose="02020603050405020304" pitchFamily="18" charset="0"/>
                          <a:ea typeface="楷体_GB2312" panose="02010609030101010101" pitchFamily="49" charset="-122"/>
                        </a:defRPr>
                      </a:lvl3pPr>
                      <a:lvl4pPr marL="1600200" indent="-228600" eaLnBrk="0" hangingPunct="0">
                        <a:defRPr sz="1600">
                          <a:solidFill>
                            <a:schemeClr val="tx1"/>
                          </a:solidFill>
                          <a:latin typeface="Times New Roman" panose="02020603050405020304" pitchFamily="18" charset="0"/>
                          <a:ea typeface="楷体_GB2312" panose="02010609030101010101" pitchFamily="49" charset="-122"/>
                        </a:defRPr>
                      </a:lvl4pPr>
                      <a:lvl5pPr marL="2057400" indent="-228600" eaLnBrk="0" hangingPunct="0">
                        <a:buClr>
                          <a:schemeClr val="tx2"/>
                        </a:buClr>
                        <a:buSzPct val="80000"/>
                        <a:defRPr sz="1600">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rPr>
                        <a:t>第</a:t>
                      </a:r>
                      <a:r>
                        <a:rPr kumimoji="0" lang="en-US" altLang="zh-CN" sz="2400" b="1"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rPr>
                        <a:t>6</a:t>
                      </a: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rPr>
                        <a:t>章 人机交互界面表示模型</a:t>
                      </a:r>
                      <a:r>
                        <a:rPr kumimoji="0" lang="en-US" altLang="zh-CN" sz="2400" b="1"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rPr>
                        <a:t>(3)</a:t>
                      </a:r>
                    </a:p>
                  </a:txBody>
                  <a:tcPr marL="36000" marR="36000" marT="46800" marB="46800" anchor="ctr" horzOverflow="overflow">
                    <a:lnL w="12700" cap="flat" cmpd="sng" algn="ctr">
                      <a:solidFill>
                        <a:schemeClr val="tx1"/>
                      </a:solidFill>
                      <a:prstDash val="solid"/>
                      <a:round/>
                      <a:headEnd type="none" w="sm" len="sm"/>
                      <a:tailEnd type="none" w="sm" len="sm"/>
                    </a:lnL>
                    <a:lnR w="381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6"/>
                  </a:ext>
                </a:extLst>
              </a:tr>
              <a:tr h="469900">
                <a:tc>
                  <a:txBody>
                    <a:bodyPr/>
                    <a:lstStyle>
                      <a:lvl1pPr eaLnBrk="0" hangingPunct="0">
                        <a:defRPr sz="2400" b="1">
                          <a:solidFill>
                            <a:schemeClr val="tx1"/>
                          </a:solidFill>
                          <a:latin typeface="Times New Roman" panose="02020603050405020304" pitchFamily="18" charset="0"/>
                          <a:ea typeface="楷体_GB2312" panose="02010609030101010101" pitchFamily="49" charset="-122"/>
                        </a:defRPr>
                      </a:lvl1pPr>
                      <a:lvl2pPr marL="742950" indent="-285750" eaLnBrk="0" hangingPunct="0">
                        <a:buClr>
                          <a:schemeClr val="tx2"/>
                        </a:buClr>
                        <a:defRPr sz="2000" b="1">
                          <a:solidFill>
                            <a:schemeClr val="tx1"/>
                          </a:solidFill>
                          <a:latin typeface="Times New Roman" panose="02020603050405020304" pitchFamily="18" charset="0"/>
                          <a:ea typeface="楷体_GB2312" panose="02010609030101010101" pitchFamily="49" charset="-122"/>
                        </a:defRPr>
                      </a:lvl2pPr>
                      <a:lvl3pPr marL="1143000" indent="-228600" eaLnBrk="0" hangingPunct="0">
                        <a:buClr>
                          <a:schemeClr val="accent1"/>
                        </a:buClr>
                        <a:buSzPct val="65000"/>
                        <a:defRPr b="1">
                          <a:solidFill>
                            <a:schemeClr val="tx1"/>
                          </a:solidFill>
                          <a:latin typeface="Times New Roman" panose="02020603050405020304" pitchFamily="18" charset="0"/>
                          <a:ea typeface="楷体_GB2312" panose="02010609030101010101" pitchFamily="49" charset="-122"/>
                        </a:defRPr>
                      </a:lvl3pPr>
                      <a:lvl4pPr marL="1600200" indent="-228600" eaLnBrk="0" hangingPunct="0">
                        <a:defRPr sz="1600">
                          <a:solidFill>
                            <a:schemeClr val="tx1"/>
                          </a:solidFill>
                          <a:latin typeface="Times New Roman" panose="02020603050405020304" pitchFamily="18" charset="0"/>
                          <a:ea typeface="楷体_GB2312" panose="02010609030101010101" pitchFamily="49" charset="-122"/>
                        </a:defRPr>
                      </a:lvl4pPr>
                      <a:lvl5pPr marL="2057400" indent="-228600" eaLnBrk="0" hangingPunct="0">
                        <a:buClr>
                          <a:schemeClr val="tx2"/>
                        </a:buClr>
                        <a:buSzPct val="80000"/>
                        <a:defRPr sz="1600">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rPr>
                        <a:t>7</a:t>
                      </a:r>
                    </a:p>
                  </a:txBody>
                  <a:tcPr marL="36000" marR="36000" marT="46800" marB="46800" anchor="ctr" horzOverflow="overflow">
                    <a:lnL w="381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400" b="1">
                          <a:solidFill>
                            <a:schemeClr val="tx1"/>
                          </a:solidFill>
                          <a:latin typeface="Times New Roman" panose="02020603050405020304" pitchFamily="18" charset="0"/>
                          <a:ea typeface="楷体_GB2312" panose="02010609030101010101" pitchFamily="49" charset="-122"/>
                        </a:defRPr>
                      </a:lvl1pPr>
                      <a:lvl2pPr marL="742950" indent="-285750" eaLnBrk="0" hangingPunct="0">
                        <a:buClr>
                          <a:schemeClr val="tx2"/>
                        </a:buClr>
                        <a:defRPr sz="2000" b="1">
                          <a:solidFill>
                            <a:schemeClr val="tx1"/>
                          </a:solidFill>
                          <a:latin typeface="Times New Roman" panose="02020603050405020304" pitchFamily="18" charset="0"/>
                          <a:ea typeface="楷体_GB2312" panose="02010609030101010101" pitchFamily="49" charset="-122"/>
                        </a:defRPr>
                      </a:lvl2pPr>
                      <a:lvl3pPr marL="1143000" indent="-228600" eaLnBrk="0" hangingPunct="0">
                        <a:buClr>
                          <a:schemeClr val="accent1"/>
                        </a:buClr>
                        <a:buSzPct val="65000"/>
                        <a:defRPr b="1">
                          <a:solidFill>
                            <a:schemeClr val="tx1"/>
                          </a:solidFill>
                          <a:latin typeface="Times New Roman" panose="02020603050405020304" pitchFamily="18" charset="0"/>
                          <a:ea typeface="楷体_GB2312" panose="02010609030101010101" pitchFamily="49" charset="-122"/>
                        </a:defRPr>
                      </a:lvl3pPr>
                      <a:lvl4pPr marL="1600200" indent="-228600" eaLnBrk="0" hangingPunct="0">
                        <a:defRPr sz="1600">
                          <a:solidFill>
                            <a:schemeClr val="tx1"/>
                          </a:solidFill>
                          <a:latin typeface="Times New Roman" panose="02020603050405020304" pitchFamily="18" charset="0"/>
                          <a:ea typeface="楷体_GB2312" panose="02010609030101010101" pitchFamily="49" charset="-122"/>
                        </a:defRPr>
                      </a:lvl4pPr>
                      <a:lvl5pPr marL="2057400" indent="-228600" eaLnBrk="0" hangingPunct="0">
                        <a:buClr>
                          <a:schemeClr val="tx2"/>
                        </a:buClr>
                        <a:buSzPct val="80000"/>
                        <a:defRPr sz="1600">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rPr>
                        <a:t>上课</a:t>
                      </a:r>
                    </a:p>
                  </a:txBody>
                  <a:tcPr marL="36000" marR="36000" marT="46800" marB="468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400" b="1">
                          <a:solidFill>
                            <a:schemeClr val="tx1"/>
                          </a:solidFill>
                          <a:latin typeface="Times New Roman" panose="02020603050405020304" pitchFamily="18" charset="0"/>
                          <a:ea typeface="楷体_GB2312" panose="02010609030101010101" pitchFamily="49" charset="-122"/>
                        </a:defRPr>
                      </a:lvl1pPr>
                      <a:lvl2pPr marL="742950" indent="-285750" eaLnBrk="0" hangingPunct="0">
                        <a:buClr>
                          <a:schemeClr val="tx2"/>
                        </a:buClr>
                        <a:defRPr sz="2000" b="1">
                          <a:solidFill>
                            <a:schemeClr val="tx1"/>
                          </a:solidFill>
                          <a:latin typeface="Times New Roman" panose="02020603050405020304" pitchFamily="18" charset="0"/>
                          <a:ea typeface="楷体_GB2312" panose="02010609030101010101" pitchFamily="49" charset="-122"/>
                        </a:defRPr>
                      </a:lvl2pPr>
                      <a:lvl3pPr marL="1143000" indent="-228600" eaLnBrk="0" hangingPunct="0">
                        <a:buClr>
                          <a:schemeClr val="accent1"/>
                        </a:buClr>
                        <a:buSzPct val="65000"/>
                        <a:defRPr b="1">
                          <a:solidFill>
                            <a:schemeClr val="tx1"/>
                          </a:solidFill>
                          <a:latin typeface="Times New Roman" panose="02020603050405020304" pitchFamily="18" charset="0"/>
                          <a:ea typeface="楷体_GB2312" panose="02010609030101010101" pitchFamily="49" charset="-122"/>
                        </a:defRPr>
                      </a:lvl3pPr>
                      <a:lvl4pPr marL="1600200" indent="-228600" eaLnBrk="0" hangingPunct="0">
                        <a:defRPr sz="1600">
                          <a:solidFill>
                            <a:schemeClr val="tx1"/>
                          </a:solidFill>
                          <a:latin typeface="Times New Roman" panose="02020603050405020304" pitchFamily="18" charset="0"/>
                          <a:ea typeface="楷体_GB2312" panose="02010609030101010101" pitchFamily="49" charset="-122"/>
                        </a:defRPr>
                      </a:lvl4pPr>
                      <a:lvl5pPr marL="2057400" indent="-228600" eaLnBrk="0" hangingPunct="0">
                        <a:buClr>
                          <a:schemeClr val="tx2"/>
                        </a:buClr>
                        <a:buSzPct val="80000"/>
                        <a:defRPr sz="1600">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rPr>
                        <a:t>第</a:t>
                      </a:r>
                      <a:r>
                        <a:rPr kumimoji="0" lang="en-US" altLang="zh-CN" sz="2400" b="1"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rPr>
                        <a:t>7</a:t>
                      </a: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rPr>
                        <a:t>章 软件结构和实现</a:t>
                      </a:r>
                      <a:r>
                        <a:rPr kumimoji="0" lang="en-US" altLang="zh-CN" sz="2400" b="1"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rPr>
                        <a:t>(3)</a:t>
                      </a:r>
                    </a:p>
                  </a:txBody>
                  <a:tcPr marL="36000" marR="36000" marT="46800" marB="46800" anchor="ctr" horzOverflow="overflow">
                    <a:lnL w="12700" cap="flat" cmpd="sng" algn="ctr">
                      <a:solidFill>
                        <a:schemeClr val="tx1"/>
                      </a:solidFill>
                      <a:prstDash val="solid"/>
                      <a:round/>
                      <a:headEnd type="none" w="sm" len="sm"/>
                      <a:tailEnd type="none" w="sm" len="sm"/>
                    </a:lnL>
                    <a:lnR w="381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7"/>
                  </a:ext>
                </a:extLst>
              </a:tr>
              <a:tr h="409575">
                <a:tc>
                  <a:txBody>
                    <a:bodyPr/>
                    <a:lstStyle>
                      <a:lvl1pPr eaLnBrk="0" hangingPunct="0">
                        <a:defRPr sz="2400" b="1">
                          <a:solidFill>
                            <a:schemeClr val="tx1"/>
                          </a:solidFill>
                          <a:latin typeface="Times New Roman" panose="02020603050405020304" pitchFamily="18" charset="0"/>
                          <a:ea typeface="楷体_GB2312" panose="02010609030101010101" pitchFamily="49" charset="-122"/>
                        </a:defRPr>
                      </a:lvl1pPr>
                      <a:lvl2pPr marL="742950" indent="-285750" eaLnBrk="0" hangingPunct="0">
                        <a:buClr>
                          <a:schemeClr val="tx2"/>
                        </a:buClr>
                        <a:defRPr sz="2000" b="1">
                          <a:solidFill>
                            <a:schemeClr val="tx1"/>
                          </a:solidFill>
                          <a:latin typeface="Times New Roman" panose="02020603050405020304" pitchFamily="18" charset="0"/>
                          <a:ea typeface="楷体_GB2312" panose="02010609030101010101" pitchFamily="49" charset="-122"/>
                        </a:defRPr>
                      </a:lvl2pPr>
                      <a:lvl3pPr marL="1143000" indent="-228600" eaLnBrk="0" hangingPunct="0">
                        <a:buClr>
                          <a:schemeClr val="accent1"/>
                        </a:buClr>
                        <a:buSzPct val="65000"/>
                        <a:defRPr b="1">
                          <a:solidFill>
                            <a:schemeClr val="tx1"/>
                          </a:solidFill>
                          <a:latin typeface="Times New Roman" panose="02020603050405020304" pitchFamily="18" charset="0"/>
                          <a:ea typeface="楷体_GB2312" panose="02010609030101010101" pitchFamily="49" charset="-122"/>
                        </a:defRPr>
                      </a:lvl3pPr>
                      <a:lvl4pPr marL="1600200" indent="-228600" eaLnBrk="0" hangingPunct="0">
                        <a:defRPr sz="1600">
                          <a:solidFill>
                            <a:schemeClr val="tx1"/>
                          </a:solidFill>
                          <a:latin typeface="Times New Roman" panose="02020603050405020304" pitchFamily="18" charset="0"/>
                          <a:ea typeface="楷体_GB2312" panose="02010609030101010101" pitchFamily="49" charset="-122"/>
                        </a:defRPr>
                      </a:lvl4pPr>
                      <a:lvl5pPr marL="2057400" indent="-228600" eaLnBrk="0" hangingPunct="0">
                        <a:buClr>
                          <a:schemeClr val="tx2"/>
                        </a:buClr>
                        <a:buSzPct val="80000"/>
                        <a:defRPr sz="1600">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rPr>
                        <a:t>8</a:t>
                      </a:r>
                    </a:p>
                  </a:txBody>
                  <a:tcPr marL="36000" marR="36000" marT="46800" marB="46800" anchor="ctr" horzOverflow="overflow">
                    <a:lnL w="381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400" b="1">
                          <a:solidFill>
                            <a:schemeClr val="tx1"/>
                          </a:solidFill>
                          <a:latin typeface="Times New Roman" panose="02020603050405020304" pitchFamily="18" charset="0"/>
                          <a:ea typeface="楷体_GB2312" panose="02010609030101010101" pitchFamily="49" charset="-122"/>
                        </a:defRPr>
                      </a:lvl1pPr>
                      <a:lvl2pPr marL="742950" indent="-285750" eaLnBrk="0" hangingPunct="0">
                        <a:buClr>
                          <a:schemeClr val="tx2"/>
                        </a:buClr>
                        <a:defRPr sz="2000" b="1">
                          <a:solidFill>
                            <a:schemeClr val="tx1"/>
                          </a:solidFill>
                          <a:latin typeface="Times New Roman" panose="02020603050405020304" pitchFamily="18" charset="0"/>
                          <a:ea typeface="楷体_GB2312" panose="02010609030101010101" pitchFamily="49" charset="-122"/>
                        </a:defRPr>
                      </a:lvl2pPr>
                      <a:lvl3pPr marL="1143000" indent="-228600" eaLnBrk="0" hangingPunct="0">
                        <a:buClr>
                          <a:schemeClr val="accent1"/>
                        </a:buClr>
                        <a:buSzPct val="65000"/>
                        <a:defRPr b="1">
                          <a:solidFill>
                            <a:schemeClr val="tx1"/>
                          </a:solidFill>
                          <a:latin typeface="Times New Roman" panose="02020603050405020304" pitchFamily="18" charset="0"/>
                          <a:ea typeface="楷体_GB2312" panose="02010609030101010101" pitchFamily="49" charset="-122"/>
                        </a:defRPr>
                      </a:lvl3pPr>
                      <a:lvl4pPr marL="1600200" indent="-228600" eaLnBrk="0" hangingPunct="0">
                        <a:defRPr sz="1600">
                          <a:solidFill>
                            <a:schemeClr val="tx1"/>
                          </a:solidFill>
                          <a:latin typeface="Times New Roman" panose="02020603050405020304" pitchFamily="18" charset="0"/>
                          <a:ea typeface="楷体_GB2312" panose="02010609030101010101" pitchFamily="49" charset="-122"/>
                        </a:defRPr>
                      </a:lvl4pPr>
                      <a:lvl5pPr marL="2057400" indent="-228600" eaLnBrk="0" hangingPunct="0">
                        <a:buClr>
                          <a:schemeClr val="tx2"/>
                        </a:buClr>
                        <a:buSzPct val="80000"/>
                        <a:defRPr sz="1600">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rPr>
                        <a:t>上课</a:t>
                      </a:r>
                    </a:p>
                  </a:txBody>
                  <a:tcPr marL="36000" marR="36000" marT="46800" marB="468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400" b="1">
                          <a:solidFill>
                            <a:schemeClr val="tx1"/>
                          </a:solidFill>
                          <a:latin typeface="Times New Roman" panose="02020603050405020304" pitchFamily="18" charset="0"/>
                          <a:ea typeface="楷体_GB2312" panose="02010609030101010101" pitchFamily="49" charset="-122"/>
                        </a:defRPr>
                      </a:lvl1pPr>
                      <a:lvl2pPr marL="742950" indent="-285750" eaLnBrk="0" hangingPunct="0">
                        <a:buClr>
                          <a:schemeClr val="tx2"/>
                        </a:buClr>
                        <a:defRPr sz="2000" b="1">
                          <a:solidFill>
                            <a:schemeClr val="tx1"/>
                          </a:solidFill>
                          <a:latin typeface="Times New Roman" panose="02020603050405020304" pitchFamily="18" charset="0"/>
                          <a:ea typeface="楷体_GB2312" panose="02010609030101010101" pitchFamily="49" charset="-122"/>
                        </a:defRPr>
                      </a:lvl2pPr>
                      <a:lvl3pPr marL="1143000" indent="-228600" eaLnBrk="0" hangingPunct="0">
                        <a:buClr>
                          <a:schemeClr val="accent1"/>
                        </a:buClr>
                        <a:buSzPct val="65000"/>
                        <a:defRPr b="1">
                          <a:solidFill>
                            <a:schemeClr val="tx1"/>
                          </a:solidFill>
                          <a:latin typeface="Times New Roman" panose="02020603050405020304" pitchFamily="18" charset="0"/>
                          <a:ea typeface="楷体_GB2312" panose="02010609030101010101" pitchFamily="49" charset="-122"/>
                        </a:defRPr>
                      </a:lvl3pPr>
                      <a:lvl4pPr marL="1600200" indent="-228600" eaLnBrk="0" hangingPunct="0">
                        <a:defRPr sz="1600">
                          <a:solidFill>
                            <a:schemeClr val="tx1"/>
                          </a:solidFill>
                          <a:latin typeface="Times New Roman" panose="02020603050405020304" pitchFamily="18" charset="0"/>
                          <a:ea typeface="楷体_GB2312" panose="02010609030101010101" pitchFamily="49" charset="-122"/>
                        </a:defRPr>
                      </a:lvl4pPr>
                      <a:lvl5pPr marL="2057400" indent="-228600" eaLnBrk="0" hangingPunct="0">
                        <a:buClr>
                          <a:schemeClr val="tx2"/>
                        </a:buClr>
                        <a:buSzPct val="80000"/>
                        <a:defRPr sz="1600">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rPr>
                        <a:t>第</a:t>
                      </a:r>
                      <a:r>
                        <a:rPr kumimoji="0" lang="en-US" altLang="zh-CN" sz="2400" b="1"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rPr>
                        <a:t>8</a:t>
                      </a: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rPr>
                        <a:t>章 </a:t>
                      </a:r>
                      <a:r>
                        <a:rPr kumimoji="0" lang="en-US" altLang="zh-CN" sz="2400" b="1"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rPr>
                        <a:t>Web</a:t>
                      </a: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rPr>
                        <a:t>界面设计</a:t>
                      </a:r>
                      <a:r>
                        <a:rPr kumimoji="0" lang="en-US" altLang="zh-CN" sz="2400" b="1"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rPr>
                        <a:t>(4)</a:t>
                      </a:r>
                    </a:p>
                  </a:txBody>
                  <a:tcPr marL="36000" marR="36000" marT="46800" marB="46800" anchor="ctr" horzOverflow="overflow">
                    <a:lnL w="12700" cap="flat" cmpd="sng" algn="ctr">
                      <a:solidFill>
                        <a:schemeClr val="tx1"/>
                      </a:solidFill>
                      <a:prstDash val="solid"/>
                      <a:round/>
                      <a:headEnd type="none" w="sm" len="sm"/>
                      <a:tailEnd type="none" w="sm" len="sm"/>
                    </a:lnL>
                    <a:lnR w="381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8"/>
                  </a:ext>
                </a:extLst>
              </a:tr>
              <a:tr h="469900">
                <a:tc>
                  <a:txBody>
                    <a:bodyPr/>
                    <a:lstStyle>
                      <a:lvl1pPr eaLnBrk="0" hangingPunct="0">
                        <a:defRPr sz="2400" b="1">
                          <a:solidFill>
                            <a:schemeClr val="tx1"/>
                          </a:solidFill>
                          <a:latin typeface="Times New Roman" panose="02020603050405020304" pitchFamily="18" charset="0"/>
                          <a:ea typeface="楷体_GB2312" panose="02010609030101010101" pitchFamily="49" charset="-122"/>
                        </a:defRPr>
                      </a:lvl1pPr>
                      <a:lvl2pPr marL="742950" indent="-285750" eaLnBrk="0" hangingPunct="0">
                        <a:buClr>
                          <a:schemeClr val="tx2"/>
                        </a:buClr>
                        <a:defRPr sz="2000" b="1">
                          <a:solidFill>
                            <a:schemeClr val="tx1"/>
                          </a:solidFill>
                          <a:latin typeface="Times New Roman" panose="02020603050405020304" pitchFamily="18" charset="0"/>
                          <a:ea typeface="楷体_GB2312" panose="02010609030101010101" pitchFamily="49" charset="-122"/>
                        </a:defRPr>
                      </a:lvl2pPr>
                      <a:lvl3pPr marL="1143000" indent="-228600" eaLnBrk="0" hangingPunct="0">
                        <a:buClr>
                          <a:schemeClr val="accent1"/>
                        </a:buClr>
                        <a:buSzPct val="65000"/>
                        <a:defRPr b="1">
                          <a:solidFill>
                            <a:schemeClr val="tx1"/>
                          </a:solidFill>
                          <a:latin typeface="Times New Roman" panose="02020603050405020304" pitchFamily="18" charset="0"/>
                          <a:ea typeface="楷体_GB2312" panose="02010609030101010101" pitchFamily="49" charset="-122"/>
                        </a:defRPr>
                      </a:lvl3pPr>
                      <a:lvl4pPr marL="1600200" indent="-228600" eaLnBrk="0" hangingPunct="0">
                        <a:defRPr sz="1600">
                          <a:solidFill>
                            <a:schemeClr val="tx1"/>
                          </a:solidFill>
                          <a:latin typeface="Times New Roman" panose="02020603050405020304" pitchFamily="18" charset="0"/>
                          <a:ea typeface="楷体_GB2312" panose="02010609030101010101" pitchFamily="49" charset="-122"/>
                        </a:defRPr>
                      </a:lvl4pPr>
                      <a:lvl5pPr marL="2057400" indent="-228600" eaLnBrk="0" hangingPunct="0">
                        <a:buClr>
                          <a:schemeClr val="tx2"/>
                        </a:buClr>
                        <a:buSzPct val="80000"/>
                        <a:defRPr sz="1600">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rPr>
                        <a:t>9</a:t>
                      </a:r>
                    </a:p>
                  </a:txBody>
                  <a:tcPr marL="36000" marR="36000" marT="46800" marB="46800" anchor="ctr" horzOverflow="overflow">
                    <a:lnL w="381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400" b="1">
                          <a:solidFill>
                            <a:schemeClr val="tx1"/>
                          </a:solidFill>
                          <a:latin typeface="Times New Roman" panose="02020603050405020304" pitchFamily="18" charset="0"/>
                          <a:ea typeface="楷体_GB2312" panose="02010609030101010101" pitchFamily="49" charset="-122"/>
                        </a:defRPr>
                      </a:lvl1pPr>
                      <a:lvl2pPr marL="742950" indent="-285750" eaLnBrk="0" hangingPunct="0">
                        <a:buClr>
                          <a:schemeClr val="tx2"/>
                        </a:buClr>
                        <a:defRPr sz="2000" b="1">
                          <a:solidFill>
                            <a:schemeClr val="tx1"/>
                          </a:solidFill>
                          <a:latin typeface="Times New Roman" panose="02020603050405020304" pitchFamily="18" charset="0"/>
                          <a:ea typeface="楷体_GB2312" panose="02010609030101010101" pitchFamily="49" charset="-122"/>
                        </a:defRPr>
                      </a:lvl2pPr>
                      <a:lvl3pPr marL="1143000" indent="-228600" eaLnBrk="0" hangingPunct="0">
                        <a:buClr>
                          <a:schemeClr val="accent1"/>
                        </a:buClr>
                        <a:buSzPct val="65000"/>
                        <a:defRPr b="1">
                          <a:solidFill>
                            <a:schemeClr val="tx1"/>
                          </a:solidFill>
                          <a:latin typeface="Times New Roman" panose="02020603050405020304" pitchFamily="18" charset="0"/>
                          <a:ea typeface="楷体_GB2312" panose="02010609030101010101" pitchFamily="49" charset="-122"/>
                        </a:defRPr>
                      </a:lvl3pPr>
                      <a:lvl4pPr marL="1600200" indent="-228600" eaLnBrk="0" hangingPunct="0">
                        <a:defRPr sz="1600">
                          <a:solidFill>
                            <a:schemeClr val="tx1"/>
                          </a:solidFill>
                          <a:latin typeface="Times New Roman" panose="02020603050405020304" pitchFamily="18" charset="0"/>
                          <a:ea typeface="楷体_GB2312" panose="02010609030101010101" pitchFamily="49" charset="-122"/>
                        </a:defRPr>
                      </a:lvl4pPr>
                      <a:lvl5pPr marL="2057400" indent="-228600" eaLnBrk="0" hangingPunct="0">
                        <a:buClr>
                          <a:schemeClr val="tx2"/>
                        </a:buClr>
                        <a:buSzPct val="80000"/>
                        <a:defRPr sz="1600">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rPr>
                        <a:t>上课</a:t>
                      </a:r>
                    </a:p>
                  </a:txBody>
                  <a:tcPr marL="36000" marR="36000" marT="46800" marB="468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400" b="1">
                          <a:solidFill>
                            <a:schemeClr val="tx1"/>
                          </a:solidFill>
                          <a:latin typeface="Times New Roman" panose="02020603050405020304" pitchFamily="18" charset="0"/>
                          <a:ea typeface="楷体_GB2312" panose="02010609030101010101" pitchFamily="49" charset="-122"/>
                        </a:defRPr>
                      </a:lvl1pPr>
                      <a:lvl2pPr marL="742950" indent="-285750" eaLnBrk="0" hangingPunct="0">
                        <a:buClr>
                          <a:schemeClr val="tx2"/>
                        </a:buClr>
                        <a:defRPr sz="2000" b="1">
                          <a:solidFill>
                            <a:schemeClr val="tx1"/>
                          </a:solidFill>
                          <a:latin typeface="Times New Roman" panose="02020603050405020304" pitchFamily="18" charset="0"/>
                          <a:ea typeface="楷体_GB2312" panose="02010609030101010101" pitchFamily="49" charset="-122"/>
                        </a:defRPr>
                      </a:lvl2pPr>
                      <a:lvl3pPr marL="1143000" indent="-228600" eaLnBrk="0" hangingPunct="0">
                        <a:buClr>
                          <a:schemeClr val="accent1"/>
                        </a:buClr>
                        <a:buSzPct val="65000"/>
                        <a:defRPr b="1">
                          <a:solidFill>
                            <a:schemeClr val="tx1"/>
                          </a:solidFill>
                          <a:latin typeface="Times New Roman" panose="02020603050405020304" pitchFamily="18" charset="0"/>
                          <a:ea typeface="楷体_GB2312" panose="02010609030101010101" pitchFamily="49" charset="-122"/>
                        </a:defRPr>
                      </a:lvl3pPr>
                      <a:lvl4pPr marL="1600200" indent="-228600" eaLnBrk="0" hangingPunct="0">
                        <a:defRPr sz="1600">
                          <a:solidFill>
                            <a:schemeClr val="tx1"/>
                          </a:solidFill>
                          <a:latin typeface="Times New Roman" panose="02020603050405020304" pitchFamily="18" charset="0"/>
                          <a:ea typeface="楷体_GB2312" panose="02010609030101010101" pitchFamily="49" charset="-122"/>
                        </a:defRPr>
                      </a:lvl4pPr>
                      <a:lvl5pPr marL="2057400" indent="-228600" eaLnBrk="0" hangingPunct="0">
                        <a:buClr>
                          <a:schemeClr val="tx2"/>
                        </a:buClr>
                        <a:buSzPct val="80000"/>
                        <a:defRPr sz="1600">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rPr>
                        <a:t>第</a:t>
                      </a:r>
                      <a:r>
                        <a:rPr kumimoji="0" lang="en-US" altLang="zh-CN" sz="2400" b="1"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rPr>
                        <a:t>9</a:t>
                      </a: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rPr>
                        <a:t>章 移动界面设计</a:t>
                      </a:r>
                      <a:r>
                        <a:rPr kumimoji="0" lang="en-US" altLang="zh-CN" sz="2400" b="1"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rPr>
                        <a:t>(2)</a:t>
                      </a:r>
                    </a:p>
                  </a:txBody>
                  <a:tcPr marL="36000" marR="36000" marT="46800" marB="46800" anchor="ctr" horzOverflow="overflow">
                    <a:lnL w="12700" cap="flat" cmpd="sng" algn="ctr">
                      <a:solidFill>
                        <a:schemeClr val="tx1"/>
                      </a:solidFill>
                      <a:prstDash val="solid"/>
                      <a:round/>
                      <a:headEnd type="none" w="sm" len="sm"/>
                      <a:tailEnd type="none" w="sm" len="sm"/>
                    </a:lnL>
                    <a:lnR w="381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9"/>
                  </a:ext>
                </a:extLst>
              </a:tr>
              <a:tr h="407988">
                <a:tc>
                  <a:txBody>
                    <a:bodyPr/>
                    <a:lstStyle>
                      <a:lvl1pPr eaLnBrk="0" hangingPunct="0">
                        <a:defRPr sz="2400" b="1">
                          <a:solidFill>
                            <a:schemeClr val="tx1"/>
                          </a:solidFill>
                          <a:latin typeface="Times New Roman" panose="02020603050405020304" pitchFamily="18" charset="0"/>
                          <a:ea typeface="楷体_GB2312" panose="02010609030101010101" pitchFamily="49" charset="-122"/>
                        </a:defRPr>
                      </a:lvl1pPr>
                      <a:lvl2pPr marL="742950" indent="-285750" eaLnBrk="0" hangingPunct="0">
                        <a:buClr>
                          <a:schemeClr val="tx2"/>
                        </a:buClr>
                        <a:defRPr sz="2000" b="1">
                          <a:solidFill>
                            <a:schemeClr val="tx1"/>
                          </a:solidFill>
                          <a:latin typeface="Times New Roman" panose="02020603050405020304" pitchFamily="18" charset="0"/>
                          <a:ea typeface="楷体_GB2312" panose="02010609030101010101" pitchFamily="49" charset="-122"/>
                        </a:defRPr>
                      </a:lvl2pPr>
                      <a:lvl3pPr marL="1143000" indent="-228600" eaLnBrk="0" hangingPunct="0">
                        <a:buClr>
                          <a:schemeClr val="accent1"/>
                        </a:buClr>
                        <a:buSzPct val="65000"/>
                        <a:defRPr b="1">
                          <a:solidFill>
                            <a:schemeClr val="tx1"/>
                          </a:solidFill>
                          <a:latin typeface="Times New Roman" panose="02020603050405020304" pitchFamily="18" charset="0"/>
                          <a:ea typeface="楷体_GB2312" panose="02010609030101010101" pitchFamily="49" charset="-122"/>
                        </a:defRPr>
                      </a:lvl3pPr>
                      <a:lvl4pPr marL="1600200" indent="-228600" eaLnBrk="0" hangingPunct="0">
                        <a:defRPr sz="1600">
                          <a:solidFill>
                            <a:schemeClr val="tx1"/>
                          </a:solidFill>
                          <a:latin typeface="Times New Roman" panose="02020603050405020304" pitchFamily="18" charset="0"/>
                          <a:ea typeface="楷体_GB2312" panose="02010609030101010101" pitchFamily="49" charset="-122"/>
                        </a:defRPr>
                      </a:lvl4pPr>
                      <a:lvl5pPr marL="2057400" indent="-228600" eaLnBrk="0" hangingPunct="0">
                        <a:buClr>
                          <a:schemeClr val="tx2"/>
                        </a:buClr>
                        <a:buSzPct val="80000"/>
                        <a:defRPr sz="1600">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rPr>
                        <a:t>10</a:t>
                      </a:r>
                    </a:p>
                  </a:txBody>
                  <a:tcPr marL="36000" marR="36000" marT="46800" marB="46800" anchor="ctr" horzOverflow="overflow">
                    <a:lnL w="381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381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400" b="1">
                          <a:solidFill>
                            <a:schemeClr val="tx1"/>
                          </a:solidFill>
                          <a:latin typeface="Times New Roman" panose="02020603050405020304" pitchFamily="18" charset="0"/>
                          <a:ea typeface="楷体_GB2312" panose="02010609030101010101" pitchFamily="49" charset="-122"/>
                        </a:defRPr>
                      </a:lvl1pPr>
                      <a:lvl2pPr marL="742950" indent="-285750" eaLnBrk="0" hangingPunct="0">
                        <a:buClr>
                          <a:schemeClr val="tx2"/>
                        </a:buClr>
                        <a:defRPr sz="2000" b="1">
                          <a:solidFill>
                            <a:schemeClr val="tx1"/>
                          </a:solidFill>
                          <a:latin typeface="Times New Roman" panose="02020603050405020304" pitchFamily="18" charset="0"/>
                          <a:ea typeface="楷体_GB2312" panose="02010609030101010101" pitchFamily="49" charset="-122"/>
                        </a:defRPr>
                      </a:lvl2pPr>
                      <a:lvl3pPr marL="1143000" indent="-228600" eaLnBrk="0" hangingPunct="0">
                        <a:buClr>
                          <a:schemeClr val="accent1"/>
                        </a:buClr>
                        <a:buSzPct val="65000"/>
                        <a:defRPr b="1">
                          <a:solidFill>
                            <a:schemeClr val="tx1"/>
                          </a:solidFill>
                          <a:latin typeface="Times New Roman" panose="02020603050405020304" pitchFamily="18" charset="0"/>
                          <a:ea typeface="楷体_GB2312" panose="02010609030101010101" pitchFamily="49" charset="-122"/>
                        </a:defRPr>
                      </a:lvl3pPr>
                      <a:lvl4pPr marL="1600200" indent="-228600" eaLnBrk="0" hangingPunct="0">
                        <a:defRPr sz="1600">
                          <a:solidFill>
                            <a:schemeClr val="tx1"/>
                          </a:solidFill>
                          <a:latin typeface="Times New Roman" panose="02020603050405020304" pitchFamily="18" charset="0"/>
                          <a:ea typeface="楷体_GB2312" panose="02010609030101010101" pitchFamily="49" charset="-122"/>
                        </a:defRPr>
                      </a:lvl4pPr>
                      <a:lvl5pPr marL="2057400" indent="-228600" eaLnBrk="0" hangingPunct="0">
                        <a:buClr>
                          <a:schemeClr val="tx2"/>
                        </a:buClr>
                        <a:buSzPct val="80000"/>
                        <a:defRPr sz="1600">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rPr>
                        <a:t>上课</a:t>
                      </a:r>
                    </a:p>
                  </a:txBody>
                  <a:tcPr marL="36000" marR="36000" marT="46800" marB="4680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381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defRPr sz="2400" b="1">
                          <a:solidFill>
                            <a:schemeClr val="tx1"/>
                          </a:solidFill>
                          <a:latin typeface="Times New Roman" panose="02020603050405020304" pitchFamily="18" charset="0"/>
                          <a:ea typeface="楷体_GB2312" panose="02010609030101010101" pitchFamily="49" charset="-122"/>
                        </a:defRPr>
                      </a:lvl1pPr>
                      <a:lvl2pPr marL="742950" indent="-285750" eaLnBrk="0" hangingPunct="0">
                        <a:buClr>
                          <a:schemeClr val="tx2"/>
                        </a:buClr>
                        <a:defRPr sz="2000" b="1">
                          <a:solidFill>
                            <a:schemeClr val="tx1"/>
                          </a:solidFill>
                          <a:latin typeface="Times New Roman" panose="02020603050405020304" pitchFamily="18" charset="0"/>
                          <a:ea typeface="楷体_GB2312" panose="02010609030101010101" pitchFamily="49" charset="-122"/>
                        </a:defRPr>
                      </a:lvl2pPr>
                      <a:lvl3pPr marL="1143000" indent="-228600" eaLnBrk="0" hangingPunct="0">
                        <a:buClr>
                          <a:schemeClr val="accent1"/>
                        </a:buClr>
                        <a:buSzPct val="65000"/>
                        <a:defRPr b="1">
                          <a:solidFill>
                            <a:schemeClr val="tx1"/>
                          </a:solidFill>
                          <a:latin typeface="Times New Roman" panose="02020603050405020304" pitchFamily="18" charset="0"/>
                          <a:ea typeface="楷体_GB2312" panose="02010609030101010101" pitchFamily="49" charset="-122"/>
                        </a:defRPr>
                      </a:lvl3pPr>
                      <a:lvl4pPr marL="1600200" indent="-228600" eaLnBrk="0" hangingPunct="0">
                        <a:defRPr sz="1600">
                          <a:solidFill>
                            <a:schemeClr val="tx1"/>
                          </a:solidFill>
                          <a:latin typeface="Times New Roman" panose="02020603050405020304" pitchFamily="18" charset="0"/>
                          <a:ea typeface="楷体_GB2312" panose="02010609030101010101" pitchFamily="49" charset="-122"/>
                        </a:defRPr>
                      </a:lvl4pPr>
                      <a:lvl5pPr marL="2057400" indent="-228600" eaLnBrk="0" hangingPunct="0">
                        <a:buClr>
                          <a:schemeClr val="tx2"/>
                        </a:buClr>
                        <a:buSzPct val="80000"/>
                        <a:defRPr sz="1600">
                          <a:solidFill>
                            <a:schemeClr val="tx1"/>
                          </a:solidFill>
                          <a:latin typeface="Times New Roman" panose="02020603050405020304" pitchFamily="18" charset="0"/>
                          <a:ea typeface="楷体_GB2312" panose="02010609030101010101" pitchFamily="49"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defRPr sz="1600">
                          <a:solidFill>
                            <a:schemeClr val="tx1"/>
                          </a:solidFill>
                          <a:latin typeface="Times New Roman" panose="02020603050405020304" pitchFamily="18" charset="0"/>
                          <a:ea typeface="楷体_GB2312" panose="02010609030101010101" pitchFamily="49" charset="-122"/>
                        </a:defRPr>
                      </a:lvl9p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anose="02010609030101010101" pitchFamily="49" charset="-122"/>
                        </a:rPr>
                        <a:t>作业验收、复习考试</a:t>
                      </a:r>
                    </a:p>
                  </a:txBody>
                  <a:tcPr marL="36000" marR="36000" marT="46800" marB="46800" anchor="ctr" horzOverflow="overflow">
                    <a:lnL w="12700" cap="flat" cmpd="sng" algn="ctr">
                      <a:solidFill>
                        <a:schemeClr val="tx1"/>
                      </a:solidFill>
                      <a:prstDash val="solid"/>
                      <a:round/>
                      <a:headEnd type="none" w="sm" len="sm"/>
                      <a:tailEnd type="none" w="sm" len="sm"/>
                    </a:lnL>
                    <a:lnR w="381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381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10"/>
                  </a:ext>
                </a:extLst>
              </a:tr>
            </a:tbl>
          </a:graphicData>
        </a:graphic>
      </p:graphicFrame>
      <p:sp>
        <p:nvSpPr>
          <p:cNvPr id="14338" name="灯片编号占位符 4"/>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EF29B445-E698-4B18-B5CB-8FCB6D39F49C}" type="slidenum">
              <a:rPr lang="en-US" altLang="zh-CN" sz="1000" b="0">
                <a:latin typeface="Verdana" panose="020B0604030504040204" pitchFamily="34" charset="0"/>
              </a:rPr>
              <a:pPr eaLnBrk="1" hangingPunct="1"/>
              <a:t>8</a:t>
            </a:fld>
            <a:endParaRPr lang="en-US" altLang="zh-CN" sz="1000" b="0">
              <a:latin typeface="Verdana" panose="020B0604030504040204" pitchFamily="34" charset="0"/>
            </a:endParaRPr>
          </a:p>
        </p:txBody>
      </p:sp>
    </p:spTree>
    <p:extLst>
      <p:ext uri="{BB962C8B-B14F-4D97-AF65-F5344CB8AC3E}">
        <p14:creationId xmlns:p14="http://schemas.microsoft.com/office/powerpoint/2010/main" val="34400965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3"/>
          <p:cNvSpPr>
            <a:spLocks noGrp="1" noChangeArrowheads="1"/>
          </p:cNvSpPr>
          <p:nvPr>
            <p:ph type="title" idx="4294967295"/>
          </p:nvPr>
        </p:nvSpPr>
        <p:spPr>
          <a:xfrm>
            <a:off x="0" y="65088"/>
            <a:ext cx="7953375" cy="617537"/>
          </a:xfrm>
        </p:spPr>
        <p:txBody>
          <a:bodyPr>
            <a:normAutofit fontScale="90000"/>
          </a:bodyPr>
          <a:lstStyle/>
          <a:p>
            <a:pPr eaLnBrk="1" hangingPunct="1"/>
            <a:r>
              <a:rPr kumimoji="1" lang="en-US" altLang="zh-CN" sz="4000" dirty="0">
                <a:solidFill>
                  <a:srgbClr val="000000"/>
                </a:solidFill>
              </a:rPr>
              <a:t>8. </a:t>
            </a:r>
            <a:r>
              <a:rPr kumimoji="1" lang="zh-CN" altLang="en-US" sz="4000" dirty="0">
                <a:solidFill>
                  <a:srgbClr val="000000"/>
                </a:solidFill>
              </a:rPr>
              <a:t>群件（</a:t>
            </a:r>
            <a:r>
              <a:rPr kumimoji="1" lang="en-US" altLang="zh-CN" sz="4000" dirty="0">
                <a:solidFill>
                  <a:srgbClr val="000000"/>
                </a:solidFill>
              </a:rPr>
              <a:t>Groupware</a:t>
            </a:r>
            <a:r>
              <a:rPr kumimoji="1" lang="zh-CN" altLang="en-US" sz="4000" dirty="0">
                <a:solidFill>
                  <a:srgbClr val="000000"/>
                </a:solidFill>
              </a:rPr>
              <a:t>）</a:t>
            </a:r>
          </a:p>
        </p:txBody>
      </p:sp>
      <p:sp>
        <p:nvSpPr>
          <p:cNvPr id="61444" name="Rectangle 4"/>
          <p:cNvSpPr>
            <a:spLocks noGrp="1" noChangeArrowheads="1"/>
          </p:cNvSpPr>
          <p:nvPr>
            <p:ph idx="4294967295"/>
          </p:nvPr>
        </p:nvSpPr>
        <p:spPr>
          <a:xfrm>
            <a:off x="358775" y="908050"/>
            <a:ext cx="8785225" cy="5834063"/>
          </a:xfrm>
        </p:spPr>
        <p:txBody>
          <a:bodyPr/>
          <a:lstStyle/>
          <a:p>
            <a:pPr eaLnBrk="1" hangingPunct="1"/>
            <a:r>
              <a:rPr lang="zh-CN" altLang="en-US" dirty="0"/>
              <a:t>群件是指</a:t>
            </a:r>
            <a:r>
              <a:rPr lang="zh-CN" altLang="en-US" dirty="0">
                <a:solidFill>
                  <a:srgbClr val="7030A0"/>
                </a:solidFill>
              </a:rPr>
              <a:t>帮助群组协同工作的计算机支持的协作环境</a:t>
            </a:r>
            <a:r>
              <a:rPr lang="zh-CN" altLang="en-US" dirty="0"/>
              <a:t>，主要涉及个人或群组间的</a:t>
            </a:r>
            <a:r>
              <a:rPr lang="zh-CN" altLang="en-US" dirty="0">
                <a:solidFill>
                  <a:srgbClr val="7030A0"/>
                </a:solidFill>
              </a:rPr>
              <a:t>信息传递、群组中的信息共享、业务过程自动化与协调</a:t>
            </a:r>
            <a:r>
              <a:rPr lang="zh-CN" altLang="en-US" dirty="0"/>
              <a:t>，以及</a:t>
            </a:r>
            <a:r>
              <a:rPr lang="zh-CN" altLang="en-US" dirty="0">
                <a:solidFill>
                  <a:srgbClr val="7030A0"/>
                </a:solidFill>
              </a:rPr>
              <a:t>人和过程之间的交互活动</a:t>
            </a:r>
            <a:r>
              <a:rPr lang="zh-CN" altLang="en-US" dirty="0"/>
              <a:t>等。</a:t>
            </a:r>
          </a:p>
          <a:p>
            <a:pPr eaLnBrk="1" hangingPunct="1"/>
            <a:r>
              <a:rPr lang="zh-CN" altLang="en-US" dirty="0"/>
              <a:t>目前与人机交互技术相关的研究主要包括：</a:t>
            </a:r>
          </a:p>
          <a:p>
            <a:pPr lvl="1" eaLnBrk="1" hangingPunct="1"/>
            <a:r>
              <a:rPr lang="zh-CN" altLang="en-US" dirty="0"/>
              <a:t>群件系统的体系结构、</a:t>
            </a:r>
          </a:p>
          <a:p>
            <a:pPr lvl="1" eaLnBrk="1" hangingPunct="1"/>
            <a:r>
              <a:rPr lang="zh-CN" altLang="en-US" dirty="0"/>
              <a:t>计算机支持交流与共享信息的方式</a:t>
            </a:r>
          </a:p>
          <a:p>
            <a:pPr lvl="1" eaLnBrk="1" hangingPunct="1"/>
            <a:r>
              <a:rPr lang="zh-CN" altLang="en-US" dirty="0"/>
              <a:t>交流中的决策支持工具</a:t>
            </a:r>
          </a:p>
          <a:p>
            <a:pPr lvl="1" eaLnBrk="1" hangingPunct="1"/>
            <a:r>
              <a:rPr lang="zh-CN" altLang="en-US" dirty="0"/>
              <a:t>应用程序共享</a:t>
            </a:r>
          </a:p>
          <a:p>
            <a:pPr lvl="1" eaLnBrk="1" hangingPunct="1"/>
            <a:r>
              <a:rPr lang="zh-CN" altLang="en-US" dirty="0"/>
              <a:t>同步实现方法</a:t>
            </a:r>
          </a:p>
        </p:txBody>
      </p:sp>
      <p:sp>
        <p:nvSpPr>
          <p:cNvPr id="61442" name="灯片编号占位符 4"/>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43C3EB4F-0A92-4C25-B260-0AA8081B809F}" type="slidenum">
              <a:rPr lang="en-US" altLang="zh-CN" sz="1000" b="0">
                <a:latin typeface="Verdana" panose="020B0604030504040204" pitchFamily="34" charset="0"/>
              </a:rPr>
              <a:pPr eaLnBrk="1" hangingPunct="1"/>
              <a:t>80</a:t>
            </a:fld>
            <a:endParaRPr lang="en-US" altLang="zh-CN" sz="1000" b="0">
              <a:latin typeface="Verdana" panose="020B0604030504040204" pitchFamily="34" charset="0"/>
            </a:endParaRPr>
          </a:p>
        </p:txBody>
      </p:sp>
    </p:spTree>
    <p:extLst>
      <p:ext uri="{BB962C8B-B14F-4D97-AF65-F5344CB8AC3E}">
        <p14:creationId xmlns:p14="http://schemas.microsoft.com/office/powerpoint/2010/main" val="35428759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9" name="Rectangle 3"/>
          <p:cNvSpPr>
            <a:spLocks noGrp="1" noChangeArrowheads="1"/>
          </p:cNvSpPr>
          <p:nvPr>
            <p:ph idx="4294967295"/>
          </p:nvPr>
        </p:nvSpPr>
        <p:spPr>
          <a:xfrm>
            <a:off x="358775" y="908050"/>
            <a:ext cx="8785225" cy="5834063"/>
          </a:xfrm>
        </p:spPr>
        <p:txBody>
          <a:bodyPr/>
          <a:lstStyle/>
          <a:p>
            <a:pPr eaLnBrk="1" hangingPunct="1"/>
            <a:r>
              <a:rPr lang="en-US" altLang="zh-CN" dirty="0"/>
              <a:t>1.1 </a:t>
            </a:r>
            <a:r>
              <a:rPr lang="zh-CN" altLang="en-US" dirty="0"/>
              <a:t>什么是人机交互</a:t>
            </a:r>
          </a:p>
          <a:p>
            <a:pPr eaLnBrk="1" hangingPunct="1"/>
            <a:r>
              <a:rPr lang="en-US" altLang="zh-CN" dirty="0"/>
              <a:t>1.2 </a:t>
            </a:r>
            <a:r>
              <a:rPr lang="zh-CN" altLang="en-US" dirty="0"/>
              <a:t>人机交互与其他学科的关系</a:t>
            </a:r>
          </a:p>
          <a:p>
            <a:pPr eaLnBrk="1" hangingPunct="1"/>
            <a:r>
              <a:rPr lang="en-US" altLang="zh-CN" dirty="0"/>
              <a:t>1.3 </a:t>
            </a:r>
            <a:r>
              <a:rPr lang="zh-CN" altLang="en-US" dirty="0"/>
              <a:t>人机交互的研究内容</a:t>
            </a:r>
          </a:p>
          <a:p>
            <a:pPr eaLnBrk="1" hangingPunct="1"/>
            <a:r>
              <a:rPr lang="en-US" altLang="zh-CN" dirty="0">
                <a:solidFill>
                  <a:srgbClr val="3333FF"/>
                </a:solidFill>
              </a:rPr>
              <a:t>1.5 </a:t>
            </a:r>
            <a:r>
              <a:rPr lang="zh-CN" altLang="en-US" dirty="0">
                <a:solidFill>
                  <a:srgbClr val="3333FF"/>
                </a:solidFill>
              </a:rPr>
              <a:t>人机交互的应用</a:t>
            </a:r>
          </a:p>
          <a:p>
            <a:pPr eaLnBrk="1" hangingPunct="1"/>
            <a:endParaRPr lang="zh-CN" altLang="en-US" dirty="0">
              <a:solidFill>
                <a:srgbClr val="3333FF"/>
              </a:solidFill>
            </a:endParaRPr>
          </a:p>
          <a:p>
            <a:pPr eaLnBrk="1" hangingPunct="1"/>
            <a:endParaRPr lang="en-US" altLang="zh-CN" dirty="0">
              <a:solidFill>
                <a:srgbClr val="3333FF"/>
              </a:solidFill>
            </a:endParaRPr>
          </a:p>
        </p:txBody>
      </p:sp>
      <p:sp>
        <p:nvSpPr>
          <p:cNvPr id="80898" name="灯片编号占位符 4"/>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318B8A31-71E5-426D-AB29-0F09A1008657}" type="slidenum">
              <a:rPr lang="en-US" altLang="zh-CN" sz="1000" b="0">
                <a:latin typeface="Verdana" panose="020B0604030504040204" pitchFamily="34" charset="0"/>
              </a:rPr>
              <a:pPr eaLnBrk="1" hangingPunct="1"/>
              <a:t>81</a:t>
            </a:fld>
            <a:endParaRPr lang="en-US" altLang="zh-CN" sz="1000" b="0">
              <a:latin typeface="Verdana" panose="020B0604030504040204" pitchFamily="34" charset="0"/>
            </a:endParaRPr>
          </a:p>
        </p:txBody>
      </p:sp>
    </p:spTree>
    <p:extLst>
      <p:ext uri="{BB962C8B-B14F-4D97-AF65-F5344CB8AC3E}">
        <p14:creationId xmlns:p14="http://schemas.microsoft.com/office/powerpoint/2010/main" val="1814136770"/>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5"/>
          <p:cNvSpPr>
            <a:spLocks noGrp="1" noChangeArrowheads="1"/>
          </p:cNvSpPr>
          <p:nvPr>
            <p:ph type="title" idx="4294967295"/>
          </p:nvPr>
        </p:nvSpPr>
        <p:spPr>
          <a:xfrm>
            <a:off x="0" y="65088"/>
            <a:ext cx="7953375" cy="617537"/>
          </a:xfrm>
        </p:spPr>
        <p:txBody>
          <a:bodyPr/>
          <a:lstStyle/>
          <a:p>
            <a:pPr eaLnBrk="1" hangingPunct="1"/>
            <a:r>
              <a:rPr lang="en-US" altLang="zh-CN"/>
              <a:t>1.5 HCI</a:t>
            </a:r>
            <a:r>
              <a:rPr lang="zh-CN" altLang="en-US"/>
              <a:t>的应用</a:t>
            </a:r>
          </a:p>
        </p:txBody>
      </p:sp>
      <p:sp>
        <p:nvSpPr>
          <p:cNvPr id="81922" name="Rectangle 6"/>
          <p:cNvSpPr>
            <a:spLocks noGrp="1" noChangeArrowheads="1"/>
          </p:cNvSpPr>
          <p:nvPr>
            <p:ph idx="4294967295"/>
          </p:nvPr>
        </p:nvSpPr>
        <p:spPr>
          <a:xfrm>
            <a:off x="358775" y="908050"/>
            <a:ext cx="8785225" cy="5834063"/>
          </a:xfrm>
        </p:spPr>
        <p:txBody>
          <a:bodyPr/>
          <a:lstStyle/>
          <a:p>
            <a:pPr eaLnBrk="1" hangingPunct="1"/>
            <a:r>
              <a:rPr lang="zh-CN" altLang="en-US"/>
              <a:t>制造业</a:t>
            </a:r>
            <a:endParaRPr lang="en-US" altLang="zh-CN"/>
          </a:p>
          <a:p>
            <a:pPr lvl="1" eaLnBrk="1" hangingPunct="1"/>
            <a:r>
              <a:rPr lang="zh-CN" altLang="en-US"/>
              <a:t>位于法国</a:t>
            </a:r>
            <a:r>
              <a:rPr lang="en-US" altLang="zh-CN"/>
              <a:t>Velizy</a:t>
            </a:r>
            <a:r>
              <a:rPr lang="zh-CN" altLang="en-US"/>
              <a:t>城的汽车协同设计中心的标志雪铁龙 （</a:t>
            </a:r>
            <a:r>
              <a:rPr lang="en-US" altLang="zh-CN"/>
              <a:t>PSA</a:t>
            </a:r>
            <a:r>
              <a:rPr lang="zh-CN" altLang="en-US"/>
              <a:t>）公司利用</a:t>
            </a:r>
            <a:r>
              <a:rPr lang="en-US" altLang="zh-CN"/>
              <a:t>3DVIA Virtools </a:t>
            </a:r>
            <a:r>
              <a:rPr lang="zh-CN" altLang="en-US"/>
              <a:t>技术作为工业仿真系统的整合平台，采用主动式立体</a:t>
            </a:r>
            <a:r>
              <a:rPr lang="en-US" altLang="zh-CN"/>
              <a:t>Barco‘s I-Space 5</a:t>
            </a:r>
            <a:r>
              <a:rPr lang="zh-CN" altLang="en-US"/>
              <a:t>的</a:t>
            </a:r>
            <a:r>
              <a:rPr lang="en-US" altLang="zh-CN"/>
              <a:t>CAVE</a:t>
            </a:r>
            <a:r>
              <a:rPr lang="zh-CN" altLang="en-US"/>
              <a:t>洞穴式显示系统与</a:t>
            </a:r>
            <a:r>
              <a:rPr lang="en-US" altLang="zh-CN"/>
              <a:t>Barco CADWall</a:t>
            </a:r>
            <a:r>
              <a:rPr lang="zh-CN" altLang="en-US"/>
              <a:t>被动式单通道立体投影系统，德国的</a:t>
            </a:r>
            <a:r>
              <a:rPr lang="en-US" altLang="zh-CN"/>
              <a:t>A.R.T.</a:t>
            </a:r>
            <a:r>
              <a:rPr lang="zh-CN" altLang="en-US"/>
              <a:t>光学跟踪系统以及</a:t>
            </a:r>
            <a:r>
              <a:rPr lang="en-US" altLang="zh-CN"/>
              <a:t>Haption 6D 35-45</a:t>
            </a:r>
            <a:r>
              <a:rPr lang="zh-CN" altLang="en-US"/>
              <a:t>和</a:t>
            </a:r>
            <a:r>
              <a:rPr lang="en-US" altLang="zh-CN"/>
              <a:t>INCA</a:t>
            </a:r>
            <a:r>
              <a:rPr lang="zh-CN" altLang="en-US"/>
              <a:t>力反馈系统，用于汽车设计的检视、虚拟装配与协同项目的检测等等。</a:t>
            </a:r>
          </a:p>
        </p:txBody>
      </p:sp>
      <p:sp>
        <p:nvSpPr>
          <p:cNvPr id="81925" name="灯片编号占位符 4"/>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DEDAC09F-7E3C-4F69-B29F-7BE10965CAFA}" type="slidenum">
              <a:rPr lang="en-US" altLang="zh-CN" sz="1000" b="0">
                <a:latin typeface="Verdana" panose="020B0604030504040204" pitchFamily="34" charset="0"/>
              </a:rPr>
              <a:pPr eaLnBrk="1" hangingPunct="1"/>
              <a:t>82</a:t>
            </a:fld>
            <a:endParaRPr lang="en-US" altLang="zh-CN" sz="1000" b="0">
              <a:latin typeface="Verdana" panose="020B0604030504040204" pitchFamily="34" charset="0"/>
            </a:endParaRPr>
          </a:p>
        </p:txBody>
      </p:sp>
      <p:pic>
        <p:nvPicPr>
          <p:cNvPr id="8192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4221163"/>
            <a:ext cx="3744913" cy="241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35292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5"/>
          <p:cNvSpPr>
            <a:spLocks noGrp="1" noChangeArrowheads="1"/>
          </p:cNvSpPr>
          <p:nvPr>
            <p:ph type="title" idx="4294967295"/>
          </p:nvPr>
        </p:nvSpPr>
        <p:spPr>
          <a:xfrm>
            <a:off x="0" y="65088"/>
            <a:ext cx="7953375" cy="617537"/>
          </a:xfrm>
        </p:spPr>
        <p:txBody>
          <a:bodyPr/>
          <a:lstStyle/>
          <a:p>
            <a:pPr eaLnBrk="1" hangingPunct="1"/>
            <a:r>
              <a:rPr lang="en-US" altLang="zh-CN"/>
              <a:t>1.5 HCI</a:t>
            </a:r>
            <a:r>
              <a:rPr lang="zh-CN" altLang="en-US"/>
              <a:t>的应用</a:t>
            </a:r>
          </a:p>
        </p:txBody>
      </p:sp>
      <p:sp>
        <p:nvSpPr>
          <p:cNvPr id="82946" name="Rectangle 6"/>
          <p:cNvSpPr>
            <a:spLocks noGrp="1" noChangeArrowheads="1"/>
          </p:cNvSpPr>
          <p:nvPr>
            <p:ph idx="4294967295"/>
          </p:nvPr>
        </p:nvSpPr>
        <p:spPr>
          <a:xfrm>
            <a:off x="358775" y="908050"/>
            <a:ext cx="8785225" cy="5834063"/>
          </a:xfrm>
        </p:spPr>
        <p:txBody>
          <a:bodyPr/>
          <a:lstStyle/>
          <a:p>
            <a:pPr eaLnBrk="1" hangingPunct="1"/>
            <a:r>
              <a:rPr lang="zh-CN" altLang="en-US"/>
              <a:t>教育科研</a:t>
            </a:r>
            <a:endParaRPr lang="en-US" altLang="zh-CN"/>
          </a:p>
          <a:p>
            <a:pPr lvl="1" eaLnBrk="1" hangingPunct="1"/>
            <a:r>
              <a:rPr lang="zh-CN" altLang="en-US"/>
              <a:t>由伊利诺州大学芝加哥分校电子可视化实验室</a:t>
            </a:r>
            <a:r>
              <a:rPr lang="en-US" altLang="zh-CN"/>
              <a:t>EVL</a:t>
            </a:r>
            <a:r>
              <a:rPr lang="zh-CN" altLang="en-US"/>
              <a:t>和交互计算环境实验室</a:t>
            </a:r>
            <a:r>
              <a:rPr lang="en-US" altLang="zh-CN"/>
              <a:t>CEL</a:t>
            </a:r>
            <a:r>
              <a:rPr lang="zh-CN" altLang="en-US"/>
              <a:t>合作的叙事式沉浸的建设者及协同环境</a:t>
            </a:r>
            <a:r>
              <a:rPr lang="en-US" altLang="zh-CN">
                <a:ea typeface="黑体" panose="02010609060101010101" pitchFamily="49" charset="-122"/>
              </a:rPr>
              <a:t> </a:t>
            </a:r>
            <a:r>
              <a:rPr lang="en-US" altLang="zh-CN"/>
              <a:t>(Narrative Immersive Constructionist / Collaborative Environments)</a:t>
            </a:r>
            <a:r>
              <a:rPr lang="zh-CN" altLang="en-US"/>
              <a:t>，简称</a:t>
            </a:r>
            <a:r>
              <a:rPr lang="en-US" altLang="zh-CN"/>
              <a:t>NICE</a:t>
            </a:r>
            <a:r>
              <a:rPr lang="zh-CN" altLang="en-US"/>
              <a:t>项目</a:t>
            </a:r>
          </a:p>
        </p:txBody>
      </p:sp>
      <p:sp>
        <p:nvSpPr>
          <p:cNvPr id="82949" name="灯片编号占位符 4"/>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625C6EBC-5B8B-4D44-83C4-8DD94C14B015}" type="slidenum">
              <a:rPr lang="en-US" altLang="zh-CN" sz="1000" b="0">
                <a:latin typeface="Verdana" panose="020B0604030504040204" pitchFamily="34" charset="0"/>
              </a:rPr>
              <a:pPr eaLnBrk="1" hangingPunct="1"/>
              <a:t>83</a:t>
            </a:fld>
            <a:endParaRPr lang="en-US" altLang="zh-CN" sz="1000" b="0">
              <a:latin typeface="Verdana" panose="020B0604030504040204" pitchFamily="34" charset="0"/>
            </a:endParaRPr>
          </a:p>
        </p:txBody>
      </p:sp>
      <p:pic>
        <p:nvPicPr>
          <p:cNvPr id="82948" name="图片 12" descr="nicek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2482" y="3717031"/>
            <a:ext cx="4563814" cy="3400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45358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5"/>
          <p:cNvSpPr>
            <a:spLocks noGrp="1" noChangeArrowheads="1"/>
          </p:cNvSpPr>
          <p:nvPr>
            <p:ph type="title" idx="4294967295"/>
          </p:nvPr>
        </p:nvSpPr>
        <p:spPr>
          <a:xfrm>
            <a:off x="0" y="65088"/>
            <a:ext cx="7953375" cy="617537"/>
          </a:xfrm>
        </p:spPr>
        <p:txBody>
          <a:bodyPr/>
          <a:lstStyle/>
          <a:p>
            <a:pPr eaLnBrk="1" hangingPunct="1"/>
            <a:r>
              <a:rPr lang="en-US" altLang="zh-CN"/>
              <a:t>1.5 HCI</a:t>
            </a:r>
            <a:r>
              <a:rPr lang="zh-CN" altLang="en-US"/>
              <a:t>的应用</a:t>
            </a:r>
          </a:p>
        </p:txBody>
      </p:sp>
      <p:sp>
        <p:nvSpPr>
          <p:cNvPr id="83970" name="Rectangle 6"/>
          <p:cNvSpPr>
            <a:spLocks noGrp="1" noChangeArrowheads="1"/>
          </p:cNvSpPr>
          <p:nvPr>
            <p:ph idx="4294967295"/>
          </p:nvPr>
        </p:nvSpPr>
        <p:spPr>
          <a:xfrm>
            <a:off x="0" y="1481138"/>
            <a:ext cx="5699125" cy="4525962"/>
          </a:xfrm>
        </p:spPr>
        <p:txBody>
          <a:bodyPr>
            <a:normAutofit/>
          </a:bodyPr>
          <a:lstStyle/>
          <a:p>
            <a:pPr eaLnBrk="1" hangingPunct="1"/>
            <a:r>
              <a:rPr lang="zh-CN" altLang="en-US"/>
              <a:t>教育科研</a:t>
            </a:r>
            <a:endParaRPr lang="en-US" altLang="zh-CN"/>
          </a:p>
          <a:p>
            <a:pPr lvl="1" eaLnBrk="1" hangingPunct="1"/>
            <a:r>
              <a:rPr lang="zh-CN" altLang="en-US"/>
              <a:t>科视设计并安装的全沉浸式</a:t>
            </a:r>
            <a:r>
              <a:rPr lang="en-US" altLang="zh-CN"/>
              <a:t>Christie TotalVIEW™ CAVE</a:t>
            </a:r>
            <a:r>
              <a:rPr lang="zh-CN" altLang="en-US"/>
              <a:t>（图</a:t>
            </a:r>
            <a:r>
              <a:rPr lang="en-US" altLang="zh-CN"/>
              <a:t>1-7</a:t>
            </a:r>
            <a:r>
              <a:rPr lang="zh-CN" altLang="en-US"/>
              <a:t>），用于在威斯康星州</a:t>
            </a:r>
            <a:r>
              <a:rPr lang="en-US" altLang="zh-CN"/>
              <a:t>Pier</a:t>
            </a:r>
            <a:r>
              <a:rPr lang="zh-CN" altLang="en-US"/>
              <a:t>的密尔沃基举办的著名的</a:t>
            </a:r>
            <a:r>
              <a:rPr lang="en-US" altLang="zh-CN"/>
              <a:t>Discovery World</a:t>
            </a:r>
            <a:r>
              <a:rPr lang="zh-CN" altLang="en-US"/>
              <a:t>展览。这套被</a:t>
            </a:r>
            <a:r>
              <a:rPr lang="en-US" altLang="zh-CN"/>
              <a:t>Discovery World</a:t>
            </a:r>
            <a:r>
              <a:rPr lang="zh-CN" altLang="en-US"/>
              <a:t>称为</a:t>
            </a:r>
            <a:r>
              <a:rPr lang="en-US" altLang="zh-CN">
                <a:ea typeface="黑体" panose="02010609060101010101" pitchFamily="49" charset="-122"/>
              </a:rPr>
              <a:t>“</a:t>
            </a:r>
            <a:r>
              <a:rPr lang="zh-CN" altLang="en-US"/>
              <a:t>人机交互式虚拟教育</a:t>
            </a:r>
            <a:r>
              <a:rPr lang="en-US" altLang="zh-CN">
                <a:ea typeface="黑体" panose="02010609060101010101" pitchFamily="49" charset="-122"/>
              </a:rPr>
              <a:t>”</a:t>
            </a:r>
            <a:r>
              <a:rPr lang="zh-CN" altLang="en-US"/>
              <a:t>（</a:t>
            </a:r>
            <a:r>
              <a:rPr lang="en-US" altLang="zh-CN"/>
              <a:t>HIVE</a:t>
            </a:r>
            <a:r>
              <a:rPr lang="zh-CN" altLang="en-US"/>
              <a:t>）系统运用了</a:t>
            </a:r>
            <a:r>
              <a:rPr lang="en-US" altLang="zh-CN"/>
              <a:t>3D</a:t>
            </a:r>
            <a:r>
              <a:rPr lang="zh-CN" altLang="en-US"/>
              <a:t>投影显示技术</a:t>
            </a:r>
            <a:r>
              <a:rPr lang="en-US" altLang="zh-CN"/>
              <a:t>——Mirage</a:t>
            </a:r>
            <a:r>
              <a:rPr lang="zh-CN" altLang="en-US"/>
              <a:t>系列投影机，实现了的沉浸式</a:t>
            </a:r>
            <a:r>
              <a:rPr lang="en-US" altLang="zh-CN"/>
              <a:t>3D</a:t>
            </a:r>
            <a:r>
              <a:rPr lang="zh-CN" altLang="en-US"/>
              <a:t>环境，使参观者能够获得关于生活环境的</a:t>
            </a:r>
            <a:r>
              <a:rPr lang="en-US" altLang="zh-CN">
                <a:ea typeface="黑体" panose="02010609060101010101" pitchFamily="49" charset="-122"/>
              </a:rPr>
              <a:t>“</a:t>
            </a:r>
            <a:r>
              <a:rPr lang="zh-CN" altLang="en-US"/>
              <a:t>近似真实</a:t>
            </a:r>
            <a:r>
              <a:rPr lang="en-US" altLang="zh-CN">
                <a:ea typeface="黑体" panose="02010609060101010101" pitchFamily="49" charset="-122"/>
              </a:rPr>
              <a:t>”</a:t>
            </a:r>
            <a:r>
              <a:rPr lang="zh-CN" altLang="en-US"/>
              <a:t>体验。</a:t>
            </a:r>
          </a:p>
        </p:txBody>
      </p:sp>
      <p:sp>
        <p:nvSpPr>
          <p:cNvPr id="83973" name="灯片编号占位符 4"/>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62C573B6-57FC-42FA-B32C-3973B7BB7CDD}" type="slidenum">
              <a:rPr lang="en-US" altLang="zh-CN" sz="1000" b="0">
                <a:latin typeface="Verdana" panose="020B0604030504040204" pitchFamily="34" charset="0"/>
              </a:rPr>
              <a:pPr eaLnBrk="1" hangingPunct="1"/>
              <a:t>84</a:t>
            </a:fld>
            <a:endParaRPr lang="en-US" altLang="zh-CN" sz="1000" b="0">
              <a:latin typeface="Verdana" panose="020B0604030504040204" pitchFamily="34" charset="0"/>
            </a:endParaRPr>
          </a:p>
        </p:txBody>
      </p:sp>
      <p:pic>
        <p:nvPicPr>
          <p:cNvPr id="83972" name="Picture 1" descr="2008102316173128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2225" y="1700213"/>
            <a:ext cx="2452688" cy="364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71364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5"/>
          <p:cNvSpPr>
            <a:spLocks noGrp="1" noChangeArrowheads="1"/>
          </p:cNvSpPr>
          <p:nvPr>
            <p:ph type="title" idx="4294967295"/>
          </p:nvPr>
        </p:nvSpPr>
        <p:spPr>
          <a:xfrm>
            <a:off x="0" y="65088"/>
            <a:ext cx="7953375" cy="617537"/>
          </a:xfrm>
        </p:spPr>
        <p:txBody>
          <a:bodyPr/>
          <a:lstStyle/>
          <a:p>
            <a:pPr eaLnBrk="1" hangingPunct="1"/>
            <a:r>
              <a:rPr lang="en-US" altLang="zh-CN"/>
              <a:t>1.5 HCI</a:t>
            </a:r>
            <a:r>
              <a:rPr lang="zh-CN" altLang="en-US"/>
              <a:t>的应用</a:t>
            </a:r>
          </a:p>
        </p:txBody>
      </p:sp>
      <p:sp>
        <p:nvSpPr>
          <p:cNvPr id="84994" name="Rectangle 6"/>
          <p:cNvSpPr>
            <a:spLocks noGrp="1" noChangeArrowheads="1"/>
          </p:cNvSpPr>
          <p:nvPr>
            <p:ph idx="4294967295"/>
          </p:nvPr>
        </p:nvSpPr>
        <p:spPr>
          <a:xfrm>
            <a:off x="358775" y="908050"/>
            <a:ext cx="8785225" cy="5834063"/>
          </a:xfrm>
        </p:spPr>
        <p:txBody>
          <a:bodyPr/>
          <a:lstStyle/>
          <a:p>
            <a:pPr eaLnBrk="1" hangingPunct="1"/>
            <a:r>
              <a:rPr lang="zh-CN" altLang="en-US"/>
              <a:t>军事</a:t>
            </a:r>
            <a:endParaRPr lang="en-US" altLang="zh-CN"/>
          </a:p>
          <a:p>
            <a:pPr lvl="1" eaLnBrk="1" hangingPunct="1"/>
            <a:r>
              <a:rPr lang="zh-CN" altLang="en-US"/>
              <a:t>军事战略战术演练和培训领域是刺激交互技术发展的源动力，从早期的飞机驾驶员培训到今天的军事战略和战术演习仿真等。使用计算机仿真技术不仅降低成本而且可方便地改变环境和条件，适用于特殊，危险等环境。</a:t>
            </a:r>
          </a:p>
          <a:p>
            <a:pPr lvl="1" eaLnBrk="1" hangingPunct="1"/>
            <a:r>
              <a:rPr lang="en-US" altLang="zh-CN"/>
              <a:t>F-35</a:t>
            </a:r>
            <a:r>
              <a:rPr lang="zh-CN" altLang="en-US"/>
              <a:t>是第一种在座舱里取消了平视显示器</a:t>
            </a:r>
            <a:r>
              <a:rPr lang="en-US" altLang="zh-CN"/>
              <a:t>(HUD)</a:t>
            </a:r>
            <a:r>
              <a:rPr lang="zh-CN" altLang="en-US"/>
              <a:t>的量产战斗机，</a:t>
            </a:r>
            <a:r>
              <a:rPr lang="en-US" altLang="zh-CN"/>
              <a:t>F-35</a:t>
            </a:r>
            <a:r>
              <a:rPr lang="zh-CN" altLang="en-US"/>
              <a:t>的飞行员将在其头盔综合显示器</a:t>
            </a:r>
            <a:r>
              <a:rPr lang="en-US" altLang="zh-CN"/>
              <a:t>(HMD)</a:t>
            </a:r>
            <a:r>
              <a:rPr lang="zh-CN" altLang="en-US"/>
              <a:t>面罩上的虚拟平显上读取所有数据。</a:t>
            </a:r>
          </a:p>
        </p:txBody>
      </p:sp>
      <p:sp>
        <p:nvSpPr>
          <p:cNvPr id="84998" name="灯片编号占位符 5"/>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05A04121-4E04-4AC4-A7D8-2005F8E69DEA}" type="slidenum">
              <a:rPr lang="en-US" altLang="zh-CN" sz="1000" b="0">
                <a:latin typeface="Verdana" panose="020B0604030504040204" pitchFamily="34" charset="0"/>
              </a:rPr>
              <a:pPr eaLnBrk="1" hangingPunct="1"/>
              <a:t>85</a:t>
            </a:fld>
            <a:endParaRPr lang="en-US" altLang="zh-CN" sz="1000" b="0">
              <a:latin typeface="Verdana" panose="020B0604030504040204" pitchFamily="34" charset="0"/>
            </a:endParaRPr>
          </a:p>
        </p:txBody>
      </p:sp>
      <p:pic>
        <p:nvPicPr>
          <p:cNvPr id="84996" name="Picture 1" descr="U1335P27T1D449983F3DT200706180727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975" y="4581525"/>
            <a:ext cx="2673350" cy="179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425" y="4365625"/>
            <a:ext cx="1360488" cy="220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88829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5"/>
          <p:cNvSpPr>
            <a:spLocks noGrp="1" noChangeArrowheads="1"/>
          </p:cNvSpPr>
          <p:nvPr>
            <p:ph type="title" idx="4294967295"/>
          </p:nvPr>
        </p:nvSpPr>
        <p:spPr>
          <a:xfrm>
            <a:off x="0" y="65088"/>
            <a:ext cx="7953375" cy="617537"/>
          </a:xfrm>
        </p:spPr>
        <p:txBody>
          <a:bodyPr/>
          <a:lstStyle/>
          <a:p>
            <a:pPr eaLnBrk="1" hangingPunct="1"/>
            <a:r>
              <a:rPr lang="en-US" altLang="zh-CN"/>
              <a:t>1.5 HCI</a:t>
            </a:r>
            <a:r>
              <a:rPr lang="zh-CN" altLang="en-US"/>
              <a:t>的应用</a:t>
            </a:r>
          </a:p>
        </p:txBody>
      </p:sp>
      <p:sp>
        <p:nvSpPr>
          <p:cNvPr id="86018" name="Rectangle 6"/>
          <p:cNvSpPr>
            <a:spLocks noGrp="1" noChangeArrowheads="1"/>
          </p:cNvSpPr>
          <p:nvPr>
            <p:ph idx="4294967295"/>
          </p:nvPr>
        </p:nvSpPr>
        <p:spPr>
          <a:xfrm>
            <a:off x="358775" y="908050"/>
            <a:ext cx="8785225" cy="5834063"/>
          </a:xfrm>
        </p:spPr>
        <p:txBody>
          <a:bodyPr/>
          <a:lstStyle/>
          <a:p>
            <a:pPr eaLnBrk="1" hangingPunct="1"/>
            <a:r>
              <a:rPr lang="zh-CN" altLang="en-US"/>
              <a:t>生活</a:t>
            </a:r>
            <a:endParaRPr lang="en-US" altLang="zh-CN"/>
          </a:p>
          <a:p>
            <a:pPr lvl="1" eaLnBrk="1" hangingPunct="1"/>
            <a:r>
              <a:rPr lang="zh-CN" altLang="en-US"/>
              <a:t>指纹识别和人脸表情识别技术广泛应用于人们日常生活的通信过程或者安全保护。</a:t>
            </a:r>
          </a:p>
        </p:txBody>
      </p:sp>
      <p:sp>
        <p:nvSpPr>
          <p:cNvPr id="86022" name="灯片编号占位符 5"/>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EE98DF9D-5233-412B-85C8-09DEED252725}" type="slidenum">
              <a:rPr lang="en-US" altLang="zh-CN" sz="1000" b="0">
                <a:latin typeface="Verdana" panose="020B0604030504040204" pitchFamily="34" charset="0"/>
              </a:rPr>
              <a:pPr eaLnBrk="1" hangingPunct="1"/>
              <a:t>86</a:t>
            </a:fld>
            <a:endParaRPr lang="en-US" altLang="zh-CN" sz="1000" b="0">
              <a:latin typeface="Verdana" panose="020B0604030504040204" pitchFamily="34" charset="0"/>
            </a:endParaRPr>
          </a:p>
        </p:txBody>
      </p:sp>
      <p:pic>
        <p:nvPicPr>
          <p:cNvPr id="8602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924175"/>
            <a:ext cx="4679950" cy="299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2225" y="2565400"/>
            <a:ext cx="1663700" cy="389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81246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5"/>
          <p:cNvSpPr>
            <a:spLocks noGrp="1" noChangeArrowheads="1"/>
          </p:cNvSpPr>
          <p:nvPr>
            <p:ph type="title" idx="4294967295"/>
          </p:nvPr>
        </p:nvSpPr>
        <p:spPr>
          <a:xfrm>
            <a:off x="0" y="65088"/>
            <a:ext cx="7953375" cy="617537"/>
          </a:xfrm>
        </p:spPr>
        <p:txBody>
          <a:bodyPr/>
          <a:lstStyle/>
          <a:p>
            <a:pPr eaLnBrk="1" hangingPunct="1"/>
            <a:r>
              <a:rPr lang="en-US" altLang="zh-CN"/>
              <a:t>1.5 HCI</a:t>
            </a:r>
            <a:r>
              <a:rPr lang="zh-CN" altLang="en-US"/>
              <a:t>的应用</a:t>
            </a:r>
          </a:p>
        </p:txBody>
      </p:sp>
      <p:sp>
        <p:nvSpPr>
          <p:cNvPr id="87042" name="Rectangle 6"/>
          <p:cNvSpPr>
            <a:spLocks noGrp="1" noChangeArrowheads="1"/>
          </p:cNvSpPr>
          <p:nvPr>
            <p:ph idx="4294967295"/>
          </p:nvPr>
        </p:nvSpPr>
        <p:spPr>
          <a:xfrm>
            <a:off x="358775" y="908050"/>
            <a:ext cx="8785225" cy="5834063"/>
          </a:xfrm>
        </p:spPr>
        <p:txBody>
          <a:bodyPr/>
          <a:lstStyle/>
          <a:p>
            <a:pPr eaLnBrk="1" hangingPunct="1"/>
            <a:r>
              <a:rPr lang="zh-CN" altLang="en-US" dirty="0"/>
              <a:t>生活</a:t>
            </a:r>
            <a:endParaRPr lang="en-US" altLang="zh-CN" dirty="0"/>
          </a:p>
          <a:p>
            <a:pPr lvl="1" eaLnBrk="1" hangingPunct="1"/>
            <a:r>
              <a:rPr lang="en-US" altLang="zh-CN" dirty="0" err="1">
                <a:solidFill>
                  <a:srgbClr val="FF0000"/>
                </a:solidFill>
                <a:hlinkClick r:id="rId2"/>
              </a:rPr>
              <a:t>苹果</a:t>
            </a:r>
            <a:r>
              <a:rPr lang="en-US" altLang="zh-CN" dirty="0" err="1"/>
              <a:t>iPhone</a:t>
            </a:r>
            <a:r>
              <a:rPr lang="en-US" altLang="zh-CN" dirty="0"/>
              <a:t> </a:t>
            </a:r>
            <a:r>
              <a:rPr lang="zh-CN" altLang="en-US" dirty="0"/>
              <a:t>采用多种交互技术，提供智能商务终端，如掌上电脑、智能手机、</a:t>
            </a:r>
            <a:r>
              <a:rPr lang="en-US" altLang="zh-CN" dirty="0"/>
              <a:t>PDA</a:t>
            </a:r>
            <a:r>
              <a:rPr lang="zh-CN" altLang="en-US" dirty="0"/>
              <a:t>、智能固话终端等。通过捷通嵌入式手写识别</a:t>
            </a:r>
            <a:r>
              <a:rPr lang="en-US" altLang="zh-CN" dirty="0" err="1"/>
              <a:t>eJHWR</a:t>
            </a:r>
            <a:r>
              <a:rPr lang="zh-CN" altLang="en-US" dirty="0"/>
              <a:t>技术，将在手写设备上书写时产生的有序轨迹信息转化为汉字内码；通过捷通华声嵌入式语音合成</a:t>
            </a:r>
            <a:r>
              <a:rPr lang="en-US" altLang="zh-CN" dirty="0" err="1"/>
              <a:t>eJTTS</a:t>
            </a:r>
            <a:r>
              <a:rPr lang="zh-CN" altLang="en-US" dirty="0"/>
              <a:t>技术，利用计算机将任意组合的文本文件转化为声音文件，并通过声卡、电话语音卡等多媒体设备将声音输出，提供短信语音播报等功能。</a:t>
            </a:r>
          </a:p>
          <a:p>
            <a:pPr lvl="1" eaLnBrk="1" hangingPunct="1"/>
            <a:endParaRPr lang="zh-CN" altLang="en-US" dirty="0"/>
          </a:p>
        </p:txBody>
      </p:sp>
      <p:sp>
        <p:nvSpPr>
          <p:cNvPr id="87045" name="灯片编号占位符 4"/>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FB3A8199-718C-4198-8D52-791E7A023B1F}" type="slidenum">
              <a:rPr lang="en-US" altLang="zh-CN" sz="1000" b="0">
                <a:latin typeface="Verdana" panose="020B0604030504040204" pitchFamily="34" charset="0"/>
              </a:rPr>
              <a:pPr eaLnBrk="1" hangingPunct="1"/>
              <a:t>87</a:t>
            </a:fld>
            <a:endParaRPr lang="en-US" altLang="zh-CN" sz="1000" b="0">
              <a:latin typeface="Verdana" panose="020B0604030504040204" pitchFamily="34" charset="0"/>
            </a:endParaRPr>
          </a:p>
        </p:txBody>
      </p:sp>
      <p:pic>
        <p:nvPicPr>
          <p:cNvPr id="3" name="图片 2"/>
          <p:cNvPicPr>
            <a:picLocks noChangeAspect="1"/>
          </p:cNvPicPr>
          <p:nvPr/>
        </p:nvPicPr>
        <p:blipFill>
          <a:blip r:embed="rId3"/>
          <a:stretch>
            <a:fillRect/>
          </a:stretch>
        </p:blipFill>
        <p:spPr>
          <a:xfrm>
            <a:off x="5652120" y="4509120"/>
            <a:ext cx="3212976" cy="2603881"/>
          </a:xfrm>
          <a:prstGeom prst="rect">
            <a:avLst/>
          </a:prstGeom>
        </p:spPr>
      </p:pic>
    </p:spTree>
    <p:extLst>
      <p:ext uri="{BB962C8B-B14F-4D97-AF65-F5344CB8AC3E}">
        <p14:creationId xmlns:p14="http://schemas.microsoft.com/office/powerpoint/2010/main" val="39260550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5"/>
          <p:cNvSpPr>
            <a:spLocks noGrp="1" noChangeArrowheads="1"/>
          </p:cNvSpPr>
          <p:nvPr>
            <p:ph type="title" idx="4294967295"/>
          </p:nvPr>
        </p:nvSpPr>
        <p:spPr>
          <a:xfrm>
            <a:off x="0" y="65088"/>
            <a:ext cx="7953375" cy="617537"/>
          </a:xfrm>
        </p:spPr>
        <p:txBody>
          <a:bodyPr/>
          <a:lstStyle/>
          <a:p>
            <a:pPr eaLnBrk="1" hangingPunct="1"/>
            <a:r>
              <a:rPr lang="en-US" altLang="zh-CN"/>
              <a:t>1.5 HCI</a:t>
            </a:r>
            <a:r>
              <a:rPr lang="zh-CN" altLang="en-US"/>
              <a:t>的应用</a:t>
            </a:r>
          </a:p>
        </p:txBody>
      </p:sp>
      <p:sp>
        <p:nvSpPr>
          <p:cNvPr id="88066" name="Rectangle 6"/>
          <p:cNvSpPr>
            <a:spLocks noGrp="1" noChangeArrowheads="1"/>
          </p:cNvSpPr>
          <p:nvPr>
            <p:ph idx="4294967295"/>
          </p:nvPr>
        </p:nvSpPr>
        <p:spPr>
          <a:xfrm>
            <a:off x="358775" y="908050"/>
            <a:ext cx="8785225" cy="5834063"/>
          </a:xfrm>
        </p:spPr>
        <p:txBody>
          <a:bodyPr/>
          <a:lstStyle/>
          <a:p>
            <a:pPr eaLnBrk="1" hangingPunct="1"/>
            <a:r>
              <a:rPr lang="zh-CN" altLang="en-US"/>
              <a:t>文化娱乐</a:t>
            </a:r>
            <a:endParaRPr lang="en-US" altLang="zh-CN"/>
          </a:p>
          <a:p>
            <a:pPr lvl="1" eaLnBrk="1" hangingPunct="1"/>
            <a:r>
              <a:rPr lang="zh-CN" altLang="en-US"/>
              <a:t>在北京</a:t>
            </a:r>
            <a:r>
              <a:rPr lang="en-US" altLang="zh-CN"/>
              <a:t>08</a:t>
            </a:r>
            <a:r>
              <a:rPr lang="zh-CN" altLang="en-US"/>
              <a:t>奥运会开幕式采用的高亮度数字投影设备和十一全运会开幕式投影系统采用的</a:t>
            </a:r>
            <a:r>
              <a:rPr lang="en-US" altLang="zh-CN">
                <a:ea typeface="黑体" panose="02010609060101010101" pitchFamily="49" charset="-122"/>
              </a:rPr>
              <a:t>“</a:t>
            </a:r>
            <a:r>
              <a:rPr lang="zh-CN" altLang="en-US"/>
              <a:t>大碗幕</a:t>
            </a:r>
            <a:r>
              <a:rPr lang="en-US" altLang="zh-CN">
                <a:ea typeface="黑体" panose="02010609060101010101" pitchFamily="49" charset="-122"/>
              </a:rPr>
              <a:t>”</a:t>
            </a:r>
            <a:r>
              <a:rPr lang="zh-CN" altLang="en-US"/>
              <a:t> 展示了现代投影技术的巨大创造力。</a:t>
            </a:r>
          </a:p>
          <a:p>
            <a:pPr lvl="1" eaLnBrk="1" hangingPunct="1"/>
            <a:endParaRPr lang="zh-CN" altLang="en-US"/>
          </a:p>
        </p:txBody>
      </p:sp>
      <p:sp>
        <p:nvSpPr>
          <p:cNvPr id="88070" name="灯片编号占位符 5"/>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7EC019DB-5D59-4EE6-A9BD-18EC65182783}" type="slidenum">
              <a:rPr lang="en-US" altLang="zh-CN" sz="1000" b="0">
                <a:latin typeface="Verdana" panose="020B0604030504040204" pitchFamily="34" charset="0"/>
              </a:rPr>
              <a:pPr eaLnBrk="1" hangingPunct="1"/>
              <a:t>88</a:t>
            </a:fld>
            <a:endParaRPr lang="en-US" altLang="zh-CN" sz="1000" b="0">
              <a:latin typeface="Verdana" panose="020B0604030504040204" pitchFamily="34" charset="0"/>
            </a:endParaRPr>
          </a:p>
        </p:txBody>
      </p:sp>
      <p:pic>
        <p:nvPicPr>
          <p:cNvPr id="88069" name="Picture 3" descr="全运会开幕式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969599"/>
            <a:ext cx="4106863" cy="257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6863" y="3513412"/>
            <a:ext cx="4848200" cy="3052851"/>
          </a:xfrm>
          <a:prstGeom prst="rect">
            <a:avLst/>
          </a:prstGeom>
        </p:spPr>
      </p:pic>
    </p:spTree>
    <p:extLst>
      <p:ext uri="{BB962C8B-B14F-4D97-AF65-F5344CB8AC3E}">
        <p14:creationId xmlns:p14="http://schemas.microsoft.com/office/powerpoint/2010/main" val="32792360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5"/>
          <p:cNvSpPr>
            <a:spLocks noGrp="1" noChangeArrowheads="1"/>
          </p:cNvSpPr>
          <p:nvPr>
            <p:ph type="title" idx="4294967295"/>
          </p:nvPr>
        </p:nvSpPr>
        <p:spPr>
          <a:xfrm>
            <a:off x="0" y="65088"/>
            <a:ext cx="7953375" cy="617537"/>
          </a:xfrm>
        </p:spPr>
        <p:txBody>
          <a:bodyPr/>
          <a:lstStyle/>
          <a:p>
            <a:pPr eaLnBrk="1" hangingPunct="1"/>
            <a:r>
              <a:rPr lang="en-US" altLang="zh-CN"/>
              <a:t>1.5 HCI</a:t>
            </a:r>
            <a:r>
              <a:rPr lang="zh-CN" altLang="en-US"/>
              <a:t>的应用</a:t>
            </a:r>
          </a:p>
        </p:txBody>
      </p:sp>
      <p:sp>
        <p:nvSpPr>
          <p:cNvPr id="89090" name="Rectangle 6"/>
          <p:cNvSpPr>
            <a:spLocks noGrp="1" noChangeArrowheads="1"/>
          </p:cNvSpPr>
          <p:nvPr>
            <p:ph idx="4294967295"/>
          </p:nvPr>
        </p:nvSpPr>
        <p:spPr>
          <a:xfrm>
            <a:off x="358775" y="908050"/>
            <a:ext cx="8785225" cy="5834063"/>
          </a:xfrm>
        </p:spPr>
        <p:txBody>
          <a:bodyPr/>
          <a:lstStyle/>
          <a:p>
            <a:pPr eaLnBrk="1" hangingPunct="1"/>
            <a:r>
              <a:rPr lang="zh-CN" altLang="en-US" dirty="0"/>
              <a:t>文化娱乐</a:t>
            </a:r>
            <a:endParaRPr lang="en-US" altLang="zh-CN" dirty="0"/>
          </a:p>
          <a:p>
            <a:pPr lvl="1" eaLnBrk="1" hangingPunct="1"/>
            <a:r>
              <a:rPr lang="zh-CN" altLang="en-US" dirty="0"/>
              <a:t>在影视制作领域，动作捕捉设备已经得到了广泛应用。电影制作过程中，运动捕捉实验室场景和最终合成的影片效果。</a:t>
            </a:r>
          </a:p>
        </p:txBody>
      </p:sp>
      <p:sp>
        <p:nvSpPr>
          <p:cNvPr id="89094" name="灯片编号占位符 5"/>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12C524BC-8D1E-495C-AF4B-7F1F0EEC93E2}" type="slidenum">
              <a:rPr lang="en-US" altLang="zh-CN" sz="1000" b="0">
                <a:latin typeface="Verdana" panose="020B0604030504040204" pitchFamily="34" charset="0"/>
              </a:rPr>
              <a:pPr eaLnBrk="1" hangingPunct="1"/>
              <a:t>89</a:t>
            </a:fld>
            <a:endParaRPr lang="en-US" altLang="zh-CN" sz="1000" b="0">
              <a:latin typeface="Verdana" panose="020B0604030504040204" pitchFamily="34" charset="0"/>
            </a:endParaRPr>
          </a:p>
        </p:txBody>
      </p:sp>
      <p:pic>
        <p:nvPicPr>
          <p:cNvPr id="8909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3071813"/>
            <a:ext cx="3919538" cy="278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438" y="3071813"/>
            <a:ext cx="4302125" cy="276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4"/>
          <a:stretch>
            <a:fillRect/>
          </a:stretch>
        </p:blipFill>
        <p:spPr>
          <a:xfrm>
            <a:off x="2922972" y="4941168"/>
            <a:ext cx="3227065" cy="2358652"/>
          </a:xfrm>
          <a:prstGeom prst="rect">
            <a:avLst/>
          </a:prstGeom>
        </p:spPr>
      </p:pic>
    </p:spTree>
    <p:extLst>
      <p:ext uri="{BB962C8B-B14F-4D97-AF65-F5344CB8AC3E}">
        <p14:creationId xmlns:p14="http://schemas.microsoft.com/office/powerpoint/2010/main" val="4046471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idx="4294967295"/>
          </p:nvPr>
        </p:nvSpPr>
        <p:spPr>
          <a:xfrm>
            <a:off x="0" y="65088"/>
            <a:ext cx="7953375" cy="617537"/>
          </a:xfrm>
        </p:spPr>
        <p:txBody>
          <a:bodyPr/>
          <a:lstStyle/>
          <a:p>
            <a:pPr eaLnBrk="1" hangingPunct="1"/>
            <a:r>
              <a:rPr lang="en-US" altLang="zh-CN"/>
              <a:t>0.5 </a:t>
            </a:r>
            <a:r>
              <a:rPr lang="zh-CN" altLang="en-US"/>
              <a:t>学习要求 </a:t>
            </a:r>
          </a:p>
        </p:txBody>
      </p:sp>
      <p:sp>
        <p:nvSpPr>
          <p:cNvPr id="15364" name="Rectangle 3"/>
          <p:cNvSpPr>
            <a:spLocks noGrp="1" noChangeArrowheads="1"/>
          </p:cNvSpPr>
          <p:nvPr>
            <p:ph idx="4294967295"/>
          </p:nvPr>
        </p:nvSpPr>
        <p:spPr>
          <a:xfrm>
            <a:off x="0" y="981075"/>
            <a:ext cx="8909050" cy="6048375"/>
          </a:xfrm>
        </p:spPr>
        <p:txBody>
          <a:bodyPr>
            <a:normAutofit/>
          </a:bodyPr>
          <a:lstStyle/>
          <a:p>
            <a:pPr eaLnBrk="1" hangingPunct="1"/>
            <a:r>
              <a:rPr lang="zh-CN" altLang="en-US" sz="3200" dirty="0"/>
              <a:t>纪律要求</a:t>
            </a:r>
          </a:p>
          <a:p>
            <a:pPr lvl="1" eaLnBrk="1" hangingPunct="1"/>
            <a:r>
              <a:rPr lang="zh-CN" altLang="en-US" sz="2400" dirty="0"/>
              <a:t>讲课：</a:t>
            </a:r>
          </a:p>
          <a:p>
            <a:pPr lvl="2" eaLnBrk="1" hangingPunct="1"/>
            <a:r>
              <a:rPr lang="zh-CN" altLang="en-US" sz="2400" dirty="0"/>
              <a:t>内容多，只讲重点，要求自学。</a:t>
            </a:r>
          </a:p>
          <a:p>
            <a:pPr lvl="2" eaLnBrk="1" hangingPunct="1"/>
            <a:r>
              <a:rPr lang="zh-CN" altLang="en-US" sz="2400" dirty="0"/>
              <a:t>课堂纪律</a:t>
            </a:r>
            <a:r>
              <a:rPr lang="en-US" altLang="zh-CN" sz="2400" dirty="0"/>
              <a:t>,</a:t>
            </a:r>
            <a:r>
              <a:rPr lang="zh-CN" altLang="en-US" sz="2400" dirty="0"/>
              <a:t>不讲话</a:t>
            </a:r>
            <a:r>
              <a:rPr lang="en-US" altLang="zh-CN" sz="2400" dirty="0"/>
              <a:t>,</a:t>
            </a:r>
            <a:r>
              <a:rPr lang="zh-CN" altLang="en-US" sz="2400" dirty="0"/>
              <a:t>课堂气氛要既严肃又活泼</a:t>
            </a:r>
            <a:r>
              <a:rPr lang="en-US" altLang="zh-CN" sz="2400" dirty="0"/>
              <a:t>.</a:t>
            </a:r>
          </a:p>
          <a:p>
            <a:pPr lvl="2" eaLnBrk="1" hangingPunct="1"/>
            <a:r>
              <a:rPr lang="zh-CN" altLang="en-US" sz="2400" dirty="0"/>
              <a:t>关掉手机</a:t>
            </a:r>
            <a:r>
              <a:rPr lang="en-US" altLang="zh-CN" sz="2400" dirty="0"/>
              <a:t>.</a:t>
            </a:r>
          </a:p>
          <a:p>
            <a:pPr lvl="1" eaLnBrk="1" hangingPunct="1"/>
            <a:r>
              <a:rPr lang="zh-CN" altLang="en-US" sz="2400" dirty="0"/>
              <a:t>作业：</a:t>
            </a:r>
          </a:p>
          <a:p>
            <a:pPr lvl="2" eaLnBrk="1" hangingPunct="1"/>
            <a:r>
              <a:rPr lang="zh-CN" altLang="en-US" sz="2400" dirty="0"/>
              <a:t>独立完成，严禁抄袭。</a:t>
            </a:r>
          </a:p>
          <a:p>
            <a:pPr lvl="2" eaLnBrk="1" hangingPunct="1"/>
            <a:r>
              <a:rPr lang="zh-CN" altLang="en-US" sz="2400" dirty="0"/>
              <a:t>若发现有雷同者，无论谁抄袭谁，均以不及格论处。</a:t>
            </a:r>
          </a:p>
          <a:p>
            <a:pPr lvl="1" eaLnBrk="1" hangingPunct="1"/>
            <a:r>
              <a:rPr lang="zh-CN" altLang="en-US" sz="2400" dirty="0">
                <a:solidFill>
                  <a:srgbClr val="FF0000"/>
                </a:solidFill>
              </a:rPr>
              <a:t>考试</a:t>
            </a:r>
          </a:p>
          <a:p>
            <a:pPr lvl="2" eaLnBrk="1" hangingPunct="1"/>
            <a:r>
              <a:rPr lang="zh-CN" altLang="en-US" sz="2400" dirty="0">
                <a:solidFill>
                  <a:srgbClr val="FF0000"/>
                </a:solidFill>
              </a:rPr>
              <a:t>考核方式：闭卷考试。</a:t>
            </a:r>
          </a:p>
          <a:p>
            <a:pPr lvl="2" eaLnBrk="1" hangingPunct="1"/>
            <a:r>
              <a:rPr lang="zh-CN" altLang="en-US" sz="2400" dirty="0">
                <a:solidFill>
                  <a:srgbClr val="FF0000"/>
                </a:solidFill>
              </a:rPr>
              <a:t>成绩评定办法：平时、期中、期末成绩分别为</a:t>
            </a:r>
            <a:r>
              <a:rPr lang="en-US" altLang="zh-CN" sz="2400" dirty="0">
                <a:solidFill>
                  <a:srgbClr val="FF0000"/>
                </a:solidFill>
              </a:rPr>
              <a:t>20%</a:t>
            </a:r>
            <a:r>
              <a:rPr lang="zh-CN" altLang="en-US" sz="2400" dirty="0">
                <a:solidFill>
                  <a:srgbClr val="FF0000"/>
                </a:solidFill>
              </a:rPr>
              <a:t>、</a:t>
            </a:r>
            <a:r>
              <a:rPr lang="en-US" altLang="zh-CN" sz="2400" dirty="0">
                <a:solidFill>
                  <a:srgbClr val="FF0000"/>
                </a:solidFill>
              </a:rPr>
              <a:t>20%</a:t>
            </a:r>
            <a:r>
              <a:rPr lang="zh-CN" altLang="en-US" sz="2400" dirty="0">
                <a:solidFill>
                  <a:srgbClr val="FF0000"/>
                </a:solidFill>
              </a:rPr>
              <a:t>、</a:t>
            </a:r>
            <a:r>
              <a:rPr lang="en-US" altLang="zh-CN" sz="2400" dirty="0">
                <a:solidFill>
                  <a:srgbClr val="FF0000"/>
                </a:solidFill>
              </a:rPr>
              <a:t>70%</a:t>
            </a:r>
            <a:r>
              <a:rPr lang="zh-CN" altLang="en-US" sz="2400" dirty="0">
                <a:solidFill>
                  <a:srgbClr val="FF0000"/>
                </a:solidFill>
              </a:rPr>
              <a:t>（平时成绩据考勤记录折算而得）</a:t>
            </a:r>
          </a:p>
        </p:txBody>
      </p:sp>
      <p:sp>
        <p:nvSpPr>
          <p:cNvPr id="15362" name="灯片编号占位符 4"/>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0FC282AD-96A1-44FD-9345-A8D5A03C10AE}" type="slidenum">
              <a:rPr lang="en-US" altLang="zh-CN" sz="1000" b="0">
                <a:latin typeface="Verdana" panose="020B0604030504040204" pitchFamily="34" charset="0"/>
              </a:rPr>
              <a:pPr eaLnBrk="1" hangingPunct="1"/>
              <a:t>9</a:t>
            </a:fld>
            <a:endParaRPr lang="en-US" altLang="zh-CN" sz="1000" b="0">
              <a:latin typeface="Verdana" panose="020B0604030504040204" pitchFamily="34" charset="0"/>
            </a:endParaRPr>
          </a:p>
        </p:txBody>
      </p:sp>
    </p:spTree>
    <p:extLst>
      <p:ext uri="{BB962C8B-B14F-4D97-AF65-F5344CB8AC3E}">
        <p14:creationId xmlns:p14="http://schemas.microsoft.com/office/powerpoint/2010/main" val="19901563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标题 1"/>
          <p:cNvSpPr>
            <a:spLocks noGrp="1"/>
          </p:cNvSpPr>
          <p:nvPr>
            <p:ph type="title" idx="4294967295"/>
          </p:nvPr>
        </p:nvSpPr>
        <p:spPr>
          <a:xfrm>
            <a:off x="0" y="65088"/>
            <a:ext cx="7953375" cy="617537"/>
          </a:xfrm>
        </p:spPr>
        <p:txBody>
          <a:bodyPr/>
          <a:lstStyle/>
          <a:p>
            <a:pPr eaLnBrk="1" hangingPunct="1"/>
            <a:r>
              <a:rPr lang="en-US" altLang="zh-CN"/>
              <a:t>1.5 HCI</a:t>
            </a:r>
            <a:r>
              <a:rPr lang="zh-CN" altLang="en-US"/>
              <a:t>的应用</a:t>
            </a:r>
          </a:p>
        </p:txBody>
      </p:sp>
      <p:sp>
        <p:nvSpPr>
          <p:cNvPr id="90114" name="内容占位符 2"/>
          <p:cNvSpPr>
            <a:spLocks noGrp="1"/>
          </p:cNvSpPr>
          <p:nvPr>
            <p:ph idx="4294967295"/>
          </p:nvPr>
        </p:nvSpPr>
        <p:spPr>
          <a:xfrm>
            <a:off x="358775" y="908050"/>
            <a:ext cx="8785225" cy="5834063"/>
          </a:xfrm>
        </p:spPr>
        <p:txBody>
          <a:bodyPr/>
          <a:lstStyle/>
          <a:p>
            <a:pPr eaLnBrk="1" hangingPunct="1"/>
            <a:r>
              <a:rPr lang="zh-CN" altLang="en-US"/>
              <a:t>体育</a:t>
            </a:r>
            <a:endParaRPr lang="en-US" altLang="zh-CN"/>
          </a:p>
          <a:p>
            <a:pPr lvl="1" eaLnBrk="1" hangingPunct="1"/>
            <a:r>
              <a:rPr lang="zh-CN" altLang="en-US"/>
              <a:t>英国推出三维立体电视节目，播放了英式橄榄球和足球比赛画面，通过两台摄像机拍摄，模拟人左右眼的成像，观众通过特制的三维立体眼镜，使大脑对图像进行处理，让画面看上去好像在起居室里现身。给观众身临其境的感觉，球员的一举一动仿佛就在身边。</a:t>
            </a:r>
            <a:endParaRPr lang="en-US" altLang="zh-CN"/>
          </a:p>
          <a:p>
            <a:pPr lvl="1" eaLnBrk="1" hangingPunct="1"/>
            <a:endParaRPr lang="zh-CN" altLang="en-US"/>
          </a:p>
        </p:txBody>
      </p:sp>
      <p:sp>
        <p:nvSpPr>
          <p:cNvPr id="90118" name="灯片编号占位符 5"/>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6E8F4ABE-040F-44DB-84E4-3BBF2C72B68B}" type="slidenum">
              <a:rPr lang="en-US" altLang="zh-CN" sz="1000" b="0">
                <a:latin typeface="Verdana" panose="020B0604030504040204" pitchFamily="34" charset="0"/>
              </a:rPr>
              <a:pPr eaLnBrk="1" hangingPunct="1"/>
              <a:t>90</a:t>
            </a:fld>
            <a:endParaRPr lang="en-US" altLang="zh-CN" sz="1000" b="0">
              <a:latin typeface="Verdana" panose="020B0604030504040204" pitchFamily="34" charset="0"/>
            </a:endParaRPr>
          </a:p>
        </p:txBody>
      </p:sp>
      <p:pic>
        <p:nvPicPr>
          <p:cNvPr id="90116" name="Picture 2" descr="英国明年将推三维立体电视节目(组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38" y="3857625"/>
            <a:ext cx="4087812" cy="250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7" name="Picture 3" descr="英国明年将推三维立体电视节目(组图)"/>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6313" y="3857625"/>
            <a:ext cx="4086225" cy="250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26936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标题 1"/>
          <p:cNvSpPr>
            <a:spLocks noGrp="1"/>
          </p:cNvSpPr>
          <p:nvPr>
            <p:ph type="title" idx="4294967295"/>
          </p:nvPr>
        </p:nvSpPr>
        <p:spPr>
          <a:xfrm>
            <a:off x="0" y="65088"/>
            <a:ext cx="7953375" cy="617537"/>
          </a:xfrm>
        </p:spPr>
        <p:txBody>
          <a:bodyPr/>
          <a:lstStyle/>
          <a:p>
            <a:pPr eaLnBrk="1" hangingPunct="1"/>
            <a:r>
              <a:rPr lang="en-US" altLang="zh-CN"/>
              <a:t>1.5 HCI</a:t>
            </a:r>
            <a:r>
              <a:rPr lang="zh-CN" altLang="en-US"/>
              <a:t>的应用</a:t>
            </a:r>
          </a:p>
        </p:txBody>
      </p:sp>
      <p:sp>
        <p:nvSpPr>
          <p:cNvPr id="2051" name="内容占位符 2"/>
          <p:cNvSpPr>
            <a:spLocks noGrp="1"/>
          </p:cNvSpPr>
          <p:nvPr>
            <p:ph idx="4294967295"/>
          </p:nvPr>
        </p:nvSpPr>
        <p:spPr>
          <a:xfrm>
            <a:off x="358775" y="908050"/>
            <a:ext cx="8785225" cy="5834063"/>
          </a:xfrm>
        </p:spPr>
        <p:txBody>
          <a:bodyPr/>
          <a:lstStyle/>
          <a:p>
            <a:pPr eaLnBrk="1" hangingPunct="1"/>
            <a:r>
              <a:rPr lang="zh-CN" altLang="en-US"/>
              <a:t>体育</a:t>
            </a:r>
            <a:endParaRPr lang="en-US" altLang="zh-CN"/>
          </a:p>
          <a:p>
            <a:pPr lvl="1" eaLnBrk="1" hangingPunct="1"/>
            <a:r>
              <a:rPr lang="zh-CN" altLang="en-US"/>
              <a:t>运动捕捉系统在体育训练中可以帮助教练员从不同的视角观察和监控运动员的技术动作，并大量地获取某类技术动作的运动参数及生理生化指标等数据，并统计出其运动规律，为科学训练提供标准规范的技术指导。</a:t>
            </a:r>
            <a:endParaRPr lang="en-US" altLang="zh-CN"/>
          </a:p>
          <a:p>
            <a:pPr lvl="2" eaLnBrk="1" hangingPunct="1"/>
            <a:r>
              <a:rPr lang="zh-CN" altLang="en-US"/>
              <a:t>曲棍球训练系统</a:t>
            </a:r>
            <a:endParaRPr lang="en-US" altLang="zh-CN"/>
          </a:p>
          <a:p>
            <a:pPr lvl="1" eaLnBrk="1" hangingPunct="1"/>
            <a:endParaRPr lang="zh-CN" altLang="en-US"/>
          </a:p>
        </p:txBody>
      </p:sp>
      <p:sp>
        <p:nvSpPr>
          <p:cNvPr id="2054" name="灯片编号占位符 5"/>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C3A41FB7-B599-4108-BF1F-535AA8BE04A7}" type="slidenum">
              <a:rPr lang="en-US" altLang="zh-CN" sz="1000" b="0">
                <a:latin typeface="Verdana" panose="020B0604030504040204" pitchFamily="34" charset="0"/>
              </a:rPr>
              <a:pPr eaLnBrk="1" hangingPunct="1"/>
              <a:t>91</a:t>
            </a:fld>
            <a:endParaRPr lang="en-US" altLang="zh-CN" sz="1000" b="0">
              <a:latin typeface="Verdana" panose="020B0604030504040204" pitchFamily="34" charset="0"/>
            </a:endParaRPr>
          </a:p>
        </p:txBody>
      </p:sp>
      <p:sp>
        <p:nvSpPr>
          <p:cNvPr id="91138" name="Rectangle 2"/>
          <p:cNvSpPr>
            <a:spLocks noChangeArrowheads="1"/>
          </p:cNvSpPr>
          <p:nvPr/>
        </p:nvSpPr>
        <p:spPr bwMode="auto">
          <a:xfrm>
            <a:off x="0" y="0"/>
            <a:ext cx="9144000" cy="0"/>
          </a:xfrm>
          <a:prstGeom prst="rect">
            <a:avLst/>
          </a:prstGeom>
          <a:noFill/>
          <a:ln w="9525" cap="flat" cmpd="sng" algn="ctr">
            <a:noFill/>
            <a:prstDash val="solid"/>
            <a:miter lim="800000"/>
            <a:headEnd/>
            <a:tailEnd/>
          </a:ln>
          <a:effectLst>
            <a:prstShdw prst="shdw17" dist="17961" dir="2700000">
              <a:schemeClr val="accent1">
                <a:gamma/>
                <a:shade val="60000"/>
                <a:invGamma/>
              </a:schemeClr>
            </a:prstShdw>
          </a:effectLst>
        </p:spPr>
        <p:txBody>
          <a:bodyPr wrap="none" anchor="ctr">
            <a:spAutoFit/>
          </a:bodyPr>
          <a:lstStyle/>
          <a:p>
            <a:pPr fontAlgn="auto">
              <a:spcBef>
                <a:spcPts val="0"/>
              </a:spcBef>
              <a:spcAft>
                <a:spcPts val="0"/>
              </a:spcAft>
              <a:defRPr/>
            </a:pPr>
            <a:endParaRPr lang="zh-CN" altLang="en-US">
              <a:latin typeface="+mn-lt"/>
              <a:ea typeface="+mn-ea"/>
            </a:endParaRPr>
          </a:p>
        </p:txBody>
      </p:sp>
      <p:graphicFrame>
        <p:nvGraphicFramePr>
          <p:cNvPr id="2050" name="Object 1"/>
          <p:cNvGraphicFramePr>
            <a:graphicFrameLocks noChangeAspect="1"/>
          </p:cNvGraphicFramePr>
          <p:nvPr/>
        </p:nvGraphicFramePr>
        <p:xfrm>
          <a:off x="2627313" y="3789363"/>
          <a:ext cx="4445000" cy="2881312"/>
        </p:xfrm>
        <a:graphic>
          <a:graphicData uri="http://schemas.openxmlformats.org/presentationml/2006/ole">
            <mc:AlternateContent xmlns:mc="http://schemas.openxmlformats.org/markup-compatibility/2006">
              <mc:Choice xmlns:v="urn:schemas-microsoft-com:vml" Requires="v">
                <p:oleObj spid="_x0000_s2072" name="Picture" r:id="rId3" imgW="4277792" imgH="2772152" progId="Word.Picture.8">
                  <p:embed/>
                </p:oleObj>
              </mc:Choice>
              <mc:Fallback>
                <p:oleObj name="Picture" r:id="rId3" imgW="4277792" imgH="2772152" progId="Word.Picture.8">
                  <p:embed/>
                  <p:pic>
                    <p:nvPicPr>
                      <p:cNvPr id="205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313" y="3789363"/>
                        <a:ext cx="4445000" cy="2881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427678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3"/>
          <p:cNvSpPr>
            <a:spLocks noGrp="1" noChangeArrowheads="1"/>
          </p:cNvSpPr>
          <p:nvPr>
            <p:ph type="title" idx="4294967295"/>
          </p:nvPr>
        </p:nvSpPr>
        <p:spPr>
          <a:xfrm>
            <a:off x="0" y="65088"/>
            <a:ext cx="7953375" cy="617537"/>
          </a:xfrm>
        </p:spPr>
        <p:txBody>
          <a:bodyPr>
            <a:normAutofit fontScale="90000"/>
          </a:bodyPr>
          <a:lstStyle/>
          <a:p>
            <a:pPr eaLnBrk="1" hangingPunct="1"/>
            <a:r>
              <a:rPr kumimoji="1" lang="zh-CN" altLang="en-US" sz="4000">
                <a:solidFill>
                  <a:srgbClr val="000000"/>
                </a:solidFill>
              </a:rPr>
              <a:t>习   题</a:t>
            </a:r>
          </a:p>
        </p:txBody>
      </p:sp>
      <p:sp>
        <p:nvSpPr>
          <p:cNvPr id="91139" name="Rectangle 4"/>
          <p:cNvSpPr>
            <a:spLocks noGrp="1" noChangeArrowheads="1"/>
          </p:cNvSpPr>
          <p:nvPr>
            <p:ph idx="4294967295"/>
          </p:nvPr>
        </p:nvSpPr>
        <p:spPr>
          <a:xfrm>
            <a:off x="358775" y="908050"/>
            <a:ext cx="8785225" cy="5834063"/>
          </a:xfrm>
        </p:spPr>
        <p:txBody>
          <a:bodyPr/>
          <a:lstStyle/>
          <a:p>
            <a:pPr eaLnBrk="1" hangingPunct="1"/>
            <a:r>
              <a:rPr kumimoji="1" lang="en-US" altLang="zh-CN" b="0" dirty="0">
                <a:solidFill>
                  <a:srgbClr val="000000"/>
                </a:solidFill>
              </a:rPr>
              <a:t>1.1  </a:t>
            </a:r>
            <a:r>
              <a:rPr kumimoji="1" lang="zh-CN" altLang="en-US" b="0" dirty="0">
                <a:solidFill>
                  <a:srgbClr val="000000"/>
                </a:solidFill>
              </a:rPr>
              <a:t>什么是人机交互技术？</a:t>
            </a:r>
          </a:p>
          <a:p>
            <a:pPr eaLnBrk="1" hangingPunct="1"/>
            <a:r>
              <a:rPr kumimoji="1" lang="en-US" altLang="zh-CN" b="0" dirty="0">
                <a:solidFill>
                  <a:srgbClr val="000000"/>
                </a:solidFill>
              </a:rPr>
              <a:t>1.2  </a:t>
            </a:r>
            <a:r>
              <a:rPr kumimoji="1" lang="zh-CN" altLang="en-US" b="0" dirty="0">
                <a:solidFill>
                  <a:srgbClr val="000000"/>
                </a:solidFill>
              </a:rPr>
              <a:t>简单介绍人机交互技术的发展历史。</a:t>
            </a:r>
          </a:p>
          <a:p>
            <a:pPr eaLnBrk="1" hangingPunct="1"/>
            <a:r>
              <a:rPr kumimoji="1" lang="en-US" altLang="zh-CN" b="0" dirty="0">
                <a:solidFill>
                  <a:srgbClr val="000000"/>
                </a:solidFill>
              </a:rPr>
              <a:t>1.3  </a:t>
            </a:r>
            <a:r>
              <a:rPr kumimoji="1" lang="zh-CN" altLang="en-US" b="0" dirty="0">
                <a:solidFill>
                  <a:srgbClr val="000000"/>
                </a:solidFill>
              </a:rPr>
              <a:t>简单介绍人机交互技术与其它相关学科的关系。</a:t>
            </a:r>
          </a:p>
          <a:p>
            <a:pPr eaLnBrk="1" hangingPunct="1"/>
            <a:r>
              <a:rPr kumimoji="1" lang="en-US" altLang="zh-CN" b="0" dirty="0">
                <a:solidFill>
                  <a:srgbClr val="000000"/>
                </a:solidFill>
              </a:rPr>
              <a:t>1.4  </a:t>
            </a:r>
            <a:r>
              <a:rPr kumimoji="1" lang="zh-CN" altLang="en-US" b="0" dirty="0">
                <a:solidFill>
                  <a:srgbClr val="000000"/>
                </a:solidFill>
              </a:rPr>
              <a:t>简单介绍人机交互技术的研究内容。</a:t>
            </a:r>
            <a:endParaRPr kumimoji="1" lang="en-US" altLang="zh-CN" b="0" dirty="0">
              <a:solidFill>
                <a:srgbClr val="000000"/>
              </a:solidFill>
            </a:endParaRPr>
          </a:p>
          <a:p>
            <a:pPr eaLnBrk="1" hangingPunct="1"/>
            <a:endParaRPr kumimoji="1" lang="en-US" altLang="zh-CN" b="0" dirty="0">
              <a:solidFill>
                <a:srgbClr val="000000"/>
              </a:solidFill>
            </a:endParaRPr>
          </a:p>
        </p:txBody>
      </p:sp>
      <p:sp>
        <p:nvSpPr>
          <p:cNvPr id="91140" name="灯片编号占位符 5"/>
          <p:cNvSpPr>
            <a:spLocks noGrp="1"/>
          </p:cNvSpPr>
          <p:nvPr>
            <p:ph type="sldNum" sz="quarter" idx="4294967295"/>
          </p:nvPr>
        </p:nvSpPr>
        <p:spPr>
          <a:xfrm>
            <a:off x="7086600" y="63563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1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1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1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1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lnSpc>
                <a:spcPct val="80000"/>
              </a:lnSpc>
              <a:spcBef>
                <a:spcPct val="20000"/>
              </a:spcBef>
              <a:spcAft>
                <a:spcPct val="0"/>
              </a:spcAft>
              <a:buClr>
                <a:schemeClr val="bg2"/>
              </a:buClr>
              <a:buSzPct val="75000"/>
              <a:buFont typeface="Wingdings" panose="05000000000000000000" pitchFamily="2" charset="2"/>
              <a:buChar char="p"/>
              <a:defRPr sz="1400" b="1">
                <a:solidFill>
                  <a:schemeClr val="tx1"/>
                </a:solidFill>
                <a:latin typeface="Times New Roman" panose="02020603050405020304" pitchFamily="18" charset="0"/>
                <a:ea typeface="宋体" panose="02010600030101010101" pitchFamily="2" charset="-122"/>
              </a:defRPr>
            </a:lvl9pPr>
          </a:lstStyle>
          <a:p>
            <a:pPr eaLnBrk="1" hangingPunct="1"/>
            <a:fld id="{D7388401-44B7-4123-8C60-EEA57618B00F}" type="slidenum">
              <a:rPr lang="en-US" altLang="zh-CN" sz="1000" b="0">
                <a:latin typeface="Verdana" panose="020B0604030504040204" pitchFamily="34" charset="0"/>
              </a:rPr>
              <a:pPr eaLnBrk="1" hangingPunct="1"/>
              <a:t>92</a:t>
            </a:fld>
            <a:endParaRPr lang="en-US" altLang="zh-CN" sz="1000" b="0">
              <a:latin typeface="Verdana" panose="020B0604030504040204" pitchFamily="34" charset="0"/>
            </a:endParaRPr>
          </a:p>
        </p:txBody>
      </p:sp>
    </p:spTree>
    <p:extLst>
      <p:ext uri="{BB962C8B-B14F-4D97-AF65-F5344CB8AC3E}">
        <p14:creationId xmlns:p14="http://schemas.microsoft.com/office/powerpoint/2010/main" val="411301058"/>
      </p:ext>
    </p:extLst>
  </p:cSld>
  <p:clrMapOvr>
    <a:masterClrMapping/>
  </p:clrMapOvr>
</p:sld>
</file>

<file path=ppt/theme/theme1.xml><?xml version="1.0" encoding="utf-8"?>
<a:theme xmlns:a="http://schemas.openxmlformats.org/drawingml/2006/main" name="1_Office Theme">
  <a:themeElements>
    <a:clrScheme name="自定义 783">
      <a:dk1>
        <a:sysClr val="windowText" lastClr="000000"/>
      </a:dk1>
      <a:lt1>
        <a:sysClr val="window" lastClr="FFFFFF"/>
      </a:lt1>
      <a:dk2>
        <a:srgbClr val="44546A"/>
      </a:dk2>
      <a:lt2>
        <a:srgbClr val="E7E6E6"/>
      </a:lt2>
      <a:accent1>
        <a:srgbClr val="44546A"/>
      </a:accent1>
      <a:accent2>
        <a:srgbClr val="F65C58"/>
      </a:accent2>
      <a:accent3>
        <a:srgbClr val="44546A"/>
      </a:accent3>
      <a:accent4>
        <a:srgbClr val="F65C58"/>
      </a:accent4>
      <a:accent5>
        <a:srgbClr val="44546A"/>
      </a:accent5>
      <a:accent6>
        <a:srgbClr val="F65C58"/>
      </a:accent6>
      <a:hlink>
        <a:srgbClr val="0563C1"/>
      </a:hlink>
      <a:folHlink>
        <a:srgbClr val="954F72"/>
      </a:folHlink>
    </a:clrScheme>
    <a:fontScheme name="自定义 10">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BE1E2D"/>
        </a:solidFill>
        <a:ln>
          <a:noFill/>
        </a:ln>
      </a:spPr>
      <a:bodyPr vert="horz" wrap="square" lIns="91440" tIns="45720" rIns="91440" bIns="45720" numCol="1" anchor="t" anchorCtr="0" compatLnSpc="1"/>
      <a:lstStyle>
        <a:defPPr>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553</TotalTime>
  <Words>6447</Words>
  <Application>Microsoft Macintosh PowerPoint</Application>
  <PresentationFormat>全屏显示(4:3)</PresentationFormat>
  <Paragraphs>591</Paragraphs>
  <Slides>92</Slides>
  <Notes>13</Notes>
  <HiddenSlides>4</HiddenSlides>
  <MMClips>2</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2</vt:i4>
      </vt:variant>
      <vt:variant>
        <vt:lpstr>幻灯片标题</vt:lpstr>
      </vt:variant>
      <vt:variant>
        <vt:i4>92</vt:i4>
      </vt:variant>
    </vt:vector>
  </HeadingPairs>
  <TitlesOfParts>
    <vt:vector size="110" baseType="lpstr">
      <vt:lpstr>等线</vt:lpstr>
      <vt:lpstr>黑体</vt:lpstr>
      <vt:lpstr>楷体_GB2312</vt:lpstr>
      <vt:lpstr>宋体</vt:lpstr>
      <vt:lpstr>微软雅黑</vt:lpstr>
      <vt:lpstr>Open Sans Light</vt:lpstr>
      <vt:lpstr>游ゴシック</vt:lpstr>
      <vt:lpstr>Arial</vt:lpstr>
      <vt:lpstr>Calibri</vt:lpstr>
      <vt:lpstr>Calibri Light</vt:lpstr>
      <vt:lpstr>Lucida Sans Unicode</vt:lpstr>
      <vt:lpstr>Tahoma</vt:lpstr>
      <vt:lpstr>Times New Roman</vt:lpstr>
      <vt:lpstr>Verdana</vt:lpstr>
      <vt:lpstr>Wingdings</vt:lpstr>
      <vt:lpstr>1_Office Theme</vt:lpstr>
      <vt:lpstr>BMP 图像</vt:lpstr>
      <vt:lpstr>Picture</vt:lpstr>
      <vt:lpstr>PowerPoint 演示文稿</vt:lpstr>
      <vt:lpstr>PowerPoint 演示文稿</vt:lpstr>
      <vt:lpstr>0.2 教学计划</vt:lpstr>
      <vt:lpstr>0.2 教学计划 (cont.1) </vt:lpstr>
      <vt:lpstr>0.2 教学计划 (cont.2) </vt:lpstr>
      <vt:lpstr>0.2 教学计划 (cont.3) </vt:lpstr>
      <vt:lpstr>教材</vt:lpstr>
      <vt:lpstr>0.4时间安排</vt:lpstr>
      <vt:lpstr>0.5 学习要求 </vt:lpstr>
      <vt:lpstr>第1章 绪论</vt:lpstr>
      <vt:lpstr>你认为用户界面重要还是功能重要?</vt:lpstr>
      <vt:lpstr>一、人机系统</vt:lpstr>
      <vt:lpstr>二、广义的人机界面</vt:lpstr>
      <vt:lpstr>饮水工具的人机界面</vt:lpstr>
      <vt:lpstr>PowerPoint 演示文稿</vt:lpstr>
      <vt:lpstr>PowerPoint 演示文稿</vt:lpstr>
      <vt:lpstr>PowerPoint 演示文稿</vt:lpstr>
      <vt:lpstr>三、狭义的人机界面</vt:lpstr>
      <vt:lpstr>PowerPoint 演示文稿</vt:lpstr>
      <vt:lpstr>VR+AR</vt:lpstr>
      <vt:lpstr>User Interface Evolution…</vt:lpstr>
      <vt:lpstr>1.4 人机交互的发展历史及趋势</vt:lpstr>
      <vt:lpstr>PowerPoint 演示文稿</vt:lpstr>
      <vt:lpstr>1. 语言命令交互阶段</vt:lpstr>
      <vt:lpstr>命令行界面概念模型</vt:lpstr>
      <vt:lpstr>2.  图形用户界面（GUI）交互阶段</vt:lpstr>
      <vt:lpstr>WIMP界面概念模型</vt:lpstr>
      <vt:lpstr>GUI发展历史</vt:lpstr>
      <vt:lpstr>GUI发展历史</vt:lpstr>
      <vt:lpstr>GUI的优缺点</vt:lpstr>
      <vt:lpstr>3．多通道用户界面</vt:lpstr>
      <vt:lpstr>多通道人机界面概念模型</vt:lpstr>
      <vt:lpstr>PowerPoint 演示文稿</vt:lpstr>
      <vt:lpstr>PowerPoint 演示文稿</vt:lpstr>
      <vt:lpstr>PowerPoint 演示文稿</vt:lpstr>
      <vt:lpstr>你对目前的人机交互方式满意吗？</vt:lpstr>
      <vt:lpstr>PowerPoint 演示文稿</vt:lpstr>
      <vt:lpstr>你理想中的人机交互方式是什么？</vt:lpstr>
      <vt:lpstr>你理想中的人机交互方式是什么？</vt:lpstr>
      <vt:lpstr>你理想中的人机交互方式是什么？</vt:lpstr>
      <vt:lpstr>1.4.2发展趋势</vt:lpstr>
      <vt:lpstr>2. 网络化</vt:lpstr>
      <vt:lpstr> 3.智能化</vt:lpstr>
      <vt:lpstr>4.  标准化</vt:lpstr>
      <vt:lpstr>你对目前的人机交互方式满意吗？</vt:lpstr>
      <vt:lpstr>PowerPoint 演示文稿</vt:lpstr>
      <vt:lpstr>PowerPoint 演示文稿</vt:lpstr>
      <vt:lpstr>你认为用户界面重要还是功能重要?</vt:lpstr>
      <vt:lpstr>人机交互重要吗？</vt:lpstr>
      <vt:lpstr>PowerPoint 演示文稿</vt:lpstr>
      <vt:lpstr>PowerPoint 演示文稿</vt:lpstr>
      <vt:lpstr>什么是人机交互？</vt:lpstr>
      <vt:lpstr>什么是人机界面？</vt:lpstr>
      <vt:lpstr>PowerPoint 演示文稿</vt:lpstr>
      <vt:lpstr>PowerPoint 演示文稿</vt:lpstr>
      <vt:lpstr>PowerPoint 演示文稿</vt:lpstr>
      <vt:lpstr>PowerPoint 演示文稿</vt:lpstr>
      <vt:lpstr>1.2 人机交互与其他学科的关系</vt:lpstr>
      <vt:lpstr>1.2.1认知心理学</vt:lpstr>
      <vt:lpstr>1.2.2人机工程学</vt:lpstr>
      <vt:lpstr>1.2.3多媒体技术</vt:lpstr>
      <vt:lpstr>PowerPoint 演示文稿</vt:lpstr>
      <vt:lpstr>PowerPoint 演示文稿</vt:lpstr>
      <vt:lpstr>你认为人机交互和界面设计应该涉及那些内容?</vt:lpstr>
      <vt:lpstr>人机交互的研究内容(Human-Computer Interaction research)</vt:lpstr>
      <vt:lpstr>什么是交互设计？</vt:lpstr>
      <vt:lpstr>1.人机交互界面表示模型与设计方法</vt:lpstr>
      <vt:lpstr>2.可用性分析与评估</vt:lpstr>
      <vt:lpstr>3. 多通道交互技术（Multi-Modal）</vt:lpstr>
      <vt:lpstr>4. 认知与智能用户界面</vt:lpstr>
      <vt:lpstr>5.  虚拟环境中的人机交互</vt:lpstr>
      <vt:lpstr>1.2.4虚拟现实技术</vt:lpstr>
      <vt:lpstr>三维交互设备</vt:lpstr>
      <vt:lpstr>PowerPoint 演示文稿</vt:lpstr>
      <vt:lpstr>PowerPoint 演示文稿</vt:lpstr>
      <vt:lpstr>PowerPoint 演示文稿</vt:lpstr>
      <vt:lpstr>PowerPoint 演示文稿</vt:lpstr>
      <vt:lpstr>6.   Web设计（Web-Interaction）</vt:lpstr>
      <vt:lpstr>7. 移动界面设计</vt:lpstr>
      <vt:lpstr>8. 群件（Groupware）</vt:lpstr>
      <vt:lpstr>PowerPoint 演示文稿</vt:lpstr>
      <vt:lpstr>1.5 HCI的应用</vt:lpstr>
      <vt:lpstr>1.5 HCI的应用</vt:lpstr>
      <vt:lpstr>1.5 HCI的应用</vt:lpstr>
      <vt:lpstr>1.5 HCI的应用</vt:lpstr>
      <vt:lpstr>1.5 HCI的应用</vt:lpstr>
      <vt:lpstr>1.5 HCI的应用</vt:lpstr>
      <vt:lpstr>1.5 HCI的应用</vt:lpstr>
      <vt:lpstr>1.5 HCI的应用</vt:lpstr>
      <vt:lpstr>1.5 HCI的应用</vt:lpstr>
      <vt:lpstr>1.5 HCI的应用</vt:lpstr>
      <vt:lpstr>习   题</vt:lpstr>
    </vt:vector>
  </TitlesOfParts>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Devas 9</dc:creator>
  <cp:lastModifiedBy>Microsoft Office 用户</cp:lastModifiedBy>
  <cp:revision>22</cp:revision>
  <dcterms:created xsi:type="dcterms:W3CDTF">2017-02-28T15:07:07Z</dcterms:created>
  <dcterms:modified xsi:type="dcterms:W3CDTF">2018-03-07T04:10:24Z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2052-10.1.0.6206</vt:lpwstr>
  </property>
</Properties>
</file>